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3A5"/>
    <a:srgbClr val="B31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58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1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7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5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8686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67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1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76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8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0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6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6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0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8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4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1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DBD68BA-332B-4930-B82B-F04DA97D348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DB23E-5A9E-4D7C-B69F-64C5B774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34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ampless9eportfolio.weeb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7610986" cy="3329581"/>
          </a:xfrm>
        </p:spPr>
        <p:txBody>
          <a:bodyPr/>
          <a:lstStyle/>
          <a:p>
            <a:r>
              <a:rPr lang="en-US" dirty="0" smtClean="0"/>
              <a:t>Assessment in Social Studies 9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4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153" y="358714"/>
            <a:ext cx="6229884" cy="73514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B31166"/>
                </a:solidFill>
              </a:rPr>
              <a:t>3 “BIG” Categories</a:t>
            </a:r>
            <a:endParaRPr lang="en-US" b="1" dirty="0">
              <a:solidFill>
                <a:srgbClr val="B311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268" y="1394899"/>
            <a:ext cx="6711654" cy="185250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Big Ideas </a:t>
            </a:r>
            <a:r>
              <a:rPr lang="en-US" sz="2800" dirty="0" smtClean="0"/>
              <a:t>(What you </a:t>
            </a:r>
            <a:r>
              <a:rPr lang="en-US" sz="2800" b="1" dirty="0" smtClean="0"/>
              <a:t>UNDERSTAND</a:t>
            </a:r>
            <a:r>
              <a:rPr lang="en-US" sz="2800" dirty="0" smtClean="0"/>
              <a:t>)</a:t>
            </a:r>
          </a:p>
          <a:p>
            <a:r>
              <a:rPr lang="en-US" sz="2800" b="1" dirty="0" smtClean="0"/>
              <a:t>Content</a:t>
            </a:r>
            <a:r>
              <a:rPr lang="en-US" sz="2800" dirty="0" smtClean="0"/>
              <a:t> (What you </a:t>
            </a:r>
            <a:r>
              <a:rPr lang="en-US" sz="2800" b="1" dirty="0" smtClean="0"/>
              <a:t>KNOW</a:t>
            </a:r>
            <a:r>
              <a:rPr lang="en-US" sz="2800" dirty="0" smtClean="0"/>
              <a:t>)</a:t>
            </a:r>
          </a:p>
          <a:p>
            <a:r>
              <a:rPr lang="en-US" sz="2800" b="1" dirty="0" smtClean="0"/>
              <a:t>Competencies</a:t>
            </a:r>
            <a:r>
              <a:rPr lang="en-US" sz="2800" dirty="0" smtClean="0"/>
              <a:t> (What you can </a:t>
            </a:r>
            <a:r>
              <a:rPr lang="en-US" sz="2800" b="1" dirty="0" smtClean="0"/>
              <a:t>DO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Picture 3" descr="http://rhs.sd38.bc.ca/sites/rhs.sd38.bc.ca/files/feature-images/2015/11/Know-Do-Understand%20copy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5" b="21481"/>
          <a:stretch/>
        </p:blipFill>
        <p:spPr bwMode="auto">
          <a:xfrm>
            <a:off x="1906513" y="3187581"/>
            <a:ext cx="4989943" cy="3407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959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153" y="358714"/>
            <a:ext cx="6229884" cy="73514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B31166"/>
                </a:solidFill>
              </a:rPr>
              <a:t>Big Ideas</a:t>
            </a:r>
            <a:endParaRPr lang="en-US" b="1" dirty="0">
              <a:solidFill>
                <a:srgbClr val="B311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06" y="4343197"/>
            <a:ext cx="8503066" cy="192941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Will be assessed in the final culminating questions (written questions) at the end of this course.  You will use evidence (what you have learned) to answer them.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23095" y="123059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5% of final mark</a:t>
            </a:r>
            <a:endParaRPr lang="en-US" sz="2000" dirty="0"/>
          </a:p>
        </p:txBody>
      </p:sp>
      <p:pic>
        <p:nvPicPr>
          <p:cNvPr id="5" name="Picture 4" descr="http://rhs.sd38.bc.ca/sites/rhs.sd38.bc.ca/files/feature-images/2015/11/Know-Do-Understand%20cop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2" t="18825" r="24857" b="53107"/>
          <a:stretch/>
        </p:blipFill>
        <p:spPr bwMode="auto">
          <a:xfrm>
            <a:off x="2785929" y="1767437"/>
            <a:ext cx="3238856" cy="2352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183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153" y="358714"/>
            <a:ext cx="6229884" cy="73514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B31166"/>
                </a:solidFill>
              </a:rPr>
              <a:t>Content </a:t>
            </a:r>
            <a:r>
              <a:rPr lang="en-US" b="1" dirty="0" smtClean="0">
                <a:solidFill>
                  <a:srgbClr val="EF53A5"/>
                </a:solidFill>
              </a:rPr>
              <a:t>(C)</a:t>
            </a:r>
            <a:endParaRPr lang="en-US" b="1" dirty="0">
              <a:solidFill>
                <a:srgbClr val="EF53A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23" y="4650845"/>
            <a:ext cx="8503066" cy="192941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Will usually be assessed through quizzes or tests (sometimes assignments), throughout the semester.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47402" y="1264777"/>
            <a:ext cx="272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25% of class mark</a:t>
            </a:r>
            <a:endParaRPr lang="en-US" sz="2000" dirty="0"/>
          </a:p>
        </p:txBody>
      </p:sp>
      <p:pic>
        <p:nvPicPr>
          <p:cNvPr id="5" name="Picture 4" descr="http://rhs.sd38.bc.ca/sites/rhs.sd38.bc.ca/files/feature-images/2015/11/Know-Do-Understand%20cop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9" t="42520" r="8391" b="21481"/>
          <a:stretch/>
        </p:blipFill>
        <p:spPr bwMode="auto">
          <a:xfrm>
            <a:off x="3050848" y="1978546"/>
            <a:ext cx="2785930" cy="2499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83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153" y="358714"/>
            <a:ext cx="6229884" cy="73514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B31166"/>
                </a:solidFill>
              </a:rPr>
              <a:t>Competencies</a:t>
            </a:r>
            <a:endParaRPr lang="en-US" b="1" dirty="0">
              <a:solidFill>
                <a:srgbClr val="B311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26" y="2334935"/>
            <a:ext cx="8503066" cy="427951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Communication (30%) </a:t>
            </a:r>
            <a:r>
              <a:rPr lang="en-US" sz="2400" b="1" dirty="0" smtClean="0">
                <a:solidFill>
                  <a:srgbClr val="EF53A5"/>
                </a:solidFill>
              </a:rPr>
              <a:t>CM</a:t>
            </a:r>
          </a:p>
          <a:p>
            <a:r>
              <a:rPr lang="en-US" sz="2400" b="1" dirty="0" smtClean="0"/>
              <a:t>Thinking (30%)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Critical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EF53A5"/>
                </a:solidFill>
              </a:rPr>
              <a:t>CLT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Creative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EF53A5"/>
                </a:solidFill>
              </a:rPr>
              <a:t>CRT</a:t>
            </a:r>
          </a:p>
          <a:p>
            <a:r>
              <a:rPr lang="en-US" sz="2400" b="1" dirty="0" smtClean="0"/>
              <a:t>Personal &amp; Social Responsibility (15%)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Positive Personal and Cultural Identity   </a:t>
            </a:r>
            <a:r>
              <a:rPr lang="en-US" sz="2000" b="1" dirty="0" smtClean="0">
                <a:solidFill>
                  <a:srgbClr val="EF53A5"/>
                </a:solidFill>
              </a:rPr>
              <a:t>PCI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Personal Awareness &amp; Responsibility   </a:t>
            </a:r>
            <a:r>
              <a:rPr lang="en-US" sz="2000" b="1" dirty="0" smtClean="0">
                <a:solidFill>
                  <a:srgbClr val="EF53A5"/>
                </a:solidFill>
              </a:rPr>
              <a:t>PAR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Social Responsibility   </a:t>
            </a:r>
            <a:r>
              <a:rPr lang="en-US" sz="2000" b="1" dirty="0" smtClean="0">
                <a:solidFill>
                  <a:srgbClr val="EF53A5"/>
                </a:solidFill>
              </a:rPr>
              <a:t>SR</a:t>
            </a:r>
            <a:endParaRPr lang="en-US" sz="2000" dirty="0">
              <a:solidFill>
                <a:srgbClr val="EF53A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475" y="1239141"/>
            <a:ext cx="3221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75% of class mark</a:t>
            </a:r>
            <a:endParaRPr lang="en-US" sz="2000" dirty="0"/>
          </a:p>
        </p:txBody>
      </p:sp>
      <p:pic>
        <p:nvPicPr>
          <p:cNvPr id="5" name="Picture 4" descr="http://rhs.sd38.bc.ca/sites/rhs.sd38.bc.ca/files/feature-images/2015/11/Know-Do-Understand%20cop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t="42789" r="49323" b="21481"/>
          <a:stretch/>
        </p:blipFill>
        <p:spPr bwMode="auto">
          <a:xfrm>
            <a:off x="5879507" y="1576321"/>
            <a:ext cx="2657743" cy="2385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428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539803"/>
            <a:ext cx="7055380" cy="65327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You will be assigned a mark from 1-4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596820"/>
              </p:ext>
            </p:extLst>
          </p:nvPr>
        </p:nvGraphicFramePr>
        <p:xfrm>
          <a:off x="484710" y="1392407"/>
          <a:ext cx="8094766" cy="2317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618"/>
                <a:gridCol w="7673148"/>
              </a:tblGrid>
              <a:tr h="579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2" marR="6718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</a:rPr>
                        <a:t>I am confident I have mastered this </a:t>
                      </a:r>
                      <a:r>
                        <a:rPr lang="en-CA" sz="1400" b="1" i="1" dirty="0">
                          <a:solidFill>
                            <a:schemeClr val="bg1"/>
                          </a:solidFill>
                          <a:effectLst/>
                        </a:rPr>
                        <a:t>(Fully Meeting learning outcomes)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2" marR="67182" marT="0" marB="0" anchor="ctr">
                    <a:solidFill>
                      <a:srgbClr val="92D050"/>
                    </a:solidFill>
                  </a:tcPr>
                </a:tc>
              </a:tr>
              <a:tr h="579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2" marR="6718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</a:rPr>
                        <a:t>I have a good understanding of this </a:t>
                      </a:r>
                      <a:r>
                        <a:rPr lang="en-CA" sz="1400" b="1" i="1" dirty="0">
                          <a:solidFill>
                            <a:schemeClr val="bg1"/>
                          </a:solidFill>
                          <a:effectLst/>
                        </a:rPr>
                        <a:t>(Meeting learning outcomes)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2" marR="67182" marT="0" marB="0" anchor="ctr">
                    <a:solidFill>
                      <a:srgbClr val="00B0F0"/>
                    </a:solidFill>
                  </a:tcPr>
                </a:tc>
              </a:tr>
              <a:tr h="579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2" marR="6718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effectLst/>
                        </a:rPr>
                        <a:t>I have a basic understanding of this </a:t>
                      </a:r>
                      <a:r>
                        <a:rPr lang="en-CA" sz="1400" b="1" i="1" dirty="0">
                          <a:solidFill>
                            <a:schemeClr val="bg1"/>
                          </a:solidFill>
                          <a:effectLst/>
                        </a:rPr>
                        <a:t>(Minimally Meeting learning outcomes)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2" marR="67182" marT="0" marB="0" anchor="ctr">
                    <a:solidFill>
                      <a:srgbClr val="FFFF00"/>
                    </a:solidFill>
                  </a:tcPr>
                </a:tc>
              </a:tr>
              <a:tr h="579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2" marR="67182" marT="0" marB="0" anchor="ctr">
                    <a:solidFill>
                      <a:srgbClr val="FF000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dirty="0" smtClean="0">
                          <a:solidFill>
                            <a:schemeClr val="bg1"/>
                          </a:solidFill>
                          <a:effectLst/>
                        </a:rPr>
                        <a:t>I am still just learning this </a:t>
                      </a:r>
                      <a:r>
                        <a:rPr lang="en-CA" sz="1400" b="1" i="1" dirty="0" smtClean="0">
                          <a:solidFill>
                            <a:schemeClr val="bg1"/>
                          </a:solidFill>
                          <a:effectLst/>
                        </a:rPr>
                        <a:t>(Not Yet Meeting learning outcomes)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2" marR="67182" marT="0" marB="0" anchor="ctr">
                    <a:solidFill>
                      <a:srgbClr val="FF0000">
                        <a:alpha val="850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673429" y="4271489"/>
            <a:ext cx="7000309" cy="6532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You will also assess YOUR OWN progress with these sheets throughout the course, checking of 1, 2, 3, or 4 for certain learning outcomes.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cdn.mysitemyway.com/etc-mysitemyway/icons/legacy-previews/icons/rounded-glossy-black-icons-symbols-shapes/020712-rounded-glossy-black-icon-symbols-shapes-check-in-box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4" y="4428243"/>
            <a:ext cx="1367245" cy="13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2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47619"/>
            <a:ext cx="7055380" cy="1400530"/>
          </a:xfrm>
        </p:spPr>
        <p:txBody>
          <a:bodyPr/>
          <a:lstStyle/>
          <a:p>
            <a:pPr algn="ctr"/>
            <a:r>
              <a:rPr lang="en-US" sz="5400" dirty="0" err="1" smtClean="0"/>
              <a:t>ePortfolio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80" y="4539751"/>
            <a:ext cx="7846282" cy="17755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10% of final mark</a:t>
            </a:r>
          </a:p>
          <a:p>
            <a:r>
              <a:rPr lang="en-US" sz="2400" dirty="0" smtClean="0"/>
              <a:t>Contains EVIDENCE of learning, and REFLECTIONS </a:t>
            </a:r>
          </a:p>
          <a:p>
            <a:r>
              <a:rPr lang="en-US" sz="2400" dirty="0" smtClean="0"/>
              <a:t>Sample</a:t>
            </a:r>
            <a:r>
              <a:rPr lang="en-US" sz="2400" dirty="0"/>
              <a:t>: </a:t>
            </a:r>
            <a:r>
              <a:rPr lang="en-US" sz="2400" dirty="0">
                <a:hlinkClick r:id="rId2"/>
              </a:rPr>
              <a:t>http://sampless9eportfolio.weebly.com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700026" y="1170774"/>
            <a:ext cx="4623275" cy="5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744" y="1562723"/>
            <a:ext cx="6064354" cy="271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94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</TotalTime>
  <Words>246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Ion</vt:lpstr>
      <vt:lpstr>Assessment in Social Studies 9 </vt:lpstr>
      <vt:lpstr>3 “BIG” Categories</vt:lpstr>
      <vt:lpstr>Big Ideas</vt:lpstr>
      <vt:lpstr>Content (C)</vt:lpstr>
      <vt:lpstr>Competencies</vt:lpstr>
      <vt:lpstr>You will be assigned a mark from 1-4</vt:lpstr>
      <vt:lpstr>ePortfolio</vt:lpstr>
    </vt:vector>
  </TitlesOfParts>
  <Company>SD No.91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in Social Studies 9</dc:title>
  <dc:creator>Janice Beck</dc:creator>
  <cp:lastModifiedBy>Janice Beck</cp:lastModifiedBy>
  <cp:revision>5</cp:revision>
  <dcterms:created xsi:type="dcterms:W3CDTF">2016-02-09T19:47:19Z</dcterms:created>
  <dcterms:modified xsi:type="dcterms:W3CDTF">2016-02-09T20:09:16Z</dcterms:modified>
</cp:coreProperties>
</file>