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69" r:id="rId4"/>
    <p:sldId id="257" r:id="rId5"/>
    <p:sldId id="271" r:id="rId6"/>
    <p:sldId id="256" r:id="rId7"/>
    <p:sldId id="262" r:id="rId8"/>
    <p:sldId id="259" r:id="rId9"/>
    <p:sldId id="260" r:id="rId10"/>
    <p:sldId id="274" r:id="rId11"/>
    <p:sldId id="275" r:id="rId12"/>
    <p:sldId id="276" r:id="rId13"/>
    <p:sldId id="277" r:id="rId14"/>
    <p:sldId id="283" r:id="rId15"/>
    <p:sldId id="280" r:id="rId16"/>
    <p:sldId id="281" r:id="rId17"/>
    <p:sldId id="282" r:id="rId18"/>
    <p:sldId id="287" r:id="rId19"/>
    <p:sldId id="286" r:id="rId20"/>
    <p:sldId id="285" r:id="rId21"/>
    <p:sldId id="288" r:id="rId22"/>
    <p:sldId id="289" r:id="rId23"/>
    <p:sldId id="258" r:id="rId24"/>
    <p:sldId id="264" r:id="rId25"/>
    <p:sldId id="265" r:id="rId26"/>
    <p:sldId id="278" r:id="rId27"/>
    <p:sldId id="279" r:id="rId28"/>
    <p:sldId id="284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7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19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99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1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96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08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3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6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95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99F1-2FD2-4562-A17D-B8ED8563AEC7}" type="datetimeFigureOut">
              <a:rPr lang="en-CA" smtClean="0"/>
              <a:t>2014-11-26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AC7F-7157-409E-B7C7-EAF58C170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8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fKJ8Mof6l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cI4l3arrH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q31hpGZO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uQ4mDQNo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F3zh8KO8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sW2wt3nL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5uYCWVfuP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4850"/>
            <a:ext cx="6368604" cy="6368604"/>
          </a:xfrm>
        </p:spPr>
      </p:pic>
      <p:sp>
        <p:nvSpPr>
          <p:cNvPr id="5" name="Cloud Callout 4"/>
          <p:cNvSpPr/>
          <p:nvPr/>
        </p:nvSpPr>
        <p:spPr>
          <a:xfrm>
            <a:off x="535546" y="489396"/>
            <a:ext cx="4648200" cy="3269673"/>
          </a:xfrm>
          <a:prstGeom prst="cloudCallout">
            <a:avLst>
              <a:gd name="adj1" fmla="val 61475"/>
              <a:gd name="adj2" fmla="val 310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sz="3600" b="1" dirty="0">
                <a:solidFill>
                  <a:prstClr val="black"/>
                </a:solidFill>
              </a:rPr>
              <a:t>What did we even learn last class?</a:t>
            </a:r>
          </a:p>
        </p:txBody>
      </p:sp>
    </p:spTree>
    <p:extLst>
      <p:ext uri="{BB962C8B-B14F-4D97-AF65-F5344CB8AC3E}">
        <p14:creationId xmlns:p14="http://schemas.microsoft.com/office/powerpoint/2010/main" val="29944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4991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 </a:t>
            </a:r>
            <a:r>
              <a:rPr lang="en-CA" sz="4400" dirty="0"/>
              <a:t>In a factory in China that makes Levi jeans, women sew for 12 hours a day </a:t>
            </a:r>
            <a:r>
              <a:rPr lang="en-CA" sz="4400" dirty="0" smtClean="0"/>
              <a:t>for less </a:t>
            </a:r>
            <a:r>
              <a:rPr lang="en-CA" sz="4400" dirty="0"/>
              <a:t>than 12 cents an hour, with only 2 days off each month. Also, they receive </a:t>
            </a:r>
            <a:r>
              <a:rPr lang="en-CA" sz="4400" dirty="0" smtClean="0"/>
              <a:t>no healthcare </a:t>
            </a:r>
            <a:r>
              <a:rPr lang="en-CA" sz="4400" dirty="0"/>
              <a:t>and no compensation for injury.</a:t>
            </a:r>
          </a:p>
        </p:txBody>
      </p:sp>
      <p:pic>
        <p:nvPicPr>
          <p:cNvPr id="5122" name="Picture 2" descr="http://upload.wikimedia.org/wikipedia/commons/thumb/5/5c/Flag-map_of_the_People's_Republic_of_China.svg/570px-Flag-map_of_the_People'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26" y="3125049"/>
            <a:ext cx="5429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1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3960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/>
              <a:t> In a factory in Vietnam that makes Nike </a:t>
            </a:r>
            <a:r>
              <a:rPr lang="en-CA" sz="4400" dirty="0" smtClean="0"/>
              <a:t>shoes</a:t>
            </a:r>
            <a:r>
              <a:rPr lang="en-CA" sz="4400" dirty="0"/>
              <a:t>, employees work for </a:t>
            </a:r>
            <a:r>
              <a:rPr lang="en-CA" sz="4400" dirty="0" smtClean="0"/>
              <a:t>65 hours </a:t>
            </a:r>
            <a:r>
              <a:rPr lang="en-CA" sz="4400" dirty="0"/>
              <a:t>each week, for less than $10 a week. Most of these employees suffer </a:t>
            </a:r>
            <a:r>
              <a:rPr lang="en-CA" sz="4400" dirty="0" smtClean="0"/>
              <a:t>from respiratory </a:t>
            </a:r>
            <a:r>
              <a:rPr lang="en-CA" sz="4400" dirty="0"/>
              <a:t>problems caused by breathing in chemical fumes at work.</a:t>
            </a:r>
          </a:p>
          <a:p>
            <a:pPr marL="0" indent="0">
              <a:buNone/>
            </a:pPr>
            <a:endParaRPr lang="en-CA" sz="4400" dirty="0"/>
          </a:p>
        </p:txBody>
      </p:sp>
      <p:pic>
        <p:nvPicPr>
          <p:cNvPr id="6146" name="Picture 2" descr="http://upload.wikimedia.org/wikipedia/commons/thumb/2/21/Flag_of_Vietnam.svg/2000px-Flag_of_Vietn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53" y="4264713"/>
            <a:ext cx="3689349" cy="24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h5.ggpht.com/-nTCr6KlF4qM/UUhMcTy9RyI/AAAAAAAAD0Q/5Jb3DDfeudo/s9000/nike-sb-dunk-high-pro-sb-skate-shoes-black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30" y="4264713"/>
            <a:ext cx="3671158" cy="25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2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4862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/>
              <a:t> In a factory in India, boys work 22 hour shifts sewing beads onto scarves, </a:t>
            </a:r>
            <a:r>
              <a:rPr lang="en-CA" sz="4400" dirty="0" smtClean="0"/>
              <a:t>and are </a:t>
            </a:r>
            <a:r>
              <a:rPr lang="en-CA" sz="4400" dirty="0"/>
              <a:t>beaten if they make even a tiny mistake</a:t>
            </a:r>
            <a:r>
              <a:rPr lang="en-CA" sz="4400" dirty="0" smtClean="0"/>
              <a:t>.</a:t>
            </a:r>
          </a:p>
          <a:p>
            <a:pPr marL="0" indent="0">
              <a:buNone/>
            </a:pPr>
            <a:endParaRPr lang="en-CA" sz="4400" dirty="0"/>
          </a:p>
        </p:txBody>
      </p:sp>
      <p:pic>
        <p:nvPicPr>
          <p:cNvPr id="7170" name="Picture 2" descr="http://www.outsidethebeltway.com/wp-content/uploads/2014/05/India-Flag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84" y="2524260"/>
            <a:ext cx="3749848" cy="40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store4.magnumphotos.com/CoreXDoc/MAG/Media/TR7/d/1/2/2/NYC144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69" y="3385026"/>
            <a:ext cx="3952786" cy="26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7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6150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Factories in China which make </a:t>
            </a:r>
            <a:r>
              <a:rPr lang="en-CA" sz="3600" dirty="0" err="1"/>
              <a:t>ipads</a:t>
            </a:r>
            <a:r>
              <a:rPr lang="en-CA" sz="3600" dirty="0"/>
              <a:t> and </a:t>
            </a:r>
            <a:r>
              <a:rPr lang="en-CA" sz="3600" dirty="0" err="1"/>
              <a:t>iphones</a:t>
            </a:r>
            <a:r>
              <a:rPr lang="en-CA" sz="3600" dirty="0"/>
              <a:t> for Apple </a:t>
            </a:r>
            <a:r>
              <a:rPr lang="en-CA" sz="3600" dirty="0" smtClean="0"/>
              <a:t>employ impoverished </a:t>
            </a:r>
            <a:r>
              <a:rPr lang="en-CA" sz="3600" dirty="0"/>
              <a:t>teenagers for about 25 cents an hour, with forced overtime, </a:t>
            </a:r>
            <a:r>
              <a:rPr lang="en-CA" sz="3600" dirty="0" smtClean="0"/>
              <a:t>in dangerous </a:t>
            </a:r>
            <a:r>
              <a:rPr lang="en-CA" sz="3600" dirty="0"/>
              <a:t>working conditions. As a result, many workers have </a:t>
            </a:r>
            <a:r>
              <a:rPr lang="en-CA" sz="3600" dirty="0" smtClean="0"/>
              <a:t>committed suicide</a:t>
            </a:r>
            <a:r>
              <a:rPr lang="en-CA" sz="3600" dirty="0"/>
              <a:t>, fights have broken out, and in one instance, an explosion killed </a:t>
            </a:r>
            <a:r>
              <a:rPr lang="en-CA" sz="3600" dirty="0" smtClean="0"/>
              <a:t>two workers</a:t>
            </a:r>
            <a:r>
              <a:rPr lang="en-CA" sz="3600" dirty="0"/>
              <a:t>.</a:t>
            </a:r>
          </a:p>
        </p:txBody>
      </p:sp>
      <p:pic>
        <p:nvPicPr>
          <p:cNvPr id="8194" name="Picture 2" descr="http://upload.wikimedia.org/wikipedia/commons/thumb/f/fa/Apple_logo_black.svg/834px-Apple_logo_blac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7" y="4024570"/>
            <a:ext cx="2072471" cy="2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dailymail.co.uk/i/pix/2011/05/20/article-0-0C2DC2B400000578-568_634x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3" y="4024570"/>
            <a:ext cx="4107332" cy="25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8" y="6407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a factory in China which makes Christmas ornaments for </a:t>
            </a:r>
            <a:r>
              <a:rPr lang="en-CA" dirty="0" smtClean="0"/>
              <a:t>Wal-Mart, employees </a:t>
            </a:r>
            <a:r>
              <a:rPr lang="en-CA" dirty="0"/>
              <a:t>work 95 hours a week without the proper safety equipment to protect them from the various paints, paint thinners, and solvents they were exposed to. Workers developed sores and rashes as a result, but received no medical treatment or compensation.</a:t>
            </a:r>
          </a:p>
          <a:p>
            <a:endParaRPr lang="en-CA" dirty="0"/>
          </a:p>
        </p:txBody>
      </p:sp>
      <p:pic>
        <p:nvPicPr>
          <p:cNvPr id="9218" name="Picture 2" descr="http://www.highlandsquare.ca/assets/Uploads/walmar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5" y="3790929"/>
            <a:ext cx="6125760" cy="16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7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toolness.com/nike/swo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365125"/>
            <a:ext cx="11255107" cy="61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5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themedes.org/wp-content/uploads/2013/08/2696481749_9b702bc3fb_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2" y="107548"/>
            <a:ext cx="9387670" cy="65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streetartist.de/files/2012/05/London-Banksy-2-500x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1243490"/>
            <a:ext cx="6285760" cy="41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-cache-ec0.pinimg.com/236x/52/72/8e/52728ef579080d8a36a6a767de1025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48" y="245947"/>
            <a:ext cx="3991422" cy="61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0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yfKJ8Mof6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BcI4l3arr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5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92" y="491734"/>
            <a:ext cx="10515600" cy="1325563"/>
          </a:xfrm>
        </p:spPr>
        <p:txBody>
          <a:bodyPr/>
          <a:lstStyle/>
          <a:p>
            <a:r>
              <a:rPr lang="en-CA" b="1" dirty="0" smtClean="0">
                <a:latin typeface="+mn-lt"/>
              </a:rPr>
              <a:t>Your Task: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98" y="2882364"/>
            <a:ext cx="11710182" cy="4351338"/>
          </a:xfrm>
        </p:spPr>
        <p:txBody>
          <a:bodyPr>
            <a:normAutofit/>
          </a:bodyPr>
          <a:lstStyle/>
          <a:p>
            <a:r>
              <a:rPr lang="en-CA" sz="3600" dirty="0" smtClean="0"/>
              <a:t>Imagine that you are a factory owner in 18</a:t>
            </a:r>
            <a:r>
              <a:rPr lang="en-CA" sz="3600" baseline="30000" dirty="0" smtClean="0"/>
              <a:t>th</a:t>
            </a:r>
            <a:r>
              <a:rPr lang="en-CA" sz="3600" dirty="0" smtClean="0"/>
              <a:t> century Britain.</a:t>
            </a:r>
          </a:p>
          <a:p>
            <a:r>
              <a:rPr lang="en-CA" sz="3600" dirty="0" smtClean="0"/>
              <a:t>Write a letter from this point of view, explaining to a friend why you think child labour is important to the economy, and why it would not be a good idea to improve working conditions.</a:t>
            </a:r>
          </a:p>
          <a:p>
            <a:r>
              <a:rPr lang="en-CA" sz="3600" dirty="0" smtClean="0"/>
              <a:t>You have 15-20 minutes</a:t>
            </a:r>
            <a:endParaRPr lang="en-CA" sz="3600" dirty="0"/>
          </a:p>
        </p:txBody>
      </p:sp>
      <p:pic>
        <p:nvPicPr>
          <p:cNvPr id="2050" name="Picture 2" descr="http://cf.ltkcdn.net/dating/images/std/78052-425x282-Person_writing_a_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399" y="5499653"/>
            <a:ext cx="434671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  <a:p>
            <a:pPr algn="ctr"/>
            <a:r>
              <a:rPr lang="en-CA" dirty="0" smtClean="0"/>
              <a:t>Textbook pages 144-147 might help you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66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www.youtube.com/watch?v=wzq31hpGZOI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75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IuQ4mDQNo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DnF3zh8KO8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0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O2sW2wt3n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Task: For/Against Chart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226350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4000" dirty="0" smtClean="0"/>
              <a:t>Read the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000" dirty="0" smtClean="0"/>
              <a:t>Decide if it is </a:t>
            </a:r>
            <a:r>
              <a:rPr lang="en-CA" sz="4000" b="1" dirty="0" smtClean="0"/>
              <a:t>for </a:t>
            </a:r>
            <a:r>
              <a:rPr lang="en-CA" sz="4000" dirty="0" smtClean="0"/>
              <a:t>or </a:t>
            </a:r>
            <a:r>
              <a:rPr lang="en-CA" sz="4000" b="1" dirty="0" smtClean="0"/>
              <a:t>against </a:t>
            </a:r>
            <a:r>
              <a:rPr lang="en-CA" sz="4000" dirty="0" smtClean="0"/>
              <a:t>sweatshops.  Write</a:t>
            </a:r>
            <a:r>
              <a:rPr lang="en-CA" sz="4000" b="1" dirty="0" smtClean="0"/>
              <a:t> for </a:t>
            </a:r>
            <a:r>
              <a:rPr lang="en-CA" sz="4000" dirty="0" smtClean="0"/>
              <a:t>or </a:t>
            </a:r>
            <a:r>
              <a:rPr lang="en-CA" sz="4000" b="1" dirty="0" smtClean="0"/>
              <a:t>against </a:t>
            </a:r>
            <a:r>
              <a:rPr lang="en-CA" sz="4000" dirty="0" smtClean="0"/>
              <a:t>in the next column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4000" dirty="0" smtClean="0"/>
              <a:t>In column three, respond to the statement (Do you agree/disagree? </a:t>
            </a:r>
            <a:r>
              <a:rPr lang="en-CA" sz="4000" dirty="0" smtClean="0"/>
              <a:t>Why or why not?)</a:t>
            </a:r>
            <a:endParaRPr lang="en-CA" sz="4000" dirty="0" smtClean="0"/>
          </a:p>
        </p:txBody>
      </p:sp>
      <p:pic>
        <p:nvPicPr>
          <p:cNvPr id="5" name="Picture 2" descr="http://images.clipartpanda.com/writing-clipart-0033-0810-1219-2924_clip_art_graphic_of_a_blue_guy_character_leaning_heavily_while_writing_with_a_giant_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63" y="74099"/>
            <a:ext cx="1899625" cy="23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4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991506"/>
            <a:ext cx="474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/>
              <a:t>Sweatshops are not as evil as many think.</a:t>
            </a: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+mn-lt"/>
              </a:rPr>
              <a:t>Opinion:</a:t>
            </a:r>
            <a:endParaRPr lang="en-CA" b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59053" y="1991506"/>
            <a:ext cx="5132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4000" dirty="0" smtClean="0"/>
              <a:t>Sweatshops should be outlawed worldwide</a:t>
            </a:r>
            <a:endParaRPr lang="en-CA" sz="4000" dirty="0"/>
          </a:p>
        </p:txBody>
      </p:sp>
      <p:sp>
        <p:nvSpPr>
          <p:cNvPr id="7" name="Left Arrow 6"/>
          <p:cNvSpPr/>
          <p:nvPr/>
        </p:nvSpPr>
        <p:spPr>
          <a:xfrm>
            <a:off x="1198808" y="3020955"/>
            <a:ext cx="2523186" cy="11462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7868990" y="2995197"/>
            <a:ext cx="2575775" cy="11977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31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991506"/>
            <a:ext cx="474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Outsourcing damages a country’s economy</a:t>
            </a:r>
          </a:p>
          <a:p>
            <a:pPr marL="0" indent="0">
              <a:buNone/>
            </a:pP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+mn-lt"/>
              </a:rPr>
              <a:t>Opinion:</a:t>
            </a:r>
            <a:endParaRPr lang="en-CA" b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59053" y="1991506"/>
            <a:ext cx="5132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None/>
            </a:pPr>
            <a:r>
              <a:rPr lang="en-CA" sz="4000" dirty="0"/>
              <a:t>Outsourcing is necessary in today’s economic world</a:t>
            </a:r>
            <a:endParaRPr lang="en-CA" sz="4000" dirty="0"/>
          </a:p>
        </p:txBody>
      </p:sp>
      <p:sp>
        <p:nvSpPr>
          <p:cNvPr id="7" name="Left Arrow 6"/>
          <p:cNvSpPr/>
          <p:nvPr/>
        </p:nvSpPr>
        <p:spPr>
          <a:xfrm>
            <a:off x="1198808" y="3020955"/>
            <a:ext cx="2523186" cy="11462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7868990" y="2995197"/>
            <a:ext cx="2575775" cy="11977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7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991506"/>
            <a:ext cx="5476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Child labour is completely unacceptable</a:t>
            </a:r>
          </a:p>
          <a:p>
            <a:pPr marL="0" indent="0">
              <a:buNone/>
            </a:pP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+mn-lt"/>
              </a:rPr>
              <a:t>Opinion:</a:t>
            </a:r>
            <a:endParaRPr lang="en-CA" b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59053" y="1991506"/>
            <a:ext cx="5132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000" dirty="0" smtClean="0"/>
              <a:t>This side</a:t>
            </a:r>
            <a:r>
              <a:rPr lang="en-CA" sz="40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sz="4000" dirty="0" smtClean="0"/>
          </a:p>
          <a:p>
            <a:pPr marL="0" indent="0">
              <a:buNone/>
            </a:pPr>
            <a:r>
              <a:rPr lang="en-CA" sz="4000" dirty="0"/>
              <a:t>Child labour is saving many families</a:t>
            </a:r>
            <a:endParaRPr lang="en-CA" sz="4000" dirty="0"/>
          </a:p>
        </p:txBody>
      </p:sp>
      <p:sp>
        <p:nvSpPr>
          <p:cNvPr id="7" name="Left Arrow 6"/>
          <p:cNvSpPr/>
          <p:nvPr/>
        </p:nvSpPr>
        <p:spPr>
          <a:xfrm>
            <a:off x="1198808" y="3020955"/>
            <a:ext cx="2523186" cy="11462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7868990" y="2995197"/>
            <a:ext cx="2575775" cy="11977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86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>
                <a:latin typeface="+mn-lt"/>
              </a:rPr>
              <a:t>Your Task</a:t>
            </a:r>
            <a:endParaRPr lang="en-CA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2" y="33726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Answer </a:t>
            </a:r>
            <a:r>
              <a:rPr lang="en-CA" sz="4800" dirty="0" smtClean="0"/>
              <a:t>questions 4 &amp; </a:t>
            </a:r>
            <a:r>
              <a:rPr lang="en-CA" sz="4800" dirty="0"/>
              <a:t>5</a:t>
            </a:r>
            <a:r>
              <a:rPr lang="en-CA" sz="4800" dirty="0" smtClean="0"/>
              <a:t> on your handout</a:t>
            </a:r>
            <a:endParaRPr lang="en-CA" sz="4800" dirty="0" smtClean="0"/>
          </a:p>
          <a:p>
            <a:pPr marL="0" indent="0">
              <a:buNone/>
            </a:pPr>
            <a:endParaRPr lang="en-CA" sz="4800" dirty="0" smtClean="0"/>
          </a:p>
        </p:txBody>
      </p:sp>
      <p:pic>
        <p:nvPicPr>
          <p:cNvPr id="5" name="Picture 2" descr="http://images.clipartpanda.com/writing-clipart-0033-0810-1219-2924_clip_art_graphic_of_a_blue_guy_character_leaning_heavily_while_writing_with_a_giant_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63" y="74099"/>
            <a:ext cx="1899625" cy="23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7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www.youtube.com/watch?v=M5uYCWVfuPQ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83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Activity: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32" y="2165795"/>
            <a:ext cx="6463561" cy="4351338"/>
          </a:xfrm>
        </p:spPr>
        <p:txBody>
          <a:bodyPr/>
          <a:lstStyle/>
          <a:p>
            <a:r>
              <a:rPr lang="en-CA" sz="3600" dirty="0" smtClean="0"/>
              <a:t>Check the tag on your partner’s t-shirt/jacket/sweater</a:t>
            </a:r>
          </a:p>
          <a:p>
            <a:r>
              <a:rPr lang="en-CA" sz="3600" dirty="0" smtClean="0"/>
              <a:t>On your sticky note, write which country your shirt was made in</a:t>
            </a:r>
          </a:p>
          <a:p>
            <a:r>
              <a:rPr lang="en-CA" sz="3600" b="1" dirty="0" smtClean="0"/>
              <a:t>When I call your group up</a:t>
            </a:r>
            <a:r>
              <a:rPr lang="en-CA" sz="3600" dirty="0" smtClean="0"/>
              <a:t>, put the sticky note above the appropriate country in a line</a:t>
            </a:r>
            <a:endParaRPr lang="en-CA" sz="3600" b="1" dirty="0"/>
          </a:p>
        </p:txBody>
      </p:sp>
      <p:pic>
        <p:nvPicPr>
          <p:cNvPr id="3074" name="Picture 2" descr="http://timebusinessblog.files.wordpress.com/2013/05/108000176-e1368115358271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49" y="215397"/>
            <a:ext cx="4318651" cy="26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3798" y="5795493"/>
            <a:ext cx="38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Indonesia		USA</a:t>
            </a:r>
            <a:endParaRPr lang="en-CA" sz="2800" b="1" dirty="0"/>
          </a:p>
        </p:txBody>
      </p:sp>
      <p:pic>
        <p:nvPicPr>
          <p:cNvPr id="3076" name="Picture 4" descr="http://www.clker.com/cliparts/3/l/N/O/t/f/sticky-note-purple-folded-corner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93" y="4825754"/>
            <a:ext cx="966485" cy="9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3/l/N/O/t/f/sticky-note-purple-folded-corner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92" y="3666667"/>
            <a:ext cx="966485" cy="9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3/l/N/O/t/f/sticky-note-purple-folded-corner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65" y="4825753"/>
            <a:ext cx="966485" cy="9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1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239"/>
            <a:ext cx="12192000" cy="7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Response Journal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Write a response (full sentences) answering some of these questions.  Feel free to add in any of your thoughts/experiences/feelings.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did you notice about the map and graph we made?  </a:t>
            </a:r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surprised you?  </a:t>
            </a:r>
            <a:endParaRPr lang="en-CA" dirty="0" smtClean="0"/>
          </a:p>
          <a:p>
            <a:r>
              <a:rPr lang="en-CA" dirty="0" smtClean="0"/>
              <a:t>Where </a:t>
            </a:r>
            <a:r>
              <a:rPr lang="en-CA" dirty="0"/>
              <a:t>were most of the items made?  Did you notice any </a:t>
            </a:r>
            <a:r>
              <a:rPr lang="en-CA" dirty="0" smtClean="0"/>
              <a:t>patterns?</a:t>
            </a:r>
          </a:p>
          <a:p>
            <a:r>
              <a:rPr lang="en-CA" dirty="0" smtClean="0"/>
              <a:t>Why </a:t>
            </a:r>
            <a:r>
              <a:rPr lang="en-CA" dirty="0"/>
              <a:t>do you think the factories were in these locations?  </a:t>
            </a:r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kind of conditions do you think the people who produced the items work in?</a:t>
            </a:r>
          </a:p>
        </p:txBody>
      </p:sp>
    </p:spTree>
    <p:extLst>
      <p:ext uri="{BB962C8B-B14F-4D97-AF65-F5344CB8AC3E}">
        <p14:creationId xmlns:p14="http://schemas.microsoft.com/office/powerpoint/2010/main" val="92315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121" y="787513"/>
            <a:ext cx="9144000" cy="2387600"/>
          </a:xfrm>
        </p:spPr>
        <p:txBody>
          <a:bodyPr/>
          <a:lstStyle/>
          <a:p>
            <a:r>
              <a:rPr lang="en-CA" b="1" dirty="0" smtClean="0">
                <a:latin typeface="+mn-lt"/>
              </a:rPr>
              <a:t>Child Labour &amp; Sweatshops Today</a:t>
            </a:r>
            <a:endParaRPr lang="en-CA" b="1" dirty="0">
              <a:latin typeface="+mn-lt"/>
            </a:endParaRPr>
          </a:p>
        </p:txBody>
      </p:sp>
      <p:pic>
        <p:nvPicPr>
          <p:cNvPr id="1028" name="Picture 4" descr="http://foodforthoughtblogs.weebly.com/uploads/2/5/6/4/25649146/327621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69" y="3598034"/>
            <a:ext cx="4270465" cy="28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focal.ie/wp-content/uploads/2013/04/sweatsho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2" y="3598034"/>
            <a:ext cx="4335662" cy="28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7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Start-up Task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Respond to this question on </a:t>
            </a:r>
            <a:r>
              <a:rPr lang="en-CA" dirty="0" smtClean="0"/>
              <a:t>the handout provided:</a:t>
            </a:r>
          </a:p>
          <a:p>
            <a:endParaRPr lang="en-CA" dirty="0"/>
          </a:p>
          <a:p>
            <a:r>
              <a:rPr lang="en-CA" sz="3600" dirty="0" smtClean="0"/>
              <a:t>What </a:t>
            </a:r>
            <a:r>
              <a:rPr lang="en-CA" sz="3600" dirty="0"/>
              <a:t>do you know about sweatshops?  What are they and where do you think they exist? </a:t>
            </a:r>
            <a:r>
              <a:rPr lang="en-CA" sz="3600" dirty="0" smtClean="0"/>
              <a:t>Do you think that child labour is common today?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6883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125"/>
            <a:ext cx="12192000" cy="11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What is a Sweatshop?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Violates labour laws /  has socially unacceptable working conditions</a:t>
            </a:r>
          </a:p>
          <a:p>
            <a:r>
              <a:rPr lang="en-CA" dirty="0" smtClean="0"/>
              <a:t>Often have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Poor working conditions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Unfair wages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Unreasonable hours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Child labour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Lack of worker benefits</a:t>
            </a:r>
          </a:p>
          <a:p>
            <a:r>
              <a:rPr lang="en-CA" dirty="0" smtClean="0"/>
              <a:t>In developing countries, an estimated 250 million children ages 5-14 are forced to work</a:t>
            </a:r>
          </a:p>
          <a:p>
            <a:r>
              <a:rPr lang="en-CA" dirty="0" smtClean="0"/>
              <a:t>Products that commonly come from sweatshops: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Shoes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Clothing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dirty="0" smtClean="0"/>
              <a:t>Toys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15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media-cache-ec0.pinimg.com/736x/b3/5d/ea/b35dea4d23bcf1d0e457e17aa21fbb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2" y="148219"/>
            <a:ext cx="10792496" cy="65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9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643</Words>
  <Application>Microsoft Office PowerPoint</Application>
  <PresentationFormat>Widescreen</PresentationFormat>
  <Paragraphs>85</Paragraphs>
  <Slides>29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PowerPoint Presentation</vt:lpstr>
      <vt:lpstr>Your Task:</vt:lpstr>
      <vt:lpstr>Activity:</vt:lpstr>
      <vt:lpstr>PowerPoint Presentation</vt:lpstr>
      <vt:lpstr>Response Journal</vt:lpstr>
      <vt:lpstr>Child Labour &amp; Sweatshops Today</vt:lpstr>
      <vt:lpstr>Start-up Task</vt:lpstr>
      <vt:lpstr>What is a Sweatshop?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For/Against Chart</vt:lpstr>
      <vt:lpstr>PowerPoint Presentation</vt:lpstr>
      <vt:lpstr>PowerPoint Presentation</vt:lpstr>
      <vt:lpstr>PowerPoint Presentation</vt:lpstr>
      <vt:lpstr>Your Task</vt:lpstr>
      <vt:lpstr>Extension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Labour &amp; Sweatshops Today</dc:title>
  <dc:creator>Janice Beck</dc:creator>
  <cp:lastModifiedBy>Janice Beck</cp:lastModifiedBy>
  <cp:revision>15</cp:revision>
  <dcterms:created xsi:type="dcterms:W3CDTF">2014-11-26T04:06:16Z</dcterms:created>
  <dcterms:modified xsi:type="dcterms:W3CDTF">2014-11-27T07:37:46Z</dcterms:modified>
</cp:coreProperties>
</file>