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7" r:id="rId2"/>
    <p:sldId id="256" r:id="rId3"/>
    <p:sldId id="275" r:id="rId4"/>
    <p:sldId id="261" r:id="rId5"/>
    <p:sldId id="273" r:id="rId6"/>
    <p:sldId id="258" r:id="rId7"/>
    <p:sldId id="271" r:id="rId8"/>
    <p:sldId id="263" r:id="rId9"/>
    <p:sldId id="264" r:id="rId10"/>
    <p:sldId id="265" r:id="rId11"/>
    <p:sldId id="266" r:id="rId12"/>
    <p:sldId id="278" r:id="rId13"/>
    <p:sldId id="257" r:id="rId14"/>
    <p:sldId id="268" r:id="rId15"/>
    <p:sldId id="270" r:id="rId16"/>
    <p:sldId id="274" r:id="rId17"/>
    <p:sldId id="276" r:id="rId18"/>
    <p:sldId id="272" r:id="rId19"/>
    <p:sldId id="280" r:id="rId20"/>
    <p:sldId id="281" r:id="rId21"/>
    <p:sldId id="282" r:id="rId22"/>
    <p:sldId id="283" r:id="rId23"/>
    <p:sldId id="284" r:id="rId24"/>
    <p:sldId id="277" r:id="rId25"/>
    <p:sldId id="2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5C4A29-3FB0-45FC-83FF-8D251299947B}" type="doc">
      <dgm:prSet loTypeId="urn:microsoft.com/office/officeart/2005/8/layout/process1" loCatId="process" qsTypeId="urn:microsoft.com/office/officeart/2005/8/quickstyle/simple1" qsCatId="simple" csTypeId="urn:microsoft.com/office/officeart/2005/8/colors/colorful2" csCatId="colorful" phldr="1"/>
      <dgm:spPr/>
    </dgm:pt>
    <dgm:pt modelId="{1A02809F-7E3C-42F2-81DA-ED1F01453C32}">
      <dgm:prSet phldrT="[Text]"/>
      <dgm:spPr/>
      <dgm:t>
        <a:bodyPr/>
        <a:lstStyle/>
        <a:p>
          <a:r>
            <a:rPr lang="en-CA" dirty="0" smtClean="0">
              <a:solidFill>
                <a:schemeClr val="tx1"/>
              </a:solidFill>
            </a:rPr>
            <a:t>Accused holds red hot iron bar</a:t>
          </a:r>
          <a:endParaRPr lang="en-CA" dirty="0">
            <a:solidFill>
              <a:schemeClr val="tx1"/>
            </a:solidFill>
          </a:endParaRPr>
        </a:p>
      </dgm:t>
    </dgm:pt>
    <dgm:pt modelId="{619E9CC5-EB55-4698-8AC2-6699F608B396}" type="parTrans" cxnId="{C5F8AA7F-A857-4D5B-8D67-62F4275691DD}">
      <dgm:prSet/>
      <dgm:spPr/>
      <dgm:t>
        <a:bodyPr/>
        <a:lstStyle/>
        <a:p>
          <a:endParaRPr lang="en-CA"/>
        </a:p>
      </dgm:t>
    </dgm:pt>
    <dgm:pt modelId="{26125E2E-E613-4BF7-8AFC-472B0E314E8F}" type="sibTrans" cxnId="{C5F8AA7F-A857-4D5B-8D67-62F4275691DD}">
      <dgm:prSet/>
      <dgm:spPr/>
      <dgm:t>
        <a:bodyPr/>
        <a:lstStyle/>
        <a:p>
          <a:endParaRPr lang="en-CA"/>
        </a:p>
      </dgm:t>
    </dgm:pt>
    <dgm:pt modelId="{E4949384-70A4-4911-9D58-556E4B4FCC1C}">
      <dgm:prSet phldrT="[Text]"/>
      <dgm:spPr/>
      <dgm:t>
        <a:bodyPr/>
        <a:lstStyle/>
        <a:p>
          <a:r>
            <a:rPr lang="en-CA" dirty="0" smtClean="0">
              <a:solidFill>
                <a:schemeClr val="tx1"/>
              </a:solidFill>
            </a:rPr>
            <a:t>Walk 3-5 paces holding it</a:t>
          </a:r>
          <a:endParaRPr lang="en-CA" dirty="0">
            <a:solidFill>
              <a:schemeClr val="tx1"/>
            </a:solidFill>
          </a:endParaRPr>
        </a:p>
      </dgm:t>
    </dgm:pt>
    <dgm:pt modelId="{6E52D1B9-57E8-4367-8D61-88B25D82BC45}" type="parTrans" cxnId="{213FC296-334C-4C22-BD60-DF418C47B2FA}">
      <dgm:prSet/>
      <dgm:spPr/>
      <dgm:t>
        <a:bodyPr/>
        <a:lstStyle/>
        <a:p>
          <a:endParaRPr lang="en-CA"/>
        </a:p>
      </dgm:t>
    </dgm:pt>
    <dgm:pt modelId="{018048D9-CF93-47EE-AB58-B3DA7690E8C0}" type="sibTrans" cxnId="{213FC296-334C-4C22-BD60-DF418C47B2FA}">
      <dgm:prSet/>
      <dgm:spPr/>
      <dgm:t>
        <a:bodyPr/>
        <a:lstStyle/>
        <a:p>
          <a:endParaRPr lang="en-CA"/>
        </a:p>
      </dgm:t>
    </dgm:pt>
    <dgm:pt modelId="{0F529AA9-3486-4C16-899A-50CFEF5E4AB5}">
      <dgm:prSet phldrT="[Text]"/>
      <dgm:spPr/>
      <dgm:t>
        <a:bodyPr/>
        <a:lstStyle/>
        <a:p>
          <a:r>
            <a:rPr lang="en-CA" dirty="0" smtClean="0">
              <a:solidFill>
                <a:schemeClr val="tx1"/>
              </a:solidFill>
            </a:rPr>
            <a:t>Hand is bandaged and left for a certain number of days</a:t>
          </a:r>
          <a:endParaRPr lang="en-CA" dirty="0">
            <a:solidFill>
              <a:schemeClr val="tx1"/>
            </a:solidFill>
          </a:endParaRPr>
        </a:p>
      </dgm:t>
    </dgm:pt>
    <dgm:pt modelId="{0600677B-83A5-4696-9077-3F932B3D3936}" type="parTrans" cxnId="{99C757B6-8368-426F-9274-0B320C859A58}">
      <dgm:prSet/>
      <dgm:spPr/>
      <dgm:t>
        <a:bodyPr/>
        <a:lstStyle/>
        <a:p>
          <a:endParaRPr lang="en-CA"/>
        </a:p>
      </dgm:t>
    </dgm:pt>
    <dgm:pt modelId="{C78FD5F3-C53E-4D92-B9A9-ABD8D942091B}" type="sibTrans" cxnId="{99C757B6-8368-426F-9274-0B320C859A58}">
      <dgm:prSet/>
      <dgm:spPr/>
      <dgm:t>
        <a:bodyPr/>
        <a:lstStyle/>
        <a:p>
          <a:endParaRPr lang="en-CA"/>
        </a:p>
      </dgm:t>
    </dgm:pt>
    <dgm:pt modelId="{98C1765D-1BFD-4158-B223-875B1C86FFCE}">
      <dgm:prSet phldrT="[Text]"/>
      <dgm:spPr/>
      <dgm:t>
        <a:bodyPr/>
        <a:lstStyle/>
        <a:p>
          <a:r>
            <a:rPr lang="en-CA" dirty="0" smtClean="0">
              <a:solidFill>
                <a:schemeClr val="tx1"/>
              </a:solidFill>
            </a:rPr>
            <a:t>If it is healing = innocent                  if it is not = guilty </a:t>
          </a:r>
          <a:endParaRPr lang="en-CA" dirty="0">
            <a:solidFill>
              <a:schemeClr val="tx1"/>
            </a:solidFill>
          </a:endParaRPr>
        </a:p>
      </dgm:t>
    </dgm:pt>
    <dgm:pt modelId="{5BF3CE5A-7C23-4CF4-AE64-4EAF577A29B7}" type="parTrans" cxnId="{3430C528-50FD-493C-A893-DB3F7A481AF3}">
      <dgm:prSet/>
      <dgm:spPr/>
      <dgm:t>
        <a:bodyPr/>
        <a:lstStyle/>
        <a:p>
          <a:endParaRPr lang="en-CA"/>
        </a:p>
      </dgm:t>
    </dgm:pt>
    <dgm:pt modelId="{C0DB0FE0-5706-49A1-8EA2-DAE53AF4156F}" type="sibTrans" cxnId="{3430C528-50FD-493C-A893-DB3F7A481AF3}">
      <dgm:prSet/>
      <dgm:spPr/>
      <dgm:t>
        <a:bodyPr/>
        <a:lstStyle/>
        <a:p>
          <a:endParaRPr lang="en-CA"/>
        </a:p>
      </dgm:t>
    </dgm:pt>
    <dgm:pt modelId="{ED716D28-39D1-4213-B758-DE9D624BC761}" type="pres">
      <dgm:prSet presAssocID="{345C4A29-3FB0-45FC-83FF-8D251299947B}" presName="Name0" presStyleCnt="0">
        <dgm:presLayoutVars>
          <dgm:dir/>
          <dgm:resizeHandles val="exact"/>
        </dgm:presLayoutVars>
      </dgm:prSet>
      <dgm:spPr/>
    </dgm:pt>
    <dgm:pt modelId="{CDDD0D0A-9474-4E2D-8998-D96564DDA352}" type="pres">
      <dgm:prSet presAssocID="{1A02809F-7E3C-42F2-81DA-ED1F01453C32}" presName="node" presStyleLbl="node1" presStyleIdx="0" presStyleCnt="4">
        <dgm:presLayoutVars>
          <dgm:bulletEnabled val="1"/>
        </dgm:presLayoutVars>
      </dgm:prSet>
      <dgm:spPr/>
      <dgm:t>
        <a:bodyPr/>
        <a:lstStyle/>
        <a:p>
          <a:endParaRPr lang="en-CA"/>
        </a:p>
      </dgm:t>
    </dgm:pt>
    <dgm:pt modelId="{D245EC16-94A4-4BF5-BE01-ECAED666355F}" type="pres">
      <dgm:prSet presAssocID="{26125E2E-E613-4BF7-8AFC-472B0E314E8F}" presName="sibTrans" presStyleLbl="sibTrans2D1" presStyleIdx="0" presStyleCnt="3"/>
      <dgm:spPr/>
      <dgm:t>
        <a:bodyPr/>
        <a:lstStyle/>
        <a:p>
          <a:endParaRPr lang="en-CA"/>
        </a:p>
      </dgm:t>
    </dgm:pt>
    <dgm:pt modelId="{F1D5DB1F-3868-4275-9A46-7C2CDBB861AB}" type="pres">
      <dgm:prSet presAssocID="{26125E2E-E613-4BF7-8AFC-472B0E314E8F}" presName="connectorText" presStyleLbl="sibTrans2D1" presStyleIdx="0" presStyleCnt="3"/>
      <dgm:spPr/>
      <dgm:t>
        <a:bodyPr/>
        <a:lstStyle/>
        <a:p>
          <a:endParaRPr lang="en-CA"/>
        </a:p>
      </dgm:t>
    </dgm:pt>
    <dgm:pt modelId="{2B9A2A97-83E1-435A-9862-2EFF4CB3BEC5}" type="pres">
      <dgm:prSet presAssocID="{E4949384-70A4-4911-9D58-556E4B4FCC1C}" presName="node" presStyleLbl="node1" presStyleIdx="1" presStyleCnt="4">
        <dgm:presLayoutVars>
          <dgm:bulletEnabled val="1"/>
        </dgm:presLayoutVars>
      </dgm:prSet>
      <dgm:spPr/>
      <dgm:t>
        <a:bodyPr/>
        <a:lstStyle/>
        <a:p>
          <a:endParaRPr lang="en-CA"/>
        </a:p>
      </dgm:t>
    </dgm:pt>
    <dgm:pt modelId="{4B5928BC-4DC3-4E5F-A633-3F9618779E2A}" type="pres">
      <dgm:prSet presAssocID="{018048D9-CF93-47EE-AB58-B3DA7690E8C0}" presName="sibTrans" presStyleLbl="sibTrans2D1" presStyleIdx="1" presStyleCnt="3"/>
      <dgm:spPr/>
      <dgm:t>
        <a:bodyPr/>
        <a:lstStyle/>
        <a:p>
          <a:endParaRPr lang="en-CA"/>
        </a:p>
      </dgm:t>
    </dgm:pt>
    <dgm:pt modelId="{66068B56-C38C-4B66-B7AB-463CD0CBFED0}" type="pres">
      <dgm:prSet presAssocID="{018048D9-CF93-47EE-AB58-B3DA7690E8C0}" presName="connectorText" presStyleLbl="sibTrans2D1" presStyleIdx="1" presStyleCnt="3"/>
      <dgm:spPr/>
      <dgm:t>
        <a:bodyPr/>
        <a:lstStyle/>
        <a:p>
          <a:endParaRPr lang="en-CA"/>
        </a:p>
      </dgm:t>
    </dgm:pt>
    <dgm:pt modelId="{FDF21DDE-86E0-4F7F-A273-07122521B00A}" type="pres">
      <dgm:prSet presAssocID="{0F529AA9-3486-4C16-899A-50CFEF5E4AB5}" presName="node" presStyleLbl="node1" presStyleIdx="2" presStyleCnt="4">
        <dgm:presLayoutVars>
          <dgm:bulletEnabled val="1"/>
        </dgm:presLayoutVars>
      </dgm:prSet>
      <dgm:spPr/>
      <dgm:t>
        <a:bodyPr/>
        <a:lstStyle/>
        <a:p>
          <a:endParaRPr lang="en-CA"/>
        </a:p>
      </dgm:t>
    </dgm:pt>
    <dgm:pt modelId="{CEBA6B88-061D-449C-9E5B-08D265E76621}" type="pres">
      <dgm:prSet presAssocID="{C78FD5F3-C53E-4D92-B9A9-ABD8D942091B}" presName="sibTrans" presStyleLbl="sibTrans2D1" presStyleIdx="2" presStyleCnt="3"/>
      <dgm:spPr/>
      <dgm:t>
        <a:bodyPr/>
        <a:lstStyle/>
        <a:p>
          <a:endParaRPr lang="en-CA"/>
        </a:p>
      </dgm:t>
    </dgm:pt>
    <dgm:pt modelId="{94FB249F-A7BA-4050-8AA4-C22BE31F0E3D}" type="pres">
      <dgm:prSet presAssocID="{C78FD5F3-C53E-4D92-B9A9-ABD8D942091B}" presName="connectorText" presStyleLbl="sibTrans2D1" presStyleIdx="2" presStyleCnt="3"/>
      <dgm:spPr/>
      <dgm:t>
        <a:bodyPr/>
        <a:lstStyle/>
        <a:p>
          <a:endParaRPr lang="en-CA"/>
        </a:p>
      </dgm:t>
    </dgm:pt>
    <dgm:pt modelId="{3C92B163-A905-4C35-8E5F-2A94684D6D1B}" type="pres">
      <dgm:prSet presAssocID="{98C1765D-1BFD-4158-B223-875B1C86FFCE}" presName="node" presStyleLbl="node1" presStyleIdx="3" presStyleCnt="4">
        <dgm:presLayoutVars>
          <dgm:bulletEnabled val="1"/>
        </dgm:presLayoutVars>
      </dgm:prSet>
      <dgm:spPr/>
      <dgm:t>
        <a:bodyPr/>
        <a:lstStyle/>
        <a:p>
          <a:endParaRPr lang="en-CA"/>
        </a:p>
      </dgm:t>
    </dgm:pt>
  </dgm:ptLst>
  <dgm:cxnLst>
    <dgm:cxn modelId="{083699BA-FE44-40DA-9822-491E419F5288}" type="presOf" srcId="{E4949384-70A4-4911-9D58-556E4B4FCC1C}" destId="{2B9A2A97-83E1-435A-9862-2EFF4CB3BEC5}" srcOrd="0" destOrd="0" presId="urn:microsoft.com/office/officeart/2005/8/layout/process1"/>
    <dgm:cxn modelId="{49C37467-1E9C-4412-857E-3827C23B2D60}" type="presOf" srcId="{C78FD5F3-C53E-4D92-B9A9-ABD8D942091B}" destId="{94FB249F-A7BA-4050-8AA4-C22BE31F0E3D}" srcOrd="1" destOrd="0" presId="urn:microsoft.com/office/officeart/2005/8/layout/process1"/>
    <dgm:cxn modelId="{8BF91962-E585-4F5B-B1FB-B6ABAF747C7D}" type="presOf" srcId="{98C1765D-1BFD-4158-B223-875B1C86FFCE}" destId="{3C92B163-A905-4C35-8E5F-2A94684D6D1B}" srcOrd="0" destOrd="0" presId="urn:microsoft.com/office/officeart/2005/8/layout/process1"/>
    <dgm:cxn modelId="{213FC296-334C-4C22-BD60-DF418C47B2FA}" srcId="{345C4A29-3FB0-45FC-83FF-8D251299947B}" destId="{E4949384-70A4-4911-9D58-556E4B4FCC1C}" srcOrd="1" destOrd="0" parTransId="{6E52D1B9-57E8-4367-8D61-88B25D82BC45}" sibTransId="{018048D9-CF93-47EE-AB58-B3DA7690E8C0}"/>
    <dgm:cxn modelId="{99C757B6-8368-426F-9274-0B320C859A58}" srcId="{345C4A29-3FB0-45FC-83FF-8D251299947B}" destId="{0F529AA9-3486-4C16-899A-50CFEF5E4AB5}" srcOrd="2" destOrd="0" parTransId="{0600677B-83A5-4696-9077-3F932B3D3936}" sibTransId="{C78FD5F3-C53E-4D92-B9A9-ABD8D942091B}"/>
    <dgm:cxn modelId="{3430C528-50FD-493C-A893-DB3F7A481AF3}" srcId="{345C4A29-3FB0-45FC-83FF-8D251299947B}" destId="{98C1765D-1BFD-4158-B223-875B1C86FFCE}" srcOrd="3" destOrd="0" parTransId="{5BF3CE5A-7C23-4CF4-AE64-4EAF577A29B7}" sibTransId="{C0DB0FE0-5706-49A1-8EA2-DAE53AF4156F}"/>
    <dgm:cxn modelId="{A584DC21-26D5-4414-B6FC-0FE726936339}" type="presOf" srcId="{018048D9-CF93-47EE-AB58-B3DA7690E8C0}" destId="{4B5928BC-4DC3-4E5F-A633-3F9618779E2A}" srcOrd="0" destOrd="0" presId="urn:microsoft.com/office/officeart/2005/8/layout/process1"/>
    <dgm:cxn modelId="{FBEA5FF0-CC5C-445A-B32C-CE9F357069BC}" type="presOf" srcId="{C78FD5F3-C53E-4D92-B9A9-ABD8D942091B}" destId="{CEBA6B88-061D-449C-9E5B-08D265E76621}" srcOrd="0" destOrd="0" presId="urn:microsoft.com/office/officeart/2005/8/layout/process1"/>
    <dgm:cxn modelId="{E7D93293-9336-4D1A-94DB-A1BAC82D593C}" type="presOf" srcId="{0F529AA9-3486-4C16-899A-50CFEF5E4AB5}" destId="{FDF21DDE-86E0-4F7F-A273-07122521B00A}" srcOrd="0" destOrd="0" presId="urn:microsoft.com/office/officeart/2005/8/layout/process1"/>
    <dgm:cxn modelId="{007F4E93-5A49-4F08-88EB-8D8CF2FFFFC9}" type="presOf" srcId="{26125E2E-E613-4BF7-8AFC-472B0E314E8F}" destId="{F1D5DB1F-3868-4275-9A46-7C2CDBB861AB}" srcOrd="1" destOrd="0" presId="urn:microsoft.com/office/officeart/2005/8/layout/process1"/>
    <dgm:cxn modelId="{1D130E33-99FE-4412-A37F-A48B8939970B}" type="presOf" srcId="{26125E2E-E613-4BF7-8AFC-472B0E314E8F}" destId="{D245EC16-94A4-4BF5-BE01-ECAED666355F}" srcOrd="0" destOrd="0" presId="urn:microsoft.com/office/officeart/2005/8/layout/process1"/>
    <dgm:cxn modelId="{FEDCD231-577E-4748-87EB-0A8AB8CE3ABD}" type="presOf" srcId="{1A02809F-7E3C-42F2-81DA-ED1F01453C32}" destId="{CDDD0D0A-9474-4E2D-8998-D96564DDA352}" srcOrd="0" destOrd="0" presId="urn:microsoft.com/office/officeart/2005/8/layout/process1"/>
    <dgm:cxn modelId="{77D3C8DC-CA2A-4CFD-A9C6-F4B238C845CC}" type="presOf" srcId="{345C4A29-3FB0-45FC-83FF-8D251299947B}" destId="{ED716D28-39D1-4213-B758-DE9D624BC761}" srcOrd="0" destOrd="0" presId="urn:microsoft.com/office/officeart/2005/8/layout/process1"/>
    <dgm:cxn modelId="{71CF90AC-C01C-49B8-9F25-7B1C94AA6DDE}" type="presOf" srcId="{018048D9-CF93-47EE-AB58-B3DA7690E8C0}" destId="{66068B56-C38C-4B66-B7AB-463CD0CBFED0}" srcOrd="1" destOrd="0" presId="urn:microsoft.com/office/officeart/2005/8/layout/process1"/>
    <dgm:cxn modelId="{C5F8AA7F-A857-4D5B-8D67-62F4275691DD}" srcId="{345C4A29-3FB0-45FC-83FF-8D251299947B}" destId="{1A02809F-7E3C-42F2-81DA-ED1F01453C32}" srcOrd="0" destOrd="0" parTransId="{619E9CC5-EB55-4698-8AC2-6699F608B396}" sibTransId="{26125E2E-E613-4BF7-8AFC-472B0E314E8F}"/>
    <dgm:cxn modelId="{B406812E-B0F7-4BA6-B9FF-0B1E6EF96F04}" type="presParOf" srcId="{ED716D28-39D1-4213-B758-DE9D624BC761}" destId="{CDDD0D0A-9474-4E2D-8998-D96564DDA352}" srcOrd="0" destOrd="0" presId="urn:microsoft.com/office/officeart/2005/8/layout/process1"/>
    <dgm:cxn modelId="{4E35DB11-CCF4-4D38-903C-D9CEE797501B}" type="presParOf" srcId="{ED716D28-39D1-4213-B758-DE9D624BC761}" destId="{D245EC16-94A4-4BF5-BE01-ECAED666355F}" srcOrd="1" destOrd="0" presId="urn:microsoft.com/office/officeart/2005/8/layout/process1"/>
    <dgm:cxn modelId="{6919F0CF-FD36-461D-A7EB-1673526CFB04}" type="presParOf" srcId="{D245EC16-94A4-4BF5-BE01-ECAED666355F}" destId="{F1D5DB1F-3868-4275-9A46-7C2CDBB861AB}" srcOrd="0" destOrd="0" presId="urn:microsoft.com/office/officeart/2005/8/layout/process1"/>
    <dgm:cxn modelId="{0BE49608-B755-4DA2-86C1-099B2A450049}" type="presParOf" srcId="{ED716D28-39D1-4213-B758-DE9D624BC761}" destId="{2B9A2A97-83E1-435A-9862-2EFF4CB3BEC5}" srcOrd="2" destOrd="0" presId="urn:microsoft.com/office/officeart/2005/8/layout/process1"/>
    <dgm:cxn modelId="{8FC9D1CD-4E10-458F-893E-6E04EBAB7D91}" type="presParOf" srcId="{ED716D28-39D1-4213-B758-DE9D624BC761}" destId="{4B5928BC-4DC3-4E5F-A633-3F9618779E2A}" srcOrd="3" destOrd="0" presId="urn:microsoft.com/office/officeart/2005/8/layout/process1"/>
    <dgm:cxn modelId="{B709BEC8-6FA3-459A-973E-5DDCEC9D0AD9}" type="presParOf" srcId="{4B5928BC-4DC3-4E5F-A633-3F9618779E2A}" destId="{66068B56-C38C-4B66-B7AB-463CD0CBFED0}" srcOrd="0" destOrd="0" presId="urn:microsoft.com/office/officeart/2005/8/layout/process1"/>
    <dgm:cxn modelId="{8A318D74-0FE9-491A-9439-319DA61CBC44}" type="presParOf" srcId="{ED716D28-39D1-4213-B758-DE9D624BC761}" destId="{FDF21DDE-86E0-4F7F-A273-07122521B00A}" srcOrd="4" destOrd="0" presId="urn:microsoft.com/office/officeart/2005/8/layout/process1"/>
    <dgm:cxn modelId="{DBCB7C67-0B5F-4388-9D45-2CFDDABA234E}" type="presParOf" srcId="{ED716D28-39D1-4213-B758-DE9D624BC761}" destId="{CEBA6B88-061D-449C-9E5B-08D265E76621}" srcOrd="5" destOrd="0" presId="urn:microsoft.com/office/officeart/2005/8/layout/process1"/>
    <dgm:cxn modelId="{D80A6387-FC43-4B5D-B626-4E7F4E2D089D}" type="presParOf" srcId="{CEBA6B88-061D-449C-9E5B-08D265E76621}" destId="{94FB249F-A7BA-4050-8AA4-C22BE31F0E3D}" srcOrd="0" destOrd="0" presId="urn:microsoft.com/office/officeart/2005/8/layout/process1"/>
    <dgm:cxn modelId="{5B557AB3-C059-4E0F-9D45-6E62BDE3201B}" type="presParOf" srcId="{ED716D28-39D1-4213-B758-DE9D624BC761}" destId="{3C92B163-A905-4C35-8E5F-2A94684D6D1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675F68-870C-4095-A134-E0281A42B50E}" type="doc">
      <dgm:prSet loTypeId="urn:microsoft.com/office/officeart/2005/8/layout/process1" loCatId="process" qsTypeId="urn:microsoft.com/office/officeart/2005/8/quickstyle/simple1" qsCatId="simple" csTypeId="urn:microsoft.com/office/officeart/2005/8/colors/colorful4" csCatId="colorful" phldr="1"/>
      <dgm:spPr/>
    </dgm:pt>
    <dgm:pt modelId="{65261987-5DDE-4E53-AB0E-F5E7389FAAA9}">
      <dgm:prSet phldrT="[Text]"/>
      <dgm:spPr/>
      <dgm:t>
        <a:bodyPr/>
        <a:lstStyle/>
        <a:p>
          <a:r>
            <a:rPr lang="en-CA" dirty="0" smtClean="0"/>
            <a:t>The accused person is tied up</a:t>
          </a:r>
          <a:endParaRPr lang="en-CA" dirty="0"/>
        </a:p>
      </dgm:t>
    </dgm:pt>
    <dgm:pt modelId="{F2BD5741-3EB9-4D99-9A0E-9FC26C69E996}" type="parTrans" cxnId="{EC9E2675-15BE-4B3A-871B-A1FFD389A10E}">
      <dgm:prSet/>
      <dgm:spPr/>
      <dgm:t>
        <a:bodyPr/>
        <a:lstStyle/>
        <a:p>
          <a:endParaRPr lang="en-CA"/>
        </a:p>
      </dgm:t>
    </dgm:pt>
    <dgm:pt modelId="{06F47982-EC65-41EB-9E38-D0612457ABD7}" type="sibTrans" cxnId="{EC9E2675-15BE-4B3A-871B-A1FFD389A10E}">
      <dgm:prSet/>
      <dgm:spPr/>
      <dgm:t>
        <a:bodyPr/>
        <a:lstStyle/>
        <a:p>
          <a:endParaRPr lang="en-CA"/>
        </a:p>
      </dgm:t>
    </dgm:pt>
    <dgm:pt modelId="{E6D1C791-B949-4127-9926-E82872D8094F}">
      <dgm:prSet phldrT="[Text]"/>
      <dgm:spPr/>
      <dgm:t>
        <a:bodyPr/>
        <a:lstStyle/>
        <a:p>
          <a:r>
            <a:rPr lang="en-CA" dirty="0" smtClean="0"/>
            <a:t>They are thrown into water</a:t>
          </a:r>
          <a:endParaRPr lang="en-CA" dirty="0"/>
        </a:p>
      </dgm:t>
    </dgm:pt>
    <dgm:pt modelId="{09D88BD9-3D25-4921-ADF0-8AFD7C00D859}" type="parTrans" cxnId="{853B615A-C68E-43DA-9E28-423CAD96C211}">
      <dgm:prSet/>
      <dgm:spPr/>
      <dgm:t>
        <a:bodyPr/>
        <a:lstStyle/>
        <a:p>
          <a:endParaRPr lang="en-CA"/>
        </a:p>
      </dgm:t>
    </dgm:pt>
    <dgm:pt modelId="{3CCD0215-2AAC-48FF-8FF1-B342D94C5FB5}" type="sibTrans" cxnId="{853B615A-C68E-43DA-9E28-423CAD96C211}">
      <dgm:prSet/>
      <dgm:spPr/>
      <dgm:t>
        <a:bodyPr/>
        <a:lstStyle/>
        <a:p>
          <a:endParaRPr lang="en-CA"/>
        </a:p>
      </dgm:t>
    </dgm:pt>
    <dgm:pt modelId="{A099342C-EAC6-4EEA-ACA8-8498C542D890}">
      <dgm:prSet phldrT="[Text]"/>
      <dgm:spPr/>
      <dgm:t>
        <a:bodyPr/>
        <a:lstStyle/>
        <a:p>
          <a:r>
            <a:rPr lang="en-CA" dirty="0" smtClean="0"/>
            <a:t>Float = guilty Sink = innocent (but dead)</a:t>
          </a:r>
          <a:endParaRPr lang="en-CA" dirty="0"/>
        </a:p>
      </dgm:t>
    </dgm:pt>
    <dgm:pt modelId="{99A3045E-14D8-4CA7-A9ED-0283630CA329}" type="parTrans" cxnId="{765E64D5-605C-4507-ACB2-986C82ADD3EA}">
      <dgm:prSet/>
      <dgm:spPr/>
      <dgm:t>
        <a:bodyPr/>
        <a:lstStyle/>
        <a:p>
          <a:endParaRPr lang="en-CA"/>
        </a:p>
      </dgm:t>
    </dgm:pt>
    <dgm:pt modelId="{29FA48CC-D637-40C1-9B66-A1D609B3C6FD}" type="sibTrans" cxnId="{765E64D5-605C-4507-ACB2-986C82ADD3EA}">
      <dgm:prSet/>
      <dgm:spPr/>
      <dgm:t>
        <a:bodyPr/>
        <a:lstStyle/>
        <a:p>
          <a:endParaRPr lang="en-CA"/>
        </a:p>
      </dgm:t>
    </dgm:pt>
    <dgm:pt modelId="{17AA5D28-F62A-4B0A-A87D-71A442A91470}" type="pres">
      <dgm:prSet presAssocID="{DC675F68-870C-4095-A134-E0281A42B50E}" presName="Name0" presStyleCnt="0">
        <dgm:presLayoutVars>
          <dgm:dir/>
          <dgm:resizeHandles val="exact"/>
        </dgm:presLayoutVars>
      </dgm:prSet>
      <dgm:spPr/>
    </dgm:pt>
    <dgm:pt modelId="{5B1E3266-0A64-4913-B41C-DB253F03938D}" type="pres">
      <dgm:prSet presAssocID="{65261987-5DDE-4E53-AB0E-F5E7389FAAA9}" presName="node" presStyleLbl="node1" presStyleIdx="0" presStyleCnt="3">
        <dgm:presLayoutVars>
          <dgm:bulletEnabled val="1"/>
        </dgm:presLayoutVars>
      </dgm:prSet>
      <dgm:spPr/>
      <dgm:t>
        <a:bodyPr/>
        <a:lstStyle/>
        <a:p>
          <a:endParaRPr lang="en-CA"/>
        </a:p>
      </dgm:t>
    </dgm:pt>
    <dgm:pt modelId="{801B9728-54C4-4AEA-B2FF-54534054E475}" type="pres">
      <dgm:prSet presAssocID="{06F47982-EC65-41EB-9E38-D0612457ABD7}" presName="sibTrans" presStyleLbl="sibTrans2D1" presStyleIdx="0" presStyleCnt="2"/>
      <dgm:spPr/>
      <dgm:t>
        <a:bodyPr/>
        <a:lstStyle/>
        <a:p>
          <a:endParaRPr lang="en-CA"/>
        </a:p>
      </dgm:t>
    </dgm:pt>
    <dgm:pt modelId="{2E16236E-4AF3-4A2F-8BAE-805CAB8B3746}" type="pres">
      <dgm:prSet presAssocID="{06F47982-EC65-41EB-9E38-D0612457ABD7}" presName="connectorText" presStyleLbl="sibTrans2D1" presStyleIdx="0" presStyleCnt="2"/>
      <dgm:spPr/>
      <dgm:t>
        <a:bodyPr/>
        <a:lstStyle/>
        <a:p>
          <a:endParaRPr lang="en-CA"/>
        </a:p>
      </dgm:t>
    </dgm:pt>
    <dgm:pt modelId="{FC44E77F-AB49-41E3-9143-3DF8B2BFFD06}" type="pres">
      <dgm:prSet presAssocID="{E6D1C791-B949-4127-9926-E82872D8094F}" presName="node" presStyleLbl="node1" presStyleIdx="1" presStyleCnt="3">
        <dgm:presLayoutVars>
          <dgm:bulletEnabled val="1"/>
        </dgm:presLayoutVars>
      </dgm:prSet>
      <dgm:spPr/>
      <dgm:t>
        <a:bodyPr/>
        <a:lstStyle/>
        <a:p>
          <a:endParaRPr lang="en-CA"/>
        </a:p>
      </dgm:t>
    </dgm:pt>
    <dgm:pt modelId="{C8C014BD-430B-41C9-8E24-84CBF238E8B6}" type="pres">
      <dgm:prSet presAssocID="{3CCD0215-2AAC-48FF-8FF1-B342D94C5FB5}" presName="sibTrans" presStyleLbl="sibTrans2D1" presStyleIdx="1" presStyleCnt="2"/>
      <dgm:spPr/>
      <dgm:t>
        <a:bodyPr/>
        <a:lstStyle/>
        <a:p>
          <a:endParaRPr lang="en-CA"/>
        </a:p>
      </dgm:t>
    </dgm:pt>
    <dgm:pt modelId="{3C9AC037-FC62-4CDD-B7B4-FC41FF98BAE1}" type="pres">
      <dgm:prSet presAssocID="{3CCD0215-2AAC-48FF-8FF1-B342D94C5FB5}" presName="connectorText" presStyleLbl="sibTrans2D1" presStyleIdx="1" presStyleCnt="2"/>
      <dgm:spPr/>
      <dgm:t>
        <a:bodyPr/>
        <a:lstStyle/>
        <a:p>
          <a:endParaRPr lang="en-CA"/>
        </a:p>
      </dgm:t>
    </dgm:pt>
    <dgm:pt modelId="{DB7B9975-B6ED-4C74-9BE4-A5AF808693FD}" type="pres">
      <dgm:prSet presAssocID="{A099342C-EAC6-4EEA-ACA8-8498C542D890}" presName="node" presStyleLbl="node1" presStyleIdx="2" presStyleCnt="3">
        <dgm:presLayoutVars>
          <dgm:bulletEnabled val="1"/>
        </dgm:presLayoutVars>
      </dgm:prSet>
      <dgm:spPr/>
      <dgm:t>
        <a:bodyPr/>
        <a:lstStyle/>
        <a:p>
          <a:endParaRPr lang="en-CA"/>
        </a:p>
      </dgm:t>
    </dgm:pt>
  </dgm:ptLst>
  <dgm:cxnLst>
    <dgm:cxn modelId="{04A26C9F-B720-4175-920C-2135B0A91946}" type="presOf" srcId="{E6D1C791-B949-4127-9926-E82872D8094F}" destId="{FC44E77F-AB49-41E3-9143-3DF8B2BFFD06}" srcOrd="0" destOrd="0" presId="urn:microsoft.com/office/officeart/2005/8/layout/process1"/>
    <dgm:cxn modelId="{CB8DF734-DD8B-441E-93BC-343E1E4C0DA5}" type="presOf" srcId="{3CCD0215-2AAC-48FF-8FF1-B342D94C5FB5}" destId="{3C9AC037-FC62-4CDD-B7B4-FC41FF98BAE1}" srcOrd="1" destOrd="0" presId="urn:microsoft.com/office/officeart/2005/8/layout/process1"/>
    <dgm:cxn modelId="{765E64D5-605C-4507-ACB2-986C82ADD3EA}" srcId="{DC675F68-870C-4095-A134-E0281A42B50E}" destId="{A099342C-EAC6-4EEA-ACA8-8498C542D890}" srcOrd="2" destOrd="0" parTransId="{99A3045E-14D8-4CA7-A9ED-0283630CA329}" sibTransId="{29FA48CC-D637-40C1-9B66-A1D609B3C6FD}"/>
    <dgm:cxn modelId="{09131FEB-9E30-43BE-BA75-80986F84BFA3}" type="presOf" srcId="{06F47982-EC65-41EB-9E38-D0612457ABD7}" destId="{2E16236E-4AF3-4A2F-8BAE-805CAB8B3746}" srcOrd="1" destOrd="0" presId="urn:microsoft.com/office/officeart/2005/8/layout/process1"/>
    <dgm:cxn modelId="{85E36A7A-4648-49D1-90D6-1492685381B6}" type="presOf" srcId="{DC675F68-870C-4095-A134-E0281A42B50E}" destId="{17AA5D28-F62A-4B0A-A87D-71A442A91470}" srcOrd="0" destOrd="0" presId="urn:microsoft.com/office/officeart/2005/8/layout/process1"/>
    <dgm:cxn modelId="{B19FC296-E23F-4D2D-A800-C50EECA470C5}" type="presOf" srcId="{06F47982-EC65-41EB-9E38-D0612457ABD7}" destId="{801B9728-54C4-4AEA-B2FF-54534054E475}" srcOrd="0" destOrd="0" presId="urn:microsoft.com/office/officeart/2005/8/layout/process1"/>
    <dgm:cxn modelId="{853B615A-C68E-43DA-9E28-423CAD96C211}" srcId="{DC675F68-870C-4095-A134-E0281A42B50E}" destId="{E6D1C791-B949-4127-9926-E82872D8094F}" srcOrd="1" destOrd="0" parTransId="{09D88BD9-3D25-4921-ADF0-8AFD7C00D859}" sibTransId="{3CCD0215-2AAC-48FF-8FF1-B342D94C5FB5}"/>
    <dgm:cxn modelId="{E3ADC6A0-8B8C-4E5D-A75D-A686D1D8D460}" type="presOf" srcId="{65261987-5DDE-4E53-AB0E-F5E7389FAAA9}" destId="{5B1E3266-0A64-4913-B41C-DB253F03938D}" srcOrd="0" destOrd="0" presId="urn:microsoft.com/office/officeart/2005/8/layout/process1"/>
    <dgm:cxn modelId="{32A4E768-B8BD-4389-A86F-5C724D5891EF}" type="presOf" srcId="{A099342C-EAC6-4EEA-ACA8-8498C542D890}" destId="{DB7B9975-B6ED-4C74-9BE4-A5AF808693FD}" srcOrd="0" destOrd="0" presId="urn:microsoft.com/office/officeart/2005/8/layout/process1"/>
    <dgm:cxn modelId="{EC9E2675-15BE-4B3A-871B-A1FFD389A10E}" srcId="{DC675F68-870C-4095-A134-E0281A42B50E}" destId="{65261987-5DDE-4E53-AB0E-F5E7389FAAA9}" srcOrd="0" destOrd="0" parTransId="{F2BD5741-3EB9-4D99-9A0E-9FC26C69E996}" sibTransId="{06F47982-EC65-41EB-9E38-D0612457ABD7}"/>
    <dgm:cxn modelId="{5409F0A4-5BFE-4968-8585-5C0D35E71B27}" type="presOf" srcId="{3CCD0215-2AAC-48FF-8FF1-B342D94C5FB5}" destId="{C8C014BD-430B-41C9-8E24-84CBF238E8B6}" srcOrd="0" destOrd="0" presId="urn:microsoft.com/office/officeart/2005/8/layout/process1"/>
    <dgm:cxn modelId="{C54B11C9-40B1-4253-A72C-97AA0F4D08F8}" type="presParOf" srcId="{17AA5D28-F62A-4B0A-A87D-71A442A91470}" destId="{5B1E3266-0A64-4913-B41C-DB253F03938D}" srcOrd="0" destOrd="0" presId="urn:microsoft.com/office/officeart/2005/8/layout/process1"/>
    <dgm:cxn modelId="{7BA56868-5896-4C2D-89F4-795ADB578971}" type="presParOf" srcId="{17AA5D28-F62A-4B0A-A87D-71A442A91470}" destId="{801B9728-54C4-4AEA-B2FF-54534054E475}" srcOrd="1" destOrd="0" presId="urn:microsoft.com/office/officeart/2005/8/layout/process1"/>
    <dgm:cxn modelId="{097AA8B4-765F-4FED-843A-4F039077A0DE}" type="presParOf" srcId="{801B9728-54C4-4AEA-B2FF-54534054E475}" destId="{2E16236E-4AF3-4A2F-8BAE-805CAB8B3746}" srcOrd="0" destOrd="0" presId="urn:microsoft.com/office/officeart/2005/8/layout/process1"/>
    <dgm:cxn modelId="{D970805A-4448-43C7-882A-E62A89CC56AD}" type="presParOf" srcId="{17AA5D28-F62A-4B0A-A87D-71A442A91470}" destId="{FC44E77F-AB49-41E3-9143-3DF8B2BFFD06}" srcOrd="2" destOrd="0" presId="urn:microsoft.com/office/officeart/2005/8/layout/process1"/>
    <dgm:cxn modelId="{FF03152F-9A03-48BB-B0FC-0F9CF69C780D}" type="presParOf" srcId="{17AA5D28-F62A-4B0A-A87D-71A442A91470}" destId="{C8C014BD-430B-41C9-8E24-84CBF238E8B6}" srcOrd="3" destOrd="0" presId="urn:microsoft.com/office/officeart/2005/8/layout/process1"/>
    <dgm:cxn modelId="{7E44365E-8AFF-4796-ABD2-E891C66CCECE}" type="presParOf" srcId="{C8C014BD-430B-41C9-8E24-84CBF238E8B6}" destId="{3C9AC037-FC62-4CDD-B7B4-FC41FF98BAE1}" srcOrd="0" destOrd="0" presId="urn:microsoft.com/office/officeart/2005/8/layout/process1"/>
    <dgm:cxn modelId="{6FE011F2-9270-4BF1-A1B5-302C71A3F732}" type="presParOf" srcId="{17AA5D28-F62A-4B0A-A87D-71A442A91470}" destId="{DB7B9975-B6ED-4C74-9BE4-A5AF808693F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B7859-299C-4404-BFF7-53B59697350C}" type="doc">
      <dgm:prSet loTypeId="urn:microsoft.com/office/officeart/2005/8/layout/process1" loCatId="process" qsTypeId="urn:microsoft.com/office/officeart/2005/8/quickstyle/simple1" qsCatId="simple" csTypeId="urn:microsoft.com/office/officeart/2005/8/colors/colorful3" csCatId="colorful" phldr="1"/>
      <dgm:spPr/>
    </dgm:pt>
    <dgm:pt modelId="{494D13D5-F743-4181-9EFE-440747D28CCE}">
      <dgm:prSet phldrT="[Text]"/>
      <dgm:spPr/>
      <dgm:t>
        <a:bodyPr/>
        <a:lstStyle/>
        <a:p>
          <a:r>
            <a:rPr lang="en-CA" b="1" dirty="0" smtClean="0">
              <a:solidFill>
                <a:schemeClr val="tx1"/>
              </a:solidFill>
            </a:rPr>
            <a:t>Accused fights the Accuser</a:t>
          </a:r>
          <a:endParaRPr lang="en-CA" b="1" dirty="0">
            <a:solidFill>
              <a:schemeClr val="tx1"/>
            </a:solidFill>
          </a:endParaRPr>
        </a:p>
      </dgm:t>
    </dgm:pt>
    <dgm:pt modelId="{0714EF79-4E63-46BF-A36A-5B61A85357D4}" type="parTrans" cxnId="{58C3B752-7CF4-4AF9-A2A8-51B7CE5C2BB2}">
      <dgm:prSet/>
      <dgm:spPr/>
      <dgm:t>
        <a:bodyPr/>
        <a:lstStyle/>
        <a:p>
          <a:endParaRPr lang="en-CA"/>
        </a:p>
      </dgm:t>
    </dgm:pt>
    <dgm:pt modelId="{3D0037A4-77D1-4B05-86EE-B6B0281CC7DC}" type="sibTrans" cxnId="{58C3B752-7CF4-4AF9-A2A8-51B7CE5C2BB2}">
      <dgm:prSet/>
      <dgm:spPr/>
      <dgm:t>
        <a:bodyPr/>
        <a:lstStyle/>
        <a:p>
          <a:endParaRPr lang="en-CA"/>
        </a:p>
      </dgm:t>
    </dgm:pt>
    <dgm:pt modelId="{2E13F767-0D47-483A-A240-7041FFC1EDBD}">
      <dgm:prSet phldrT="[Text]"/>
      <dgm:spPr/>
      <dgm:t>
        <a:bodyPr/>
        <a:lstStyle/>
        <a:p>
          <a:r>
            <a:rPr lang="en-CA" b="1" dirty="0" smtClean="0"/>
            <a:t>Whoever wins = right</a:t>
          </a:r>
          <a:r>
            <a:rPr lang="en-CA" dirty="0" smtClean="0"/>
            <a:t>	</a:t>
          </a:r>
          <a:endParaRPr lang="en-CA" dirty="0"/>
        </a:p>
      </dgm:t>
    </dgm:pt>
    <dgm:pt modelId="{91CD2A44-A758-4FC2-84E5-2F5832A531EC}" type="parTrans" cxnId="{5E3DB5E4-B65B-4B67-86C3-6DFAF9CA6879}">
      <dgm:prSet/>
      <dgm:spPr/>
      <dgm:t>
        <a:bodyPr/>
        <a:lstStyle/>
        <a:p>
          <a:endParaRPr lang="en-CA"/>
        </a:p>
      </dgm:t>
    </dgm:pt>
    <dgm:pt modelId="{899C9712-A499-478F-BFEF-917AA869E98E}" type="sibTrans" cxnId="{5E3DB5E4-B65B-4B67-86C3-6DFAF9CA6879}">
      <dgm:prSet/>
      <dgm:spPr/>
      <dgm:t>
        <a:bodyPr/>
        <a:lstStyle/>
        <a:p>
          <a:endParaRPr lang="en-CA"/>
        </a:p>
      </dgm:t>
    </dgm:pt>
    <dgm:pt modelId="{00B7F0D5-A508-4814-BF8A-E30E87456EE3}">
      <dgm:prSet phldrT="[Text]"/>
      <dgm:spPr/>
      <dgm:t>
        <a:bodyPr/>
        <a:lstStyle/>
        <a:p>
          <a:r>
            <a:rPr lang="en-CA" b="1" dirty="0" smtClean="0"/>
            <a:t>Whoever lost was usually dead at the end of the fight</a:t>
          </a:r>
          <a:endParaRPr lang="en-CA" b="1" dirty="0"/>
        </a:p>
      </dgm:t>
    </dgm:pt>
    <dgm:pt modelId="{357FC0A9-E7A9-441F-A1D1-00DF221468EE}" type="parTrans" cxnId="{97C0F3C8-83A3-4D9B-BA12-E50572AE63FC}">
      <dgm:prSet/>
      <dgm:spPr/>
      <dgm:t>
        <a:bodyPr/>
        <a:lstStyle/>
        <a:p>
          <a:endParaRPr lang="en-CA"/>
        </a:p>
      </dgm:t>
    </dgm:pt>
    <dgm:pt modelId="{DE0F36C0-7501-4889-ADE2-DD0C4D61F84A}" type="sibTrans" cxnId="{97C0F3C8-83A3-4D9B-BA12-E50572AE63FC}">
      <dgm:prSet/>
      <dgm:spPr/>
      <dgm:t>
        <a:bodyPr/>
        <a:lstStyle/>
        <a:p>
          <a:endParaRPr lang="en-CA"/>
        </a:p>
      </dgm:t>
    </dgm:pt>
    <dgm:pt modelId="{4C1C8E56-DC34-4363-9175-50BAE2645688}" type="pres">
      <dgm:prSet presAssocID="{782B7859-299C-4404-BFF7-53B59697350C}" presName="Name0" presStyleCnt="0">
        <dgm:presLayoutVars>
          <dgm:dir/>
          <dgm:resizeHandles val="exact"/>
        </dgm:presLayoutVars>
      </dgm:prSet>
      <dgm:spPr/>
    </dgm:pt>
    <dgm:pt modelId="{45687F3D-95A8-421F-A893-6471FE5C4A33}" type="pres">
      <dgm:prSet presAssocID="{494D13D5-F743-4181-9EFE-440747D28CCE}" presName="node" presStyleLbl="node1" presStyleIdx="0" presStyleCnt="3">
        <dgm:presLayoutVars>
          <dgm:bulletEnabled val="1"/>
        </dgm:presLayoutVars>
      </dgm:prSet>
      <dgm:spPr/>
      <dgm:t>
        <a:bodyPr/>
        <a:lstStyle/>
        <a:p>
          <a:endParaRPr lang="en-CA"/>
        </a:p>
      </dgm:t>
    </dgm:pt>
    <dgm:pt modelId="{EC21C1A1-4C4D-4B20-B79B-F11AF40E0818}" type="pres">
      <dgm:prSet presAssocID="{3D0037A4-77D1-4B05-86EE-B6B0281CC7DC}" presName="sibTrans" presStyleLbl="sibTrans2D1" presStyleIdx="0" presStyleCnt="2"/>
      <dgm:spPr/>
      <dgm:t>
        <a:bodyPr/>
        <a:lstStyle/>
        <a:p>
          <a:endParaRPr lang="en-CA"/>
        </a:p>
      </dgm:t>
    </dgm:pt>
    <dgm:pt modelId="{B44DF0D6-2D92-4F7B-BDB0-EFF8002FC340}" type="pres">
      <dgm:prSet presAssocID="{3D0037A4-77D1-4B05-86EE-B6B0281CC7DC}" presName="connectorText" presStyleLbl="sibTrans2D1" presStyleIdx="0" presStyleCnt="2"/>
      <dgm:spPr/>
      <dgm:t>
        <a:bodyPr/>
        <a:lstStyle/>
        <a:p>
          <a:endParaRPr lang="en-CA"/>
        </a:p>
      </dgm:t>
    </dgm:pt>
    <dgm:pt modelId="{6D2B137B-A625-4A6A-89B2-D1968B952184}" type="pres">
      <dgm:prSet presAssocID="{2E13F767-0D47-483A-A240-7041FFC1EDBD}" presName="node" presStyleLbl="node1" presStyleIdx="1" presStyleCnt="3">
        <dgm:presLayoutVars>
          <dgm:bulletEnabled val="1"/>
        </dgm:presLayoutVars>
      </dgm:prSet>
      <dgm:spPr/>
      <dgm:t>
        <a:bodyPr/>
        <a:lstStyle/>
        <a:p>
          <a:endParaRPr lang="en-CA"/>
        </a:p>
      </dgm:t>
    </dgm:pt>
    <dgm:pt modelId="{3A1F8960-4000-4415-99D6-0707DF644AF0}" type="pres">
      <dgm:prSet presAssocID="{899C9712-A499-478F-BFEF-917AA869E98E}" presName="sibTrans" presStyleLbl="sibTrans2D1" presStyleIdx="1" presStyleCnt="2"/>
      <dgm:spPr/>
      <dgm:t>
        <a:bodyPr/>
        <a:lstStyle/>
        <a:p>
          <a:endParaRPr lang="en-CA"/>
        </a:p>
      </dgm:t>
    </dgm:pt>
    <dgm:pt modelId="{CB466E93-2FBF-4414-B885-9A5C29BFC12A}" type="pres">
      <dgm:prSet presAssocID="{899C9712-A499-478F-BFEF-917AA869E98E}" presName="connectorText" presStyleLbl="sibTrans2D1" presStyleIdx="1" presStyleCnt="2"/>
      <dgm:spPr/>
      <dgm:t>
        <a:bodyPr/>
        <a:lstStyle/>
        <a:p>
          <a:endParaRPr lang="en-CA"/>
        </a:p>
      </dgm:t>
    </dgm:pt>
    <dgm:pt modelId="{E0B2FA01-0138-4120-9AF5-B8F125CA2EE4}" type="pres">
      <dgm:prSet presAssocID="{00B7F0D5-A508-4814-BF8A-E30E87456EE3}" presName="node" presStyleLbl="node1" presStyleIdx="2" presStyleCnt="3">
        <dgm:presLayoutVars>
          <dgm:bulletEnabled val="1"/>
        </dgm:presLayoutVars>
      </dgm:prSet>
      <dgm:spPr/>
      <dgm:t>
        <a:bodyPr/>
        <a:lstStyle/>
        <a:p>
          <a:endParaRPr lang="en-CA"/>
        </a:p>
      </dgm:t>
    </dgm:pt>
  </dgm:ptLst>
  <dgm:cxnLst>
    <dgm:cxn modelId="{4ED13D67-FE73-4198-A258-8A4BB6458FFD}" type="presOf" srcId="{494D13D5-F743-4181-9EFE-440747D28CCE}" destId="{45687F3D-95A8-421F-A893-6471FE5C4A33}" srcOrd="0" destOrd="0" presId="urn:microsoft.com/office/officeart/2005/8/layout/process1"/>
    <dgm:cxn modelId="{58C3B752-7CF4-4AF9-A2A8-51B7CE5C2BB2}" srcId="{782B7859-299C-4404-BFF7-53B59697350C}" destId="{494D13D5-F743-4181-9EFE-440747D28CCE}" srcOrd="0" destOrd="0" parTransId="{0714EF79-4E63-46BF-A36A-5B61A85357D4}" sibTransId="{3D0037A4-77D1-4B05-86EE-B6B0281CC7DC}"/>
    <dgm:cxn modelId="{5E3DB5E4-B65B-4B67-86C3-6DFAF9CA6879}" srcId="{782B7859-299C-4404-BFF7-53B59697350C}" destId="{2E13F767-0D47-483A-A240-7041FFC1EDBD}" srcOrd="1" destOrd="0" parTransId="{91CD2A44-A758-4FC2-84E5-2F5832A531EC}" sibTransId="{899C9712-A499-478F-BFEF-917AA869E98E}"/>
    <dgm:cxn modelId="{8B183E25-ECD0-42A1-9BC8-7D69A6581EA0}" type="presOf" srcId="{00B7F0D5-A508-4814-BF8A-E30E87456EE3}" destId="{E0B2FA01-0138-4120-9AF5-B8F125CA2EE4}" srcOrd="0" destOrd="0" presId="urn:microsoft.com/office/officeart/2005/8/layout/process1"/>
    <dgm:cxn modelId="{BA19FABC-15FF-405E-AF37-1C7BD19F2E14}" type="presOf" srcId="{899C9712-A499-478F-BFEF-917AA869E98E}" destId="{CB466E93-2FBF-4414-B885-9A5C29BFC12A}" srcOrd="1" destOrd="0" presId="urn:microsoft.com/office/officeart/2005/8/layout/process1"/>
    <dgm:cxn modelId="{EC63D0CD-EB25-43B6-8800-1E2853B87770}" type="presOf" srcId="{3D0037A4-77D1-4B05-86EE-B6B0281CC7DC}" destId="{B44DF0D6-2D92-4F7B-BDB0-EFF8002FC340}" srcOrd="1" destOrd="0" presId="urn:microsoft.com/office/officeart/2005/8/layout/process1"/>
    <dgm:cxn modelId="{B4D96038-6B9E-416B-8632-36B12BEE927D}" type="presOf" srcId="{782B7859-299C-4404-BFF7-53B59697350C}" destId="{4C1C8E56-DC34-4363-9175-50BAE2645688}" srcOrd="0" destOrd="0" presId="urn:microsoft.com/office/officeart/2005/8/layout/process1"/>
    <dgm:cxn modelId="{97C0F3C8-83A3-4D9B-BA12-E50572AE63FC}" srcId="{782B7859-299C-4404-BFF7-53B59697350C}" destId="{00B7F0D5-A508-4814-BF8A-E30E87456EE3}" srcOrd="2" destOrd="0" parTransId="{357FC0A9-E7A9-441F-A1D1-00DF221468EE}" sibTransId="{DE0F36C0-7501-4889-ADE2-DD0C4D61F84A}"/>
    <dgm:cxn modelId="{20BEC225-5625-4828-A769-AE0799EAEFF0}" type="presOf" srcId="{2E13F767-0D47-483A-A240-7041FFC1EDBD}" destId="{6D2B137B-A625-4A6A-89B2-D1968B952184}" srcOrd="0" destOrd="0" presId="urn:microsoft.com/office/officeart/2005/8/layout/process1"/>
    <dgm:cxn modelId="{D3A4A88D-741F-4586-BAD9-09A262C4A9AF}" type="presOf" srcId="{3D0037A4-77D1-4B05-86EE-B6B0281CC7DC}" destId="{EC21C1A1-4C4D-4B20-B79B-F11AF40E0818}" srcOrd="0" destOrd="0" presId="urn:microsoft.com/office/officeart/2005/8/layout/process1"/>
    <dgm:cxn modelId="{9387190B-6020-44B2-9DF7-9A38063BE779}" type="presOf" srcId="{899C9712-A499-478F-BFEF-917AA869E98E}" destId="{3A1F8960-4000-4415-99D6-0707DF644AF0}" srcOrd="0" destOrd="0" presId="urn:microsoft.com/office/officeart/2005/8/layout/process1"/>
    <dgm:cxn modelId="{0FCE38B6-26E9-4297-89BF-A00B63AEE19E}" type="presParOf" srcId="{4C1C8E56-DC34-4363-9175-50BAE2645688}" destId="{45687F3D-95A8-421F-A893-6471FE5C4A33}" srcOrd="0" destOrd="0" presId="urn:microsoft.com/office/officeart/2005/8/layout/process1"/>
    <dgm:cxn modelId="{B1858265-951E-49A4-A5E9-E023EB6F9BD4}" type="presParOf" srcId="{4C1C8E56-DC34-4363-9175-50BAE2645688}" destId="{EC21C1A1-4C4D-4B20-B79B-F11AF40E0818}" srcOrd="1" destOrd="0" presId="urn:microsoft.com/office/officeart/2005/8/layout/process1"/>
    <dgm:cxn modelId="{39286F42-BA22-4833-A91E-D5DEC16FA0CD}" type="presParOf" srcId="{EC21C1A1-4C4D-4B20-B79B-F11AF40E0818}" destId="{B44DF0D6-2D92-4F7B-BDB0-EFF8002FC340}" srcOrd="0" destOrd="0" presId="urn:microsoft.com/office/officeart/2005/8/layout/process1"/>
    <dgm:cxn modelId="{9F78A658-7610-4541-95F9-1ED51A129DDA}" type="presParOf" srcId="{4C1C8E56-DC34-4363-9175-50BAE2645688}" destId="{6D2B137B-A625-4A6A-89B2-D1968B952184}" srcOrd="2" destOrd="0" presId="urn:microsoft.com/office/officeart/2005/8/layout/process1"/>
    <dgm:cxn modelId="{E6EBA456-A286-418E-A6CC-93F53C436576}" type="presParOf" srcId="{4C1C8E56-DC34-4363-9175-50BAE2645688}" destId="{3A1F8960-4000-4415-99D6-0707DF644AF0}" srcOrd="3" destOrd="0" presId="urn:microsoft.com/office/officeart/2005/8/layout/process1"/>
    <dgm:cxn modelId="{4F3EC916-A0EE-4130-BD36-571ACB54B83E}" type="presParOf" srcId="{3A1F8960-4000-4415-99D6-0707DF644AF0}" destId="{CB466E93-2FBF-4414-B885-9A5C29BFC12A}" srcOrd="0" destOrd="0" presId="urn:microsoft.com/office/officeart/2005/8/layout/process1"/>
    <dgm:cxn modelId="{DA2C07D1-2867-4056-ACAE-16FB57F9436D}" type="presParOf" srcId="{4C1C8E56-DC34-4363-9175-50BAE2645688}" destId="{E0B2FA01-0138-4120-9AF5-B8F125CA2EE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8E1C4-42AD-4577-8F77-93DE4D732260}" type="datetimeFigureOut">
              <a:rPr lang="en-CA" smtClean="0"/>
              <a:t>2014-11-18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35BEA-A981-4356-A331-CCAD2F4C851D}" type="slidenum">
              <a:rPr lang="en-CA" smtClean="0"/>
              <a:t>‹#›</a:t>
            </a:fld>
            <a:endParaRPr lang="en-CA"/>
          </a:p>
        </p:txBody>
      </p:sp>
    </p:spTree>
    <p:extLst>
      <p:ext uri="{BB962C8B-B14F-4D97-AF65-F5344CB8AC3E}">
        <p14:creationId xmlns:p14="http://schemas.microsoft.com/office/powerpoint/2010/main" val="2769922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ECB7AC0-4612-488B-82D9-D96D1EF156D7}" type="slidenum">
              <a:rPr lang="en-GB" altLang="en-US"/>
              <a:pPr>
                <a:spcBef>
                  <a:spcPct val="0"/>
                </a:spcBef>
              </a:pPr>
              <a:t>19</a:t>
            </a:fld>
            <a:endParaRPr lang="en-GB" altLang="en-US"/>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61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86415CC-54FB-4CB4-9863-8A787CEBCF29}" type="slidenum">
              <a:rPr lang="en-GB" altLang="en-US"/>
              <a:pPr>
                <a:spcBef>
                  <a:spcPct val="0"/>
                </a:spcBef>
              </a:pPr>
              <a:t>20</a:t>
            </a:fld>
            <a:endParaRPr lang="en-GB" altLang="en-US"/>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189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4CA17EB-16D0-4DFE-887D-2BE181FBADEE}" type="slidenum">
              <a:rPr lang="en-GB" altLang="en-US"/>
              <a:pPr>
                <a:spcBef>
                  <a:spcPct val="0"/>
                </a:spcBef>
              </a:pPr>
              <a:t>21</a:t>
            </a:fld>
            <a:endParaRPr lang="en-GB" altLang="en-US"/>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82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4A9F83-6CE8-495A-A586-CD68CBA8C7C2}" type="slidenum">
              <a:rPr lang="en-GB" altLang="en-US"/>
              <a:pPr>
                <a:spcBef>
                  <a:spcPct val="0"/>
                </a:spcBef>
              </a:pPr>
              <a:t>22</a:t>
            </a:fld>
            <a:endParaRPr lang="en-GB" altLang="en-US"/>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694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9975682-35FC-4345-96F0-9836AAE2384C}" type="slidenum">
              <a:rPr lang="en-GB" altLang="en-US"/>
              <a:pPr>
                <a:spcBef>
                  <a:spcPct val="0"/>
                </a:spcBef>
              </a:pPr>
              <a:t>23</a:t>
            </a:fld>
            <a:endParaRPr lang="en-GB" altLang="en-US"/>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451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DB38218-E644-4702-9C1B-282895A1D528}" type="datetimeFigureOut">
              <a:rPr lang="en-CA" smtClean="0"/>
              <a:t>2014-11-18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8387F5-7BD6-49FA-B76B-BAD23472EF74}" type="slidenum">
              <a:rPr lang="en-CA" smtClean="0"/>
              <a:t>‹#›</a:t>
            </a:fld>
            <a:endParaRPr lang="en-CA"/>
          </a:p>
        </p:txBody>
      </p:sp>
    </p:spTree>
    <p:extLst>
      <p:ext uri="{BB962C8B-B14F-4D97-AF65-F5344CB8AC3E}">
        <p14:creationId xmlns:p14="http://schemas.microsoft.com/office/powerpoint/2010/main" val="341170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DB38218-E644-4702-9C1B-282895A1D528}" type="datetimeFigureOut">
              <a:rPr lang="en-CA" smtClean="0"/>
              <a:t>2014-11-18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8387F5-7BD6-49FA-B76B-BAD23472EF74}" type="slidenum">
              <a:rPr lang="en-CA" smtClean="0"/>
              <a:t>‹#›</a:t>
            </a:fld>
            <a:endParaRPr lang="en-CA"/>
          </a:p>
        </p:txBody>
      </p:sp>
    </p:spTree>
    <p:extLst>
      <p:ext uri="{BB962C8B-B14F-4D97-AF65-F5344CB8AC3E}">
        <p14:creationId xmlns:p14="http://schemas.microsoft.com/office/powerpoint/2010/main" val="19670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DB38218-E644-4702-9C1B-282895A1D528}" type="datetimeFigureOut">
              <a:rPr lang="en-CA" smtClean="0"/>
              <a:t>2014-11-18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8387F5-7BD6-49FA-B76B-BAD23472EF74}" type="slidenum">
              <a:rPr lang="en-CA" smtClean="0"/>
              <a:t>‹#›</a:t>
            </a:fld>
            <a:endParaRPr lang="en-CA"/>
          </a:p>
        </p:txBody>
      </p:sp>
    </p:spTree>
    <p:extLst>
      <p:ext uri="{BB962C8B-B14F-4D97-AF65-F5344CB8AC3E}">
        <p14:creationId xmlns:p14="http://schemas.microsoft.com/office/powerpoint/2010/main" val="3781357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DB38218-E644-4702-9C1B-282895A1D528}" type="datetimeFigureOut">
              <a:rPr lang="en-CA" smtClean="0"/>
              <a:t>2014-11-18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8387F5-7BD6-49FA-B76B-BAD23472EF74}" type="slidenum">
              <a:rPr lang="en-CA" smtClean="0"/>
              <a:t>‹#›</a:t>
            </a:fld>
            <a:endParaRPr lang="en-CA"/>
          </a:p>
        </p:txBody>
      </p:sp>
    </p:spTree>
    <p:extLst>
      <p:ext uri="{BB962C8B-B14F-4D97-AF65-F5344CB8AC3E}">
        <p14:creationId xmlns:p14="http://schemas.microsoft.com/office/powerpoint/2010/main" val="218358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B38218-E644-4702-9C1B-282895A1D528}" type="datetimeFigureOut">
              <a:rPr lang="en-CA" smtClean="0"/>
              <a:t>2014-11-18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18387F5-7BD6-49FA-B76B-BAD23472EF74}" type="slidenum">
              <a:rPr lang="en-CA" smtClean="0"/>
              <a:t>‹#›</a:t>
            </a:fld>
            <a:endParaRPr lang="en-CA"/>
          </a:p>
        </p:txBody>
      </p:sp>
    </p:spTree>
    <p:extLst>
      <p:ext uri="{BB962C8B-B14F-4D97-AF65-F5344CB8AC3E}">
        <p14:creationId xmlns:p14="http://schemas.microsoft.com/office/powerpoint/2010/main" val="316367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DB38218-E644-4702-9C1B-282895A1D528}" type="datetimeFigureOut">
              <a:rPr lang="en-CA" smtClean="0"/>
              <a:t>2014-11-18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18387F5-7BD6-49FA-B76B-BAD23472EF74}" type="slidenum">
              <a:rPr lang="en-CA" smtClean="0"/>
              <a:t>‹#›</a:t>
            </a:fld>
            <a:endParaRPr lang="en-CA"/>
          </a:p>
        </p:txBody>
      </p:sp>
    </p:spTree>
    <p:extLst>
      <p:ext uri="{BB962C8B-B14F-4D97-AF65-F5344CB8AC3E}">
        <p14:creationId xmlns:p14="http://schemas.microsoft.com/office/powerpoint/2010/main" val="185478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DB38218-E644-4702-9C1B-282895A1D528}" type="datetimeFigureOut">
              <a:rPr lang="en-CA" smtClean="0"/>
              <a:t>2014-11-18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18387F5-7BD6-49FA-B76B-BAD23472EF74}" type="slidenum">
              <a:rPr lang="en-CA" smtClean="0"/>
              <a:t>‹#›</a:t>
            </a:fld>
            <a:endParaRPr lang="en-CA"/>
          </a:p>
        </p:txBody>
      </p:sp>
    </p:spTree>
    <p:extLst>
      <p:ext uri="{BB962C8B-B14F-4D97-AF65-F5344CB8AC3E}">
        <p14:creationId xmlns:p14="http://schemas.microsoft.com/office/powerpoint/2010/main" val="39479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DB38218-E644-4702-9C1B-282895A1D528}" type="datetimeFigureOut">
              <a:rPr lang="en-CA" smtClean="0"/>
              <a:t>2014-11-18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18387F5-7BD6-49FA-B76B-BAD23472EF74}" type="slidenum">
              <a:rPr lang="en-CA" smtClean="0"/>
              <a:t>‹#›</a:t>
            </a:fld>
            <a:endParaRPr lang="en-CA"/>
          </a:p>
        </p:txBody>
      </p:sp>
    </p:spTree>
    <p:extLst>
      <p:ext uri="{BB962C8B-B14F-4D97-AF65-F5344CB8AC3E}">
        <p14:creationId xmlns:p14="http://schemas.microsoft.com/office/powerpoint/2010/main" val="254224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38218-E644-4702-9C1B-282895A1D528}" type="datetimeFigureOut">
              <a:rPr lang="en-CA" smtClean="0"/>
              <a:t>2014-11-18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18387F5-7BD6-49FA-B76B-BAD23472EF74}" type="slidenum">
              <a:rPr lang="en-CA" smtClean="0"/>
              <a:t>‹#›</a:t>
            </a:fld>
            <a:endParaRPr lang="en-CA"/>
          </a:p>
        </p:txBody>
      </p:sp>
    </p:spTree>
    <p:extLst>
      <p:ext uri="{BB962C8B-B14F-4D97-AF65-F5344CB8AC3E}">
        <p14:creationId xmlns:p14="http://schemas.microsoft.com/office/powerpoint/2010/main" val="95551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38218-E644-4702-9C1B-282895A1D528}" type="datetimeFigureOut">
              <a:rPr lang="en-CA" smtClean="0"/>
              <a:t>2014-11-18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18387F5-7BD6-49FA-B76B-BAD23472EF74}" type="slidenum">
              <a:rPr lang="en-CA" smtClean="0"/>
              <a:t>‹#›</a:t>
            </a:fld>
            <a:endParaRPr lang="en-CA"/>
          </a:p>
        </p:txBody>
      </p:sp>
    </p:spTree>
    <p:extLst>
      <p:ext uri="{BB962C8B-B14F-4D97-AF65-F5344CB8AC3E}">
        <p14:creationId xmlns:p14="http://schemas.microsoft.com/office/powerpoint/2010/main" val="3743128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38218-E644-4702-9C1B-282895A1D528}" type="datetimeFigureOut">
              <a:rPr lang="en-CA" smtClean="0"/>
              <a:t>2014-11-18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18387F5-7BD6-49FA-B76B-BAD23472EF74}" type="slidenum">
              <a:rPr lang="en-CA" smtClean="0"/>
              <a:t>‹#›</a:t>
            </a:fld>
            <a:endParaRPr lang="en-CA"/>
          </a:p>
        </p:txBody>
      </p:sp>
    </p:spTree>
    <p:extLst>
      <p:ext uri="{BB962C8B-B14F-4D97-AF65-F5344CB8AC3E}">
        <p14:creationId xmlns:p14="http://schemas.microsoft.com/office/powerpoint/2010/main" val="308329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38218-E644-4702-9C1B-282895A1D528}" type="datetimeFigureOut">
              <a:rPr lang="en-CA" smtClean="0"/>
              <a:t>2014-11-18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387F5-7BD6-49FA-B76B-BAD23472EF74}" type="slidenum">
              <a:rPr lang="en-CA" smtClean="0"/>
              <a:t>‹#›</a:t>
            </a:fld>
            <a:endParaRPr lang="en-CA"/>
          </a:p>
        </p:txBody>
      </p:sp>
    </p:spTree>
    <p:extLst>
      <p:ext uri="{BB962C8B-B14F-4D97-AF65-F5344CB8AC3E}">
        <p14:creationId xmlns:p14="http://schemas.microsoft.com/office/powerpoint/2010/main" val="1592723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X2xlQaimsG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https://www.youtube.com/embed/oKQu43P-isY"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descr="~AUT0011"/>
          <p:cNvPicPr>
            <a:picLocks noChangeAspect="1" noChangeArrowheads="1"/>
          </p:cNvPicPr>
          <p:nvPr/>
        </p:nvPicPr>
        <p:blipFill rotWithShape="1">
          <a:blip r:embed="rId2" cstate="print"/>
          <a:srcRect b="22695"/>
          <a:stretch/>
        </p:blipFill>
        <p:spPr bwMode="auto">
          <a:xfrm>
            <a:off x="0" y="555039"/>
            <a:ext cx="12192000" cy="6302961"/>
          </a:xfrm>
          <a:prstGeom prst="rect">
            <a:avLst/>
          </a:prstGeom>
          <a:noFill/>
          <a:ln w="9525">
            <a:noFill/>
            <a:miter lim="800000"/>
            <a:headEnd/>
            <a:tailEnd/>
          </a:ln>
        </p:spPr>
      </p:pic>
      <p:sp>
        <p:nvSpPr>
          <p:cNvPr id="6" name="TextBox 5"/>
          <p:cNvSpPr txBox="1"/>
          <p:nvPr/>
        </p:nvSpPr>
        <p:spPr>
          <a:xfrm>
            <a:off x="0" y="0"/>
            <a:ext cx="12192000" cy="1027906"/>
          </a:xfrm>
          <a:prstGeom prst="rect">
            <a:avLst/>
          </a:prstGeom>
          <a:solidFill>
            <a:schemeClr val="accent6">
              <a:lumMod val="50000"/>
            </a:schemeClr>
          </a:solidFill>
          <a:ln>
            <a:noFill/>
          </a:ln>
        </p:spPr>
        <p:txBody>
          <a:bodyPr wrap="square" rtlCol="0">
            <a:spAutoFit/>
          </a:bodyPr>
          <a:lstStyle/>
          <a:p>
            <a:endParaRPr lang="en-CA" dirty="0"/>
          </a:p>
        </p:txBody>
      </p:sp>
      <p:sp>
        <p:nvSpPr>
          <p:cNvPr id="7" name="TextBox 6"/>
          <p:cNvSpPr txBox="1"/>
          <p:nvPr/>
        </p:nvSpPr>
        <p:spPr>
          <a:xfrm>
            <a:off x="229772" y="46048"/>
            <a:ext cx="11962228" cy="830997"/>
          </a:xfrm>
          <a:prstGeom prst="rect">
            <a:avLst/>
          </a:prstGeom>
          <a:noFill/>
        </p:spPr>
        <p:txBody>
          <a:bodyPr wrap="square" rtlCol="0">
            <a:spAutoFit/>
          </a:bodyPr>
          <a:lstStyle/>
          <a:p>
            <a:r>
              <a:rPr lang="en-CA" sz="4800" b="1" dirty="0" smtClean="0">
                <a:solidFill>
                  <a:schemeClr val="bg1"/>
                </a:solidFill>
                <a:effectLst>
                  <a:outerShdw blurRad="38100" dist="38100" dir="2700000" algn="tl">
                    <a:srgbClr val="000000">
                      <a:alpha val="43137"/>
                    </a:srgbClr>
                  </a:outerShdw>
                </a:effectLst>
              </a:rPr>
              <a:t>Start-up Task: </a:t>
            </a:r>
            <a:r>
              <a:rPr lang="en-CA" sz="3200" dirty="0" smtClean="0">
                <a:solidFill>
                  <a:schemeClr val="bg1"/>
                </a:solidFill>
              </a:rPr>
              <a:t>Match the crime (#) with the punishment (letter)</a:t>
            </a:r>
            <a:endParaRPr lang="en-CA" sz="3200" dirty="0">
              <a:solidFill>
                <a:schemeClr val="bg1"/>
              </a:solidFill>
            </a:endParaRPr>
          </a:p>
        </p:txBody>
      </p:sp>
    </p:spTree>
    <p:extLst>
      <p:ext uri="{BB962C8B-B14F-4D97-AF65-F5344CB8AC3E}">
        <p14:creationId xmlns:p14="http://schemas.microsoft.com/office/powerpoint/2010/main" val="3258212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98064" y="0"/>
            <a:ext cx="10515600" cy="1325563"/>
          </a:xfrm>
        </p:spPr>
        <p:txBody>
          <a:bodyPr/>
          <a:lstStyle/>
          <a:p>
            <a:r>
              <a:rPr lang="en-CA" dirty="0" smtClean="0">
                <a:latin typeface="Algerian" panose="04020705040A02060702" pitchFamily="82" charset="0"/>
              </a:rPr>
              <a:t>Ordeal by water</a:t>
            </a:r>
            <a:endParaRPr lang="en-CA" dirty="0">
              <a:latin typeface="Algerian" panose="04020705040A02060702" pitchFamily="82" charset="0"/>
            </a:endParaRPr>
          </a:p>
        </p:txBody>
      </p:sp>
      <p:graphicFrame>
        <p:nvGraphicFramePr>
          <p:cNvPr id="2" name="Diagram 1"/>
          <p:cNvGraphicFramePr/>
          <p:nvPr>
            <p:extLst>
              <p:ext uri="{D42A27DB-BD31-4B8C-83A1-F6EECF244321}">
                <p14:modId xmlns:p14="http://schemas.microsoft.com/office/powerpoint/2010/main" val="141780380"/>
              </p:ext>
            </p:extLst>
          </p:nvPr>
        </p:nvGraphicFramePr>
        <p:xfrm>
          <a:off x="1266422" y="532737"/>
          <a:ext cx="9659155" cy="4032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1003592"/>
            <a:ext cx="12192000" cy="321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74" name="Picture 2" descr="http://mentalfloss.com/sites/default/files/styles/article_640x430/public/trialbyordeal.jpg"/>
          <p:cNvPicPr>
            <a:picLocks noChangeAspect="1" noChangeArrowheads="1"/>
          </p:cNvPicPr>
          <p:nvPr/>
        </p:nvPicPr>
        <p:blipFill rotWithShape="1">
          <a:blip r:embed="rId7">
            <a:extLst>
              <a:ext uri="{28A0092B-C50C-407E-A947-70E740481C1C}">
                <a14:useLocalDpi xmlns:a14="http://schemas.microsoft.com/office/drawing/2010/main" val="0"/>
              </a:ext>
            </a:extLst>
          </a:blip>
          <a:srcRect t="8050"/>
          <a:stretch/>
        </p:blipFill>
        <p:spPr bwMode="auto">
          <a:xfrm>
            <a:off x="2873017" y="3683358"/>
            <a:ext cx="6096000" cy="376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681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9220200" y="6400801"/>
            <a:ext cx="1200150" cy="200025"/>
          </a:xfrm>
          <a:prstGeom prst="rect">
            <a:avLst/>
          </a:prstGeom>
        </p:spPr>
        <p:txBody>
          <a:bodyPr wrap="none" fromWordArt="1">
            <a:prstTxWarp prst="textPlain">
              <a:avLst>
                <a:gd name="adj" fmla="val 50000"/>
              </a:avLst>
            </a:prstTxWarp>
          </a:bodyPr>
          <a:lstStyle/>
          <a:p>
            <a:pPr algn="ctr"/>
            <a:r>
              <a:rPr lang="en-GB" sz="1600" b="1" kern="10">
                <a:ln w="9525">
                  <a:solidFill>
                    <a:srgbClr val="000000"/>
                  </a:solidFill>
                  <a:round/>
                  <a:headEnd/>
                  <a:tailEnd/>
                </a:ln>
                <a:solidFill>
                  <a:srgbClr val="FFFF00"/>
                </a:solidFill>
                <a:latin typeface="Comic Sans MS"/>
              </a:rPr>
              <a:t>S Yelland KHS</a:t>
            </a:r>
          </a:p>
        </p:txBody>
      </p:sp>
      <p:sp>
        <p:nvSpPr>
          <p:cNvPr id="26627" name="Rectangle 3"/>
          <p:cNvSpPr>
            <a:spLocks noChangeArrowheads="1"/>
          </p:cNvSpPr>
          <p:nvPr/>
        </p:nvSpPr>
        <p:spPr bwMode="auto">
          <a:xfrm>
            <a:off x="1369204" y="1874963"/>
            <a:ext cx="10389207" cy="523220"/>
          </a:xfrm>
          <a:prstGeom prst="rect">
            <a:avLst/>
          </a:prstGeom>
          <a:noFill/>
          <a:ln w="9525">
            <a:noFill/>
            <a:miter lim="800000"/>
            <a:headEnd/>
            <a:tailEnd/>
          </a:ln>
        </p:spPr>
        <p:txBody>
          <a:bodyPr wrap="square">
            <a:spAutoFit/>
          </a:bodyPr>
          <a:lstStyle/>
          <a:p>
            <a:r>
              <a:rPr lang="en-GB" sz="2800" b="1" dirty="0" smtClean="0"/>
              <a:t>This </a:t>
            </a:r>
            <a:r>
              <a:rPr lang="en-GB" sz="2800" b="1" dirty="0"/>
              <a:t>was used by noblemen who had been accused of something. </a:t>
            </a:r>
            <a:endParaRPr lang="en-CA" sz="2800" dirty="0"/>
          </a:p>
        </p:txBody>
      </p:sp>
      <p:pic>
        <p:nvPicPr>
          <p:cNvPr id="77828" name="Picture 4" descr="Trial by combat"/>
          <p:cNvPicPr>
            <a:picLocks noChangeAspect="1" noChangeArrowheads="1"/>
          </p:cNvPicPr>
          <p:nvPr/>
        </p:nvPicPr>
        <p:blipFill>
          <a:blip r:embed="rId2" cstate="print"/>
          <a:srcRect/>
          <a:stretch>
            <a:fillRect/>
          </a:stretch>
        </p:blipFill>
        <p:spPr bwMode="auto">
          <a:xfrm>
            <a:off x="6973412" y="2814279"/>
            <a:ext cx="5334498" cy="4043721"/>
          </a:xfrm>
          <a:prstGeom prst="rect">
            <a:avLst/>
          </a:prstGeom>
          <a:noFill/>
          <a:ln w="9525">
            <a:noFill/>
            <a:miter lim="800000"/>
            <a:headEnd/>
            <a:tailEnd/>
          </a:ln>
        </p:spPr>
      </p:pic>
      <p:sp>
        <p:nvSpPr>
          <p:cNvPr id="5" name="Title 1"/>
          <p:cNvSpPr>
            <a:spLocks noGrp="1"/>
          </p:cNvSpPr>
          <p:nvPr>
            <p:ph type="title"/>
          </p:nvPr>
        </p:nvSpPr>
        <p:spPr>
          <a:xfrm>
            <a:off x="3138688" y="0"/>
            <a:ext cx="5958089" cy="1325563"/>
          </a:xfrm>
        </p:spPr>
        <p:txBody>
          <a:bodyPr/>
          <a:lstStyle/>
          <a:p>
            <a:r>
              <a:rPr lang="en-CA" dirty="0" smtClean="0">
                <a:latin typeface="Algerian" panose="04020705040A02060702" pitchFamily="82" charset="0"/>
              </a:rPr>
              <a:t>Ordeal by combat</a:t>
            </a:r>
            <a:endParaRPr lang="en-CA" dirty="0">
              <a:latin typeface="Algerian" panose="04020705040A02060702" pitchFamily="82" charset="0"/>
            </a:endParaRPr>
          </a:p>
        </p:txBody>
      </p:sp>
      <p:sp>
        <p:nvSpPr>
          <p:cNvPr id="6" name="Rectangle 5"/>
          <p:cNvSpPr/>
          <p:nvPr/>
        </p:nvSpPr>
        <p:spPr>
          <a:xfrm>
            <a:off x="0" y="1081825"/>
            <a:ext cx="12192000" cy="37704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 name="Diagram 1"/>
          <p:cNvGraphicFramePr/>
          <p:nvPr>
            <p:extLst>
              <p:ext uri="{D42A27DB-BD31-4B8C-83A1-F6EECF244321}">
                <p14:modId xmlns:p14="http://schemas.microsoft.com/office/powerpoint/2010/main" val="4048750925"/>
              </p:ext>
            </p:extLst>
          </p:nvPr>
        </p:nvGraphicFramePr>
        <p:xfrm>
          <a:off x="475138" y="2091577"/>
          <a:ext cx="6857502" cy="4144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9994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510" y="1086341"/>
            <a:ext cx="10515600" cy="1325563"/>
          </a:xfrm>
        </p:spPr>
        <p:txBody>
          <a:bodyPr>
            <a:normAutofit/>
          </a:bodyPr>
          <a:lstStyle/>
          <a:p>
            <a:r>
              <a:rPr lang="en-CA" sz="7200" dirty="0" smtClean="0">
                <a:latin typeface="Algerian" panose="04020705040A02060702" pitchFamily="82" charset="0"/>
              </a:rPr>
              <a:t>Trial by Ordeal</a:t>
            </a:r>
            <a:endParaRPr lang="en-CA" sz="7200" dirty="0">
              <a:latin typeface="Algerian" panose="04020705040A02060702" pitchFamily="82" charset="0"/>
            </a:endParaRPr>
          </a:p>
        </p:txBody>
      </p:sp>
      <p:sp>
        <p:nvSpPr>
          <p:cNvPr id="3" name="Content Placeholder 2"/>
          <p:cNvSpPr>
            <a:spLocks noGrp="1"/>
          </p:cNvSpPr>
          <p:nvPr>
            <p:ph idx="1"/>
          </p:nvPr>
        </p:nvSpPr>
        <p:spPr>
          <a:xfrm>
            <a:off x="2383664" y="2411904"/>
            <a:ext cx="10515600" cy="4351338"/>
          </a:xfrm>
        </p:spPr>
        <p:txBody>
          <a:bodyPr/>
          <a:lstStyle/>
          <a:p>
            <a:pPr marL="0" indent="0">
              <a:buNone/>
            </a:pPr>
            <a:r>
              <a:rPr lang="en-CA" dirty="0" smtClean="0"/>
              <a:t>Why?  God would save those who were innocent…</a:t>
            </a:r>
            <a:endParaRPr lang="en-CA" dirty="0"/>
          </a:p>
        </p:txBody>
      </p:sp>
      <p:pic>
        <p:nvPicPr>
          <p:cNvPr id="8194" name="Picture 2" descr="http://chshistory.com/crimeandpunishment/wp-content/uploads/sites/6/2014/03/trial-by-orde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57" y="3542549"/>
            <a:ext cx="38100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upload.wikimedia.org/wikipedia/commons/5/5c/Bouts_Justice_Ordeal_by_Fire_detail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88448" y="3175502"/>
            <a:ext cx="2265602" cy="311024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upload.wikimedia.org/wikipedia/commons/4/4d/Gerichtlicher_Zweikamp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1565" y="3542549"/>
            <a:ext cx="4431508"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513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X2xlQaimsGg"/>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3121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26524"/>
            <a:ext cx="12191999" cy="29977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66989" y="300731"/>
            <a:ext cx="10515600" cy="1325563"/>
          </a:xfrm>
        </p:spPr>
        <p:txBody>
          <a:bodyPr/>
          <a:lstStyle/>
          <a:p>
            <a:r>
              <a:rPr lang="en-CA" dirty="0" smtClean="0">
                <a:latin typeface="Algerian" panose="04020705040A02060702" pitchFamily="82" charset="0"/>
              </a:rPr>
              <a:t>Changes to law</a:t>
            </a:r>
            <a:endParaRPr lang="en-CA" dirty="0">
              <a:latin typeface="Algerian" panose="04020705040A02060702" pitchFamily="82" charset="0"/>
            </a:endParaRPr>
          </a:p>
        </p:txBody>
      </p:sp>
      <p:sp>
        <p:nvSpPr>
          <p:cNvPr id="3" name="Content Placeholder 2"/>
          <p:cNvSpPr>
            <a:spLocks noGrp="1"/>
          </p:cNvSpPr>
          <p:nvPr>
            <p:ph idx="1"/>
          </p:nvPr>
        </p:nvSpPr>
        <p:spPr>
          <a:xfrm>
            <a:off x="284409" y="1870992"/>
            <a:ext cx="11615670" cy="4351338"/>
          </a:xfrm>
        </p:spPr>
        <p:txBody>
          <a:bodyPr>
            <a:normAutofit/>
          </a:bodyPr>
          <a:lstStyle/>
          <a:p>
            <a:pPr marL="0" indent="0">
              <a:buNone/>
            </a:pPr>
            <a:r>
              <a:rPr lang="en-GB" sz="3200" dirty="0">
                <a:latin typeface="Arial" charset="0"/>
              </a:rPr>
              <a:t>By the time of Henry </a:t>
            </a:r>
            <a:r>
              <a:rPr lang="en-GB" sz="3200" dirty="0" smtClean="0">
                <a:latin typeface="Arial" charset="0"/>
              </a:rPr>
              <a:t>II (1154), </a:t>
            </a:r>
            <a:r>
              <a:rPr lang="en-GB" sz="3200" dirty="0">
                <a:latin typeface="Arial" charset="0"/>
              </a:rPr>
              <a:t>the system of law </a:t>
            </a:r>
            <a:r>
              <a:rPr lang="en-GB" sz="3200" dirty="0" smtClean="0">
                <a:latin typeface="Arial" charset="0"/>
              </a:rPr>
              <a:t>                       in</a:t>
            </a:r>
            <a:r>
              <a:rPr lang="en-GB" sz="3200" dirty="0">
                <a:latin typeface="Arial" charset="0"/>
              </a:rPr>
              <a:t> </a:t>
            </a:r>
            <a:r>
              <a:rPr lang="en-GB" sz="3200" dirty="0" smtClean="0">
                <a:latin typeface="Arial" charset="0"/>
              </a:rPr>
              <a:t>England </a:t>
            </a:r>
            <a:r>
              <a:rPr lang="en-GB" sz="3200" dirty="0">
                <a:latin typeface="Arial" charset="0"/>
              </a:rPr>
              <a:t>had been </a:t>
            </a:r>
            <a:r>
              <a:rPr lang="en-GB" sz="3200" dirty="0" smtClean="0">
                <a:latin typeface="Arial" charset="0"/>
              </a:rPr>
              <a:t>improved:</a:t>
            </a:r>
          </a:p>
          <a:p>
            <a:pPr marL="0" indent="0">
              <a:buNone/>
            </a:pPr>
            <a:endParaRPr lang="en-GB" sz="3200" dirty="0" smtClean="0">
              <a:latin typeface="Arial" charset="0"/>
            </a:endParaRPr>
          </a:p>
          <a:p>
            <a:pPr lvl="2"/>
            <a:r>
              <a:rPr lang="en-GB" sz="3200" dirty="0" smtClean="0">
                <a:latin typeface="Arial" charset="0"/>
              </a:rPr>
              <a:t>Brought in trial by jury</a:t>
            </a:r>
          </a:p>
          <a:p>
            <a:pPr lvl="2"/>
            <a:r>
              <a:rPr lang="en-GB" sz="3200" dirty="0" smtClean="0">
                <a:latin typeface="Arial" charset="0"/>
              </a:rPr>
              <a:t>No more trial by ordeal</a:t>
            </a:r>
          </a:p>
          <a:p>
            <a:pPr lvl="2"/>
            <a:r>
              <a:rPr lang="en-GB" sz="3200" dirty="0" smtClean="0">
                <a:latin typeface="Arial" charset="0"/>
              </a:rPr>
              <a:t>Sent judges to different towns throughout country to try cases</a:t>
            </a:r>
            <a:endParaRPr lang="en-CA" sz="3200" dirty="0"/>
          </a:p>
        </p:txBody>
      </p:sp>
      <p:pic>
        <p:nvPicPr>
          <p:cNvPr id="5122" name="Picture 2" descr="http://www.historic-uk.com/assets/Images/henryii.jpg?13909025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8850" y="0"/>
            <a:ext cx="2713149" cy="2978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37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3027608" y="1490730"/>
            <a:ext cx="8915400" cy="1569660"/>
          </a:xfrm>
          <a:prstGeom prst="rect">
            <a:avLst/>
          </a:prstGeom>
          <a:noFill/>
          <a:ln w="9525">
            <a:noFill/>
            <a:miter lim="800000"/>
            <a:headEnd/>
            <a:tailEnd/>
          </a:ln>
        </p:spPr>
        <p:txBody>
          <a:bodyPr>
            <a:spAutoFit/>
          </a:bodyPr>
          <a:lstStyle/>
          <a:p>
            <a:pPr>
              <a:spcBef>
                <a:spcPct val="50000"/>
              </a:spcBef>
            </a:pPr>
            <a:r>
              <a:rPr lang="en-GB" sz="3200" dirty="0">
                <a:latin typeface="Arial" charset="0"/>
              </a:rPr>
              <a:t>In 1215, the Pope decided that priests in England must not help with ordeals. As a result, ordeals were replaced by trials by juries. </a:t>
            </a:r>
            <a:r>
              <a:rPr lang="en-GB" dirty="0" smtClean="0">
                <a:solidFill>
                  <a:schemeClr val="bg1"/>
                </a:solidFill>
                <a:latin typeface="Wingdings" pitchFamily="2" charset="2"/>
              </a:rPr>
              <a:t> </a:t>
            </a:r>
            <a:endParaRPr lang="en-GB" dirty="0">
              <a:solidFill>
                <a:schemeClr val="bg1"/>
              </a:solidFill>
              <a:latin typeface="Arial" charset="0"/>
            </a:endParaRPr>
          </a:p>
        </p:txBody>
      </p:sp>
      <p:pic>
        <p:nvPicPr>
          <p:cNvPr id="7170" name="Picture 2" descr="http://upload.wikimedia.org/wikipedia/commons/0/05/Innozenz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6738"/>
            <a:ext cx="2809429" cy="33116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9550" y="4288665"/>
            <a:ext cx="7263684" cy="1846659"/>
          </a:xfrm>
          <a:prstGeom prst="rect">
            <a:avLst/>
          </a:prstGeom>
          <a:noFill/>
        </p:spPr>
        <p:txBody>
          <a:bodyPr wrap="square" rtlCol="0">
            <a:spAutoFit/>
          </a:bodyPr>
          <a:lstStyle/>
          <a:p>
            <a:r>
              <a:rPr lang="en-GB" sz="3200" dirty="0" smtClean="0">
                <a:latin typeface="Arial" charset="0"/>
              </a:rPr>
              <a:t>After 1275, a law was introduced which allowed people to be tortured if they refused to go to trial before a jury.</a:t>
            </a:r>
          </a:p>
          <a:p>
            <a:endParaRPr lang="en-CA" dirty="0"/>
          </a:p>
        </p:txBody>
      </p:sp>
      <p:pic>
        <p:nvPicPr>
          <p:cNvPr id="7172" name="Picture 4" descr="http://s.hswstatic.com/gif/10-medieval-torture-device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3811" y="378324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55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oKQu43P-isY"/>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4287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428" y="133305"/>
            <a:ext cx="10515600" cy="1325563"/>
          </a:xfrm>
        </p:spPr>
        <p:txBody>
          <a:bodyPr/>
          <a:lstStyle/>
          <a:p>
            <a:r>
              <a:rPr lang="en-CA" dirty="0" smtClean="0">
                <a:latin typeface="Algerian" panose="04020705040A02060702" pitchFamily="82" charset="0"/>
              </a:rPr>
              <a:t>Medieval Courts</a:t>
            </a:r>
            <a:endParaRPr lang="en-CA" dirty="0">
              <a:latin typeface="Algerian" panose="04020705040A02060702" pitchFamily="82" charset="0"/>
            </a:endParaRPr>
          </a:p>
        </p:txBody>
      </p:sp>
      <p:sp>
        <p:nvSpPr>
          <p:cNvPr id="3" name="Content Placeholder 2"/>
          <p:cNvSpPr>
            <a:spLocks noGrp="1"/>
          </p:cNvSpPr>
          <p:nvPr>
            <p:ph idx="1"/>
          </p:nvPr>
        </p:nvSpPr>
        <p:spPr>
          <a:xfrm>
            <a:off x="838200" y="2058940"/>
            <a:ext cx="10515600" cy="4351338"/>
          </a:xfrm>
        </p:spPr>
        <p:txBody>
          <a:bodyPr/>
          <a:lstStyle/>
          <a:p>
            <a:pPr marL="0" indent="0">
              <a:buNone/>
            </a:pPr>
            <a:r>
              <a:rPr lang="en-CA" dirty="0" smtClean="0"/>
              <a:t>Read your textbook pages _______, about the different types of courts:</a:t>
            </a:r>
          </a:p>
          <a:p>
            <a:r>
              <a:rPr lang="en-CA" dirty="0" smtClean="0"/>
              <a:t>Royal Court</a:t>
            </a:r>
          </a:p>
          <a:p>
            <a:r>
              <a:rPr lang="en-CA" dirty="0" smtClean="0"/>
              <a:t>Church Court</a:t>
            </a:r>
          </a:p>
          <a:p>
            <a:r>
              <a:rPr lang="en-CA" dirty="0" smtClean="0"/>
              <a:t>Manor Court</a:t>
            </a:r>
          </a:p>
          <a:p>
            <a:pPr marL="0" indent="0">
              <a:buNone/>
            </a:pPr>
            <a:endParaRPr lang="en-CA" dirty="0" smtClean="0"/>
          </a:p>
          <a:p>
            <a:pPr marL="0" indent="0">
              <a:buNone/>
            </a:pPr>
            <a:r>
              <a:rPr lang="en-CA" dirty="0" smtClean="0"/>
              <a:t>Answer the question on your handout about the different types of courts.</a:t>
            </a:r>
            <a:endParaRPr lang="en-CA" dirty="0"/>
          </a:p>
        </p:txBody>
      </p:sp>
      <p:sp>
        <p:nvSpPr>
          <p:cNvPr id="4" name="Rectangle 3"/>
          <p:cNvSpPr/>
          <p:nvPr/>
        </p:nvSpPr>
        <p:spPr>
          <a:xfrm>
            <a:off x="0" y="1068946"/>
            <a:ext cx="12192000" cy="2575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6" descr="http://www.clker.com/cliparts/8/5/8/c/12262021582017770699Sephr_Notepad_with_Text_and_Pencil_1.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743" y="258416"/>
            <a:ext cx="1621059" cy="162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845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Manor Court"/>
          <p:cNvPicPr>
            <a:picLocks noChangeAspect="1" noChangeArrowheads="1"/>
          </p:cNvPicPr>
          <p:nvPr/>
        </p:nvPicPr>
        <p:blipFill>
          <a:blip r:embed="rId2" cstate="print">
            <a:biLevel thresh="75000"/>
          </a:blip>
          <a:srcRect/>
          <a:stretch>
            <a:fillRect/>
          </a:stretch>
        </p:blipFill>
        <p:spPr bwMode="auto">
          <a:xfrm>
            <a:off x="1498600" y="0"/>
            <a:ext cx="9144000" cy="6858000"/>
          </a:xfrm>
          <a:prstGeom prst="rect">
            <a:avLst/>
          </a:prstGeom>
          <a:noFill/>
          <a:ln w="9525">
            <a:noFill/>
            <a:miter lim="800000"/>
            <a:headEnd/>
            <a:tailEnd/>
          </a:ln>
        </p:spPr>
      </p:pic>
    </p:spTree>
    <p:extLst>
      <p:ext uri="{BB962C8B-B14F-4D97-AF65-F5344CB8AC3E}">
        <p14:creationId xmlns:p14="http://schemas.microsoft.com/office/powerpoint/2010/main" val="2151398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Text Box 7"/>
          <p:cNvSpPr txBox="1">
            <a:spLocks noChangeArrowheads="1"/>
          </p:cNvSpPr>
          <p:nvPr/>
        </p:nvSpPr>
        <p:spPr bwMode="auto">
          <a:xfrm>
            <a:off x="2279650" y="1773239"/>
            <a:ext cx="1944688"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2400">
                <a:solidFill>
                  <a:srgbClr val="00B050"/>
                </a:solidFill>
                <a:latin typeface="Comic Sans MS" panose="030F0702030302020204" pitchFamily="66" charset="0"/>
              </a:rPr>
              <a:t>Usually Men were hung for crimes like murder</a:t>
            </a:r>
          </a:p>
        </p:txBody>
      </p:sp>
      <p:sp>
        <p:nvSpPr>
          <p:cNvPr id="37896" name="AutoShape 8"/>
          <p:cNvSpPr>
            <a:spLocks noChangeArrowheads="1"/>
          </p:cNvSpPr>
          <p:nvPr/>
        </p:nvSpPr>
        <p:spPr bwMode="auto">
          <a:xfrm>
            <a:off x="1774825" y="1268413"/>
            <a:ext cx="2736850" cy="2665412"/>
          </a:xfrm>
          <a:prstGeom prst="verticalScroll">
            <a:avLst>
              <a:gd name="adj" fmla="val 12500"/>
            </a:avLst>
          </a:prstGeom>
          <a:noFill/>
          <a:ln w="9525">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37897" name="AutoShape 9"/>
          <p:cNvSpPr>
            <a:spLocks noChangeArrowheads="1"/>
          </p:cNvSpPr>
          <p:nvPr/>
        </p:nvSpPr>
        <p:spPr bwMode="auto">
          <a:xfrm>
            <a:off x="4583114" y="1268414"/>
            <a:ext cx="2808287" cy="2592387"/>
          </a:xfrm>
          <a:prstGeom prst="verticalScroll">
            <a:avLst>
              <a:gd name="adj" fmla="val 12500"/>
            </a:avLst>
          </a:prstGeom>
          <a:noFill/>
          <a:ln w="9525">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37898" name="Text Box 10"/>
          <p:cNvSpPr txBox="1">
            <a:spLocks noChangeArrowheads="1"/>
          </p:cNvSpPr>
          <p:nvPr/>
        </p:nvSpPr>
        <p:spPr bwMode="auto">
          <a:xfrm>
            <a:off x="4943476" y="1773238"/>
            <a:ext cx="20161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400">
                <a:solidFill>
                  <a:srgbClr val="0066FF"/>
                </a:solidFill>
                <a:latin typeface="Comic Sans MS" panose="030F0702030302020204" pitchFamily="66" charset="0"/>
              </a:rPr>
              <a:t>Women were burned to death for crimes like murder</a:t>
            </a:r>
          </a:p>
        </p:txBody>
      </p:sp>
      <p:sp>
        <p:nvSpPr>
          <p:cNvPr id="37899" name="AutoShape 11"/>
          <p:cNvSpPr>
            <a:spLocks noChangeArrowheads="1"/>
          </p:cNvSpPr>
          <p:nvPr/>
        </p:nvSpPr>
        <p:spPr bwMode="auto">
          <a:xfrm>
            <a:off x="7680325" y="1196976"/>
            <a:ext cx="2736850" cy="2665413"/>
          </a:xfrm>
          <a:prstGeom prst="verticalScroll">
            <a:avLst>
              <a:gd name="adj" fmla="val 12500"/>
            </a:avLst>
          </a:prstGeom>
          <a:noFill/>
          <a:ln w="9525">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37900" name="Text Box 12"/>
          <p:cNvSpPr txBox="1">
            <a:spLocks noChangeArrowheads="1"/>
          </p:cNvSpPr>
          <p:nvPr/>
        </p:nvSpPr>
        <p:spPr bwMode="auto">
          <a:xfrm>
            <a:off x="8040689" y="1628776"/>
            <a:ext cx="1944687"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400">
                <a:solidFill>
                  <a:srgbClr val="00B050"/>
                </a:solidFill>
                <a:latin typeface="Comic Sans MS" panose="030F0702030302020204" pitchFamily="66" charset="0"/>
              </a:rPr>
              <a:t>Nobles and rich people were beheaded for serious crimes</a:t>
            </a:r>
          </a:p>
        </p:txBody>
      </p:sp>
      <p:pic>
        <p:nvPicPr>
          <p:cNvPr id="37902" name="Picture 14" descr="hang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5" y="4292600"/>
            <a:ext cx="2808288" cy="2133600"/>
          </a:xfrm>
          <a:prstGeom prst="rect">
            <a:avLst/>
          </a:prstGeom>
          <a:noFill/>
          <a:ln w="12700">
            <a:solidFill>
              <a:srgbClr val="0066FF"/>
            </a:solidFill>
            <a:miter lim="800000"/>
            <a:headEnd/>
            <a:tailEnd/>
          </a:ln>
          <a:extLst>
            <a:ext uri="{909E8E84-426E-40DD-AFC4-6F175D3DCCD1}">
              <a14:hiddenFill xmlns:a14="http://schemas.microsoft.com/office/drawing/2010/main">
                <a:solidFill>
                  <a:srgbClr val="FFFFFF"/>
                </a:solidFill>
              </a14:hiddenFill>
            </a:ext>
          </a:extLst>
        </p:spPr>
      </p:pic>
      <p:pic>
        <p:nvPicPr>
          <p:cNvPr id="37904" name="Picture 16" descr="204770537JkEyJX_p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5188" y="4076701"/>
            <a:ext cx="1871662" cy="2524125"/>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37908" name="Picture 20" descr="Jacquerie_behea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4789" y="4076700"/>
            <a:ext cx="2447925" cy="24399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422525" y="8731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latin typeface="Algerian" panose="04020705040A02060702" pitchFamily="82" charset="0"/>
              </a:rPr>
              <a:t>Punishments: Execution</a:t>
            </a:r>
            <a:endParaRPr lang="en-CA" dirty="0">
              <a:latin typeface="Algerian" panose="04020705040A02060702" pitchFamily="82" charset="0"/>
            </a:endParaRPr>
          </a:p>
        </p:txBody>
      </p:sp>
      <p:sp>
        <p:nvSpPr>
          <p:cNvPr id="13" name="Rectangle 12"/>
          <p:cNvSpPr/>
          <p:nvPr/>
        </p:nvSpPr>
        <p:spPr>
          <a:xfrm>
            <a:off x="0" y="830654"/>
            <a:ext cx="12192000" cy="2575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19893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7896"/>
                                        </p:tgtEl>
                                        <p:attrNameLst>
                                          <p:attrName>style.visibility</p:attrName>
                                        </p:attrNameLst>
                                      </p:cBhvr>
                                      <p:to>
                                        <p:strVal val="visible"/>
                                      </p:to>
                                    </p:set>
                                    <p:anim calcmode="lin" valueType="num">
                                      <p:cBhvr>
                                        <p:cTn id="7" dur="2000" fill="hold"/>
                                        <p:tgtEl>
                                          <p:spTgt spid="37896"/>
                                        </p:tgtEl>
                                        <p:attrNameLst>
                                          <p:attrName>ppt_w</p:attrName>
                                        </p:attrNameLst>
                                      </p:cBhvr>
                                      <p:tavLst>
                                        <p:tav tm="0">
                                          <p:val>
                                            <p:fltVal val="0"/>
                                          </p:val>
                                        </p:tav>
                                        <p:tav tm="100000">
                                          <p:val>
                                            <p:strVal val="#ppt_w"/>
                                          </p:val>
                                        </p:tav>
                                      </p:tavLst>
                                    </p:anim>
                                    <p:anim calcmode="lin" valueType="num">
                                      <p:cBhvr>
                                        <p:cTn id="8" dur="2000" fill="hold"/>
                                        <p:tgtEl>
                                          <p:spTgt spid="37896"/>
                                        </p:tgtEl>
                                        <p:attrNameLst>
                                          <p:attrName>ppt_h</p:attrName>
                                        </p:attrNameLst>
                                      </p:cBhvr>
                                      <p:tavLst>
                                        <p:tav tm="0">
                                          <p:val>
                                            <p:fltVal val="0"/>
                                          </p:val>
                                        </p:tav>
                                        <p:tav tm="100000">
                                          <p:val>
                                            <p:strVal val="#ppt_h"/>
                                          </p:val>
                                        </p:tav>
                                      </p:tavLst>
                                    </p:anim>
                                    <p:anim calcmode="lin" valueType="num">
                                      <p:cBhvr>
                                        <p:cTn id="9" dur="2000" fill="hold"/>
                                        <p:tgtEl>
                                          <p:spTgt spid="3789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7896"/>
                                        </p:tgtEl>
                                        <p:attrNameLst>
                                          <p:attrName>ppt_y</p:attrName>
                                        </p:attrNameLst>
                                      </p:cBhvr>
                                      <p:tavLst>
                                        <p:tav tm="0" fmla="#ppt_y+(sin(-2*pi*(1-$))*-#ppt_x+cos(-2*pi*(1-$))*(1-#ppt_y))*(1-$)">
                                          <p:val>
                                            <p:fltVal val="0"/>
                                          </p:val>
                                        </p:tav>
                                        <p:tav tm="100000">
                                          <p:val>
                                            <p:fltVal val="1"/>
                                          </p:val>
                                        </p:tav>
                                      </p:tavLst>
                                    </p:anim>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37895"/>
                                        </p:tgtEl>
                                        <p:attrNameLst>
                                          <p:attrName>style.visibility</p:attrName>
                                        </p:attrNameLst>
                                      </p:cBhvr>
                                      <p:to>
                                        <p:strVal val="visible"/>
                                      </p:to>
                                    </p:set>
                                    <p:anim calcmode="lin" valueType="num">
                                      <p:cBhvr>
                                        <p:cTn id="13" dur="1000" fill="hold"/>
                                        <p:tgtEl>
                                          <p:spTgt spid="37895"/>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37895"/>
                                        </p:tgtEl>
                                        <p:attrNameLst>
                                          <p:attrName>ppt_y</p:attrName>
                                        </p:attrNameLst>
                                      </p:cBhvr>
                                      <p:tavLst>
                                        <p:tav tm="0">
                                          <p:val>
                                            <p:strVal val="#ppt_y"/>
                                          </p:val>
                                        </p:tav>
                                        <p:tav tm="100000">
                                          <p:val>
                                            <p:strVal val="#ppt_y"/>
                                          </p:val>
                                        </p:tav>
                                      </p:tavLst>
                                    </p:anim>
                                    <p:anim calcmode="lin" valueType="num">
                                      <p:cBhvr>
                                        <p:cTn id="15" dur="1000" fill="hold"/>
                                        <p:tgtEl>
                                          <p:spTgt spid="37895"/>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3789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37895"/>
                                        </p:tgtEl>
                                      </p:cBhvr>
                                    </p:animEffect>
                                  </p:childTnLst>
                                </p:cTn>
                              </p:par>
                            </p:childTnLst>
                          </p:cTn>
                        </p:par>
                        <p:par>
                          <p:cTn id="18" fill="hold" nodeType="afterGroup">
                            <p:stCondLst>
                              <p:cond delay="4600"/>
                            </p:stCondLst>
                            <p:childTnLst>
                              <p:par>
                                <p:cTn id="19" presetID="26" presetClass="entr" presetSubtype="0" fill="hold" nodeType="afterEffect">
                                  <p:stCondLst>
                                    <p:cond delay="0"/>
                                  </p:stCondLst>
                                  <p:childTnLst>
                                    <p:set>
                                      <p:cBhvr>
                                        <p:cTn id="20" dur="1" fill="hold">
                                          <p:stCondLst>
                                            <p:cond delay="0"/>
                                          </p:stCondLst>
                                        </p:cTn>
                                        <p:tgtEl>
                                          <p:spTgt spid="37904"/>
                                        </p:tgtEl>
                                        <p:attrNameLst>
                                          <p:attrName>style.visibility</p:attrName>
                                        </p:attrNameLst>
                                      </p:cBhvr>
                                      <p:to>
                                        <p:strVal val="visible"/>
                                      </p:to>
                                    </p:set>
                                    <p:animEffect transition="in" filter="wipe(down)">
                                      <p:cBhvr>
                                        <p:cTn id="21" dur="580">
                                          <p:stCondLst>
                                            <p:cond delay="0"/>
                                          </p:stCondLst>
                                        </p:cTn>
                                        <p:tgtEl>
                                          <p:spTgt spid="37904"/>
                                        </p:tgtEl>
                                      </p:cBhvr>
                                    </p:animEffect>
                                    <p:anim calcmode="lin" valueType="num">
                                      <p:cBhvr>
                                        <p:cTn id="22" dur="1822" tmFilter="0,0; 0.14,0.36; 0.43,0.73; 0.71,0.91; 1.0,1.0">
                                          <p:stCondLst>
                                            <p:cond delay="0"/>
                                          </p:stCondLst>
                                        </p:cTn>
                                        <p:tgtEl>
                                          <p:spTgt spid="3790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790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790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790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7904"/>
                                        </p:tgtEl>
                                        <p:attrNameLst>
                                          <p:attrName>ppt_y</p:attrName>
                                        </p:attrNameLst>
                                      </p:cBhvr>
                                      <p:tavLst>
                                        <p:tav tm="0" fmla="#ppt_y-sin(pi*$)/81">
                                          <p:val>
                                            <p:fltVal val="0"/>
                                          </p:val>
                                        </p:tav>
                                        <p:tav tm="100000">
                                          <p:val>
                                            <p:fltVal val="1"/>
                                          </p:val>
                                        </p:tav>
                                      </p:tavLst>
                                    </p:anim>
                                    <p:animScale>
                                      <p:cBhvr>
                                        <p:cTn id="27" dur="26">
                                          <p:stCondLst>
                                            <p:cond delay="650"/>
                                          </p:stCondLst>
                                        </p:cTn>
                                        <p:tgtEl>
                                          <p:spTgt spid="37904"/>
                                        </p:tgtEl>
                                      </p:cBhvr>
                                      <p:to x="100000" y="60000"/>
                                    </p:animScale>
                                    <p:animScale>
                                      <p:cBhvr>
                                        <p:cTn id="28" dur="166" decel="50000">
                                          <p:stCondLst>
                                            <p:cond delay="676"/>
                                          </p:stCondLst>
                                        </p:cTn>
                                        <p:tgtEl>
                                          <p:spTgt spid="37904"/>
                                        </p:tgtEl>
                                      </p:cBhvr>
                                      <p:to x="100000" y="100000"/>
                                    </p:animScale>
                                    <p:animScale>
                                      <p:cBhvr>
                                        <p:cTn id="29" dur="26">
                                          <p:stCondLst>
                                            <p:cond delay="1312"/>
                                          </p:stCondLst>
                                        </p:cTn>
                                        <p:tgtEl>
                                          <p:spTgt spid="37904"/>
                                        </p:tgtEl>
                                      </p:cBhvr>
                                      <p:to x="100000" y="80000"/>
                                    </p:animScale>
                                    <p:animScale>
                                      <p:cBhvr>
                                        <p:cTn id="30" dur="166" decel="50000">
                                          <p:stCondLst>
                                            <p:cond delay="1338"/>
                                          </p:stCondLst>
                                        </p:cTn>
                                        <p:tgtEl>
                                          <p:spTgt spid="37904"/>
                                        </p:tgtEl>
                                      </p:cBhvr>
                                      <p:to x="100000" y="100000"/>
                                    </p:animScale>
                                    <p:animScale>
                                      <p:cBhvr>
                                        <p:cTn id="31" dur="26">
                                          <p:stCondLst>
                                            <p:cond delay="1642"/>
                                          </p:stCondLst>
                                        </p:cTn>
                                        <p:tgtEl>
                                          <p:spTgt spid="37904"/>
                                        </p:tgtEl>
                                      </p:cBhvr>
                                      <p:to x="100000" y="90000"/>
                                    </p:animScale>
                                    <p:animScale>
                                      <p:cBhvr>
                                        <p:cTn id="32" dur="166" decel="50000">
                                          <p:stCondLst>
                                            <p:cond delay="1668"/>
                                          </p:stCondLst>
                                        </p:cTn>
                                        <p:tgtEl>
                                          <p:spTgt spid="37904"/>
                                        </p:tgtEl>
                                      </p:cBhvr>
                                      <p:to x="100000" y="100000"/>
                                    </p:animScale>
                                    <p:animScale>
                                      <p:cBhvr>
                                        <p:cTn id="33" dur="26">
                                          <p:stCondLst>
                                            <p:cond delay="1808"/>
                                          </p:stCondLst>
                                        </p:cTn>
                                        <p:tgtEl>
                                          <p:spTgt spid="37904"/>
                                        </p:tgtEl>
                                      </p:cBhvr>
                                      <p:to x="100000" y="95000"/>
                                    </p:animScale>
                                    <p:animScale>
                                      <p:cBhvr>
                                        <p:cTn id="34" dur="166" decel="50000">
                                          <p:stCondLst>
                                            <p:cond delay="1834"/>
                                          </p:stCondLst>
                                        </p:cTn>
                                        <p:tgtEl>
                                          <p:spTgt spid="37904"/>
                                        </p:tgtEl>
                                      </p:cBhvr>
                                      <p:to x="100000" y="100000"/>
                                    </p:animScale>
                                  </p:childTnLst>
                                </p:cTn>
                              </p:par>
                            </p:childTnLst>
                          </p:cTn>
                        </p:par>
                        <p:par>
                          <p:cTn id="35" fill="hold" nodeType="afterGroup">
                            <p:stCondLst>
                              <p:cond delay="6600"/>
                            </p:stCondLst>
                            <p:childTnLst>
                              <p:par>
                                <p:cTn id="36" presetID="49" presetClass="entr" presetSubtype="0" decel="100000" fill="hold" grpId="0" nodeType="afterEffect">
                                  <p:stCondLst>
                                    <p:cond delay="0"/>
                                  </p:stCondLst>
                                  <p:childTnLst>
                                    <p:set>
                                      <p:cBhvr>
                                        <p:cTn id="37" dur="1" fill="hold">
                                          <p:stCondLst>
                                            <p:cond delay="0"/>
                                          </p:stCondLst>
                                        </p:cTn>
                                        <p:tgtEl>
                                          <p:spTgt spid="37897"/>
                                        </p:tgtEl>
                                        <p:attrNameLst>
                                          <p:attrName>style.visibility</p:attrName>
                                        </p:attrNameLst>
                                      </p:cBhvr>
                                      <p:to>
                                        <p:strVal val="visible"/>
                                      </p:to>
                                    </p:set>
                                    <p:anim calcmode="lin" valueType="num">
                                      <p:cBhvr>
                                        <p:cTn id="38" dur="2000" fill="hold"/>
                                        <p:tgtEl>
                                          <p:spTgt spid="37897"/>
                                        </p:tgtEl>
                                        <p:attrNameLst>
                                          <p:attrName>ppt_w</p:attrName>
                                        </p:attrNameLst>
                                      </p:cBhvr>
                                      <p:tavLst>
                                        <p:tav tm="0">
                                          <p:val>
                                            <p:fltVal val="0"/>
                                          </p:val>
                                        </p:tav>
                                        <p:tav tm="100000">
                                          <p:val>
                                            <p:strVal val="#ppt_w"/>
                                          </p:val>
                                        </p:tav>
                                      </p:tavLst>
                                    </p:anim>
                                    <p:anim calcmode="lin" valueType="num">
                                      <p:cBhvr>
                                        <p:cTn id="39" dur="2000" fill="hold"/>
                                        <p:tgtEl>
                                          <p:spTgt spid="37897"/>
                                        </p:tgtEl>
                                        <p:attrNameLst>
                                          <p:attrName>ppt_h</p:attrName>
                                        </p:attrNameLst>
                                      </p:cBhvr>
                                      <p:tavLst>
                                        <p:tav tm="0">
                                          <p:val>
                                            <p:fltVal val="0"/>
                                          </p:val>
                                        </p:tav>
                                        <p:tav tm="100000">
                                          <p:val>
                                            <p:strVal val="#ppt_h"/>
                                          </p:val>
                                        </p:tav>
                                      </p:tavLst>
                                    </p:anim>
                                    <p:anim calcmode="lin" valueType="num">
                                      <p:cBhvr>
                                        <p:cTn id="40" dur="2000" fill="hold"/>
                                        <p:tgtEl>
                                          <p:spTgt spid="37897"/>
                                        </p:tgtEl>
                                        <p:attrNameLst>
                                          <p:attrName>style.rotation</p:attrName>
                                        </p:attrNameLst>
                                      </p:cBhvr>
                                      <p:tavLst>
                                        <p:tav tm="0">
                                          <p:val>
                                            <p:fltVal val="360"/>
                                          </p:val>
                                        </p:tav>
                                        <p:tav tm="100000">
                                          <p:val>
                                            <p:fltVal val="0"/>
                                          </p:val>
                                        </p:tav>
                                      </p:tavLst>
                                    </p:anim>
                                    <p:animEffect transition="in" filter="fade">
                                      <p:cBhvr>
                                        <p:cTn id="41" dur="2000"/>
                                        <p:tgtEl>
                                          <p:spTgt spid="37897"/>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37898"/>
                                        </p:tgtEl>
                                        <p:attrNameLst>
                                          <p:attrName>style.visibility</p:attrName>
                                        </p:attrNameLst>
                                      </p:cBhvr>
                                      <p:to>
                                        <p:strVal val="visible"/>
                                      </p:to>
                                    </p:set>
                                    <p:anim calcmode="lin" valueType="num">
                                      <p:cBhvr>
                                        <p:cTn id="44" dur="1000" fill="hold"/>
                                        <p:tgtEl>
                                          <p:spTgt spid="37898"/>
                                        </p:tgtEl>
                                        <p:attrNameLst>
                                          <p:attrName>ppt_x</p:attrName>
                                        </p:attrNameLst>
                                      </p:cBhvr>
                                      <p:tavLst>
                                        <p:tav tm="0">
                                          <p:val>
                                            <p:strVal val="#ppt_x"/>
                                          </p:val>
                                        </p:tav>
                                        <p:tav tm="50000">
                                          <p:val>
                                            <p:strVal val="#ppt_x+.1"/>
                                          </p:val>
                                        </p:tav>
                                        <p:tav tm="100000">
                                          <p:val>
                                            <p:strVal val="#ppt_x"/>
                                          </p:val>
                                        </p:tav>
                                      </p:tavLst>
                                    </p:anim>
                                    <p:anim calcmode="lin" valueType="num">
                                      <p:cBhvr>
                                        <p:cTn id="45" dur="1000" fill="hold"/>
                                        <p:tgtEl>
                                          <p:spTgt spid="37898"/>
                                        </p:tgtEl>
                                        <p:attrNameLst>
                                          <p:attrName>ppt_y</p:attrName>
                                        </p:attrNameLst>
                                      </p:cBhvr>
                                      <p:tavLst>
                                        <p:tav tm="0">
                                          <p:val>
                                            <p:strVal val="#ppt_y"/>
                                          </p:val>
                                        </p:tav>
                                        <p:tav tm="100000">
                                          <p:val>
                                            <p:strVal val="#ppt_y"/>
                                          </p:val>
                                        </p:tav>
                                      </p:tavLst>
                                    </p:anim>
                                    <p:anim calcmode="lin" valueType="num">
                                      <p:cBhvr>
                                        <p:cTn id="46" dur="1000" fill="hold"/>
                                        <p:tgtEl>
                                          <p:spTgt spid="37898"/>
                                        </p:tgtEl>
                                        <p:attrNameLst>
                                          <p:attrName>ppt_h</p:attrName>
                                        </p:attrNameLst>
                                      </p:cBhvr>
                                      <p:tavLst>
                                        <p:tav tm="0">
                                          <p:val>
                                            <p:strVal val="#ppt_h/10"/>
                                          </p:val>
                                        </p:tav>
                                        <p:tav tm="50000">
                                          <p:val>
                                            <p:strVal val="#ppt_h+.01"/>
                                          </p:val>
                                        </p:tav>
                                        <p:tav tm="100000">
                                          <p:val>
                                            <p:strVal val="#ppt_h"/>
                                          </p:val>
                                        </p:tav>
                                      </p:tavLst>
                                    </p:anim>
                                    <p:anim calcmode="lin" valueType="num">
                                      <p:cBhvr>
                                        <p:cTn id="47" dur="1000" fill="hold"/>
                                        <p:tgtEl>
                                          <p:spTgt spid="37898"/>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000" tmFilter="0,0; .5, 1; 1, 1"/>
                                        <p:tgtEl>
                                          <p:spTgt spid="37898"/>
                                        </p:tgtEl>
                                      </p:cBhvr>
                                    </p:animEffect>
                                  </p:childTnLst>
                                </p:cTn>
                              </p:par>
                            </p:childTnLst>
                          </p:cTn>
                        </p:par>
                        <p:par>
                          <p:cTn id="49" fill="hold" nodeType="afterGroup">
                            <p:stCondLst>
                              <p:cond delay="11600"/>
                            </p:stCondLst>
                            <p:childTnLst>
                              <p:par>
                                <p:cTn id="50" presetID="26" presetClass="entr" presetSubtype="0" fill="hold" nodeType="afterEffect">
                                  <p:stCondLst>
                                    <p:cond delay="0"/>
                                  </p:stCondLst>
                                  <p:childTnLst>
                                    <p:set>
                                      <p:cBhvr>
                                        <p:cTn id="51" dur="1" fill="hold">
                                          <p:stCondLst>
                                            <p:cond delay="0"/>
                                          </p:stCondLst>
                                        </p:cTn>
                                        <p:tgtEl>
                                          <p:spTgt spid="37902"/>
                                        </p:tgtEl>
                                        <p:attrNameLst>
                                          <p:attrName>style.visibility</p:attrName>
                                        </p:attrNameLst>
                                      </p:cBhvr>
                                      <p:to>
                                        <p:strVal val="visible"/>
                                      </p:to>
                                    </p:set>
                                    <p:animEffect transition="in" filter="wipe(down)">
                                      <p:cBhvr>
                                        <p:cTn id="52" dur="580">
                                          <p:stCondLst>
                                            <p:cond delay="0"/>
                                          </p:stCondLst>
                                        </p:cTn>
                                        <p:tgtEl>
                                          <p:spTgt spid="37902"/>
                                        </p:tgtEl>
                                      </p:cBhvr>
                                    </p:animEffect>
                                    <p:anim calcmode="lin" valueType="num">
                                      <p:cBhvr>
                                        <p:cTn id="53" dur="1822" tmFilter="0,0; 0.14,0.36; 0.43,0.73; 0.71,0.91; 1.0,1.0">
                                          <p:stCondLst>
                                            <p:cond delay="0"/>
                                          </p:stCondLst>
                                        </p:cTn>
                                        <p:tgtEl>
                                          <p:spTgt spid="37902"/>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7902"/>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7902"/>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7902"/>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7902"/>
                                        </p:tgtEl>
                                        <p:attrNameLst>
                                          <p:attrName>ppt_y</p:attrName>
                                        </p:attrNameLst>
                                      </p:cBhvr>
                                      <p:tavLst>
                                        <p:tav tm="0" fmla="#ppt_y-sin(pi*$)/81">
                                          <p:val>
                                            <p:fltVal val="0"/>
                                          </p:val>
                                        </p:tav>
                                        <p:tav tm="100000">
                                          <p:val>
                                            <p:fltVal val="1"/>
                                          </p:val>
                                        </p:tav>
                                      </p:tavLst>
                                    </p:anim>
                                    <p:animScale>
                                      <p:cBhvr>
                                        <p:cTn id="58" dur="26">
                                          <p:stCondLst>
                                            <p:cond delay="650"/>
                                          </p:stCondLst>
                                        </p:cTn>
                                        <p:tgtEl>
                                          <p:spTgt spid="37902"/>
                                        </p:tgtEl>
                                      </p:cBhvr>
                                      <p:to x="100000" y="60000"/>
                                    </p:animScale>
                                    <p:animScale>
                                      <p:cBhvr>
                                        <p:cTn id="59" dur="166" decel="50000">
                                          <p:stCondLst>
                                            <p:cond delay="676"/>
                                          </p:stCondLst>
                                        </p:cTn>
                                        <p:tgtEl>
                                          <p:spTgt spid="37902"/>
                                        </p:tgtEl>
                                      </p:cBhvr>
                                      <p:to x="100000" y="100000"/>
                                    </p:animScale>
                                    <p:animScale>
                                      <p:cBhvr>
                                        <p:cTn id="60" dur="26">
                                          <p:stCondLst>
                                            <p:cond delay="1312"/>
                                          </p:stCondLst>
                                        </p:cTn>
                                        <p:tgtEl>
                                          <p:spTgt spid="37902"/>
                                        </p:tgtEl>
                                      </p:cBhvr>
                                      <p:to x="100000" y="80000"/>
                                    </p:animScale>
                                    <p:animScale>
                                      <p:cBhvr>
                                        <p:cTn id="61" dur="166" decel="50000">
                                          <p:stCondLst>
                                            <p:cond delay="1338"/>
                                          </p:stCondLst>
                                        </p:cTn>
                                        <p:tgtEl>
                                          <p:spTgt spid="37902"/>
                                        </p:tgtEl>
                                      </p:cBhvr>
                                      <p:to x="100000" y="100000"/>
                                    </p:animScale>
                                    <p:animScale>
                                      <p:cBhvr>
                                        <p:cTn id="62" dur="26">
                                          <p:stCondLst>
                                            <p:cond delay="1642"/>
                                          </p:stCondLst>
                                        </p:cTn>
                                        <p:tgtEl>
                                          <p:spTgt spid="37902"/>
                                        </p:tgtEl>
                                      </p:cBhvr>
                                      <p:to x="100000" y="90000"/>
                                    </p:animScale>
                                    <p:animScale>
                                      <p:cBhvr>
                                        <p:cTn id="63" dur="166" decel="50000">
                                          <p:stCondLst>
                                            <p:cond delay="1668"/>
                                          </p:stCondLst>
                                        </p:cTn>
                                        <p:tgtEl>
                                          <p:spTgt spid="37902"/>
                                        </p:tgtEl>
                                      </p:cBhvr>
                                      <p:to x="100000" y="100000"/>
                                    </p:animScale>
                                    <p:animScale>
                                      <p:cBhvr>
                                        <p:cTn id="64" dur="26">
                                          <p:stCondLst>
                                            <p:cond delay="1808"/>
                                          </p:stCondLst>
                                        </p:cTn>
                                        <p:tgtEl>
                                          <p:spTgt spid="37902"/>
                                        </p:tgtEl>
                                      </p:cBhvr>
                                      <p:to x="100000" y="95000"/>
                                    </p:animScale>
                                    <p:animScale>
                                      <p:cBhvr>
                                        <p:cTn id="65" dur="166" decel="50000">
                                          <p:stCondLst>
                                            <p:cond delay="1834"/>
                                          </p:stCondLst>
                                        </p:cTn>
                                        <p:tgtEl>
                                          <p:spTgt spid="37902"/>
                                        </p:tgtEl>
                                      </p:cBhvr>
                                      <p:to x="100000" y="100000"/>
                                    </p:animScale>
                                  </p:childTnLst>
                                </p:cTn>
                              </p:par>
                            </p:childTnLst>
                          </p:cTn>
                        </p:par>
                        <p:par>
                          <p:cTn id="66" fill="hold" nodeType="afterGroup">
                            <p:stCondLst>
                              <p:cond delay="13600"/>
                            </p:stCondLst>
                            <p:childTnLst>
                              <p:par>
                                <p:cTn id="67" presetID="15" presetClass="entr" presetSubtype="0" fill="hold" grpId="0" nodeType="afterEffect">
                                  <p:stCondLst>
                                    <p:cond delay="0"/>
                                  </p:stCondLst>
                                  <p:childTnLst>
                                    <p:set>
                                      <p:cBhvr>
                                        <p:cTn id="68" dur="1" fill="hold">
                                          <p:stCondLst>
                                            <p:cond delay="0"/>
                                          </p:stCondLst>
                                        </p:cTn>
                                        <p:tgtEl>
                                          <p:spTgt spid="37899"/>
                                        </p:tgtEl>
                                        <p:attrNameLst>
                                          <p:attrName>style.visibility</p:attrName>
                                        </p:attrNameLst>
                                      </p:cBhvr>
                                      <p:to>
                                        <p:strVal val="visible"/>
                                      </p:to>
                                    </p:set>
                                    <p:anim calcmode="lin" valueType="num">
                                      <p:cBhvr>
                                        <p:cTn id="69" dur="2000" fill="hold"/>
                                        <p:tgtEl>
                                          <p:spTgt spid="37899"/>
                                        </p:tgtEl>
                                        <p:attrNameLst>
                                          <p:attrName>ppt_w</p:attrName>
                                        </p:attrNameLst>
                                      </p:cBhvr>
                                      <p:tavLst>
                                        <p:tav tm="0">
                                          <p:val>
                                            <p:fltVal val="0"/>
                                          </p:val>
                                        </p:tav>
                                        <p:tav tm="100000">
                                          <p:val>
                                            <p:strVal val="#ppt_w"/>
                                          </p:val>
                                        </p:tav>
                                      </p:tavLst>
                                    </p:anim>
                                    <p:anim calcmode="lin" valueType="num">
                                      <p:cBhvr>
                                        <p:cTn id="70" dur="2000" fill="hold"/>
                                        <p:tgtEl>
                                          <p:spTgt spid="37899"/>
                                        </p:tgtEl>
                                        <p:attrNameLst>
                                          <p:attrName>ppt_h</p:attrName>
                                        </p:attrNameLst>
                                      </p:cBhvr>
                                      <p:tavLst>
                                        <p:tav tm="0">
                                          <p:val>
                                            <p:fltVal val="0"/>
                                          </p:val>
                                        </p:tav>
                                        <p:tav tm="100000">
                                          <p:val>
                                            <p:strVal val="#ppt_h"/>
                                          </p:val>
                                        </p:tav>
                                      </p:tavLst>
                                    </p:anim>
                                    <p:anim calcmode="lin" valueType="num">
                                      <p:cBhvr>
                                        <p:cTn id="71" dur="2000" fill="hold"/>
                                        <p:tgtEl>
                                          <p:spTgt spid="37899"/>
                                        </p:tgtEl>
                                        <p:attrNameLst>
                                          <p:attrName>ppt_x</p:attrName>
                                        </p:attrNameLst>
                                      </p:cBhvr>
                                      <p:tavLst>
                                        <p:tav tm="0" fmla="#ppt_x+(cos(-2*pi*(1-$))*-#ppt_x-sin(-2*pi*(1-$))*(1-#ppt_y))*(1-$)">
                                          <p:val>
                                            <p:fltVal val="0"/>
                                          </p:val>
                                        </p:tav>
                                        <p:tav tm="100000">
                                          <p:val>
                                            <p:fltVal val="1"/>
                                          </p:val>
                                        </p:tav>
                                      </p:tavLst>
                                    </p:anim>
                                    <p:anim calcmode="lin" valueType="num">
                                      <p:cBhvr>
                                        <p:cTn id="72" dur="2000" fill="hold"/>
                                        <p:tgtEl>
                                          <p:spTgt spid="37899"/>
                                        </p:tgtEl>
                                        <p:attrNameLst>
                                          <p:attrName>ppt_y</p:attrName>
                                        </p:attrNameLst>
                                      </p:cBhvr>
                                      <p:tavLst>
                                        <p:tav tm="0" fmla="#ppt_y+(sin(-2*pi*(1-$))*-#ppt_x+cos(-2*pi*(1-$))*(1-#ppt_y))*(1-$)">
                                          <p:val>
                                            <p:fltVal val="0"/>
                                          </p:val>
                                        </p:tav>
                                        <p:tav tm="100000">
                                          <p:val>
                                            <p:fltVal val="1"/>
                                          </p:val>
                                        </p:tav>
                                      </p:tavLst>
                                    </p:anim>
                                  </p:childTnLst>
                                </p:cTn>
                              </p:par>
                              <p:par>
                                <p:cTn id="73" presetID="41" presetClass="entr" presetSubtype="0" fill="hold" grpId="0" nodeType="withEffect">
                                  <p:stCondLst>
                                    <p:cond delay="0"/>
                                  </p:stCondLst>
                                  <p:iterate type="lt">
                                    <p:tmPct val="10000"/>
                                  </p:iterate>
                                  <p:childTnLst>
                                    <p:set>
                                      <p:cBhvr>
                                        <p:cTn id="74" dur="1" fill="hold">
                                          <p:stCondLst>
                                            <p:cond delay="0"/>
                                          </p:stCondLst>
                                        </p:cTn>
                                        <p:tgtEl>
                                          <p:spTgt spid="37900"/>
                                        </p:tgtEl>
                                        <p:attrNameLst>
                                          <p:attrName>style.visibility</p:attrName>
                                        </p:attrNameLst>
                                      </p:cBhvr>
                                      <p:to>
                                        <p:strVal val="visible"/>
                                      </p:to>
                                    </p:set>
                                    <p:anim calcmode="lin" valueType="num">
                                      <p:cBhvr>
                                        <p:cTn id="75" dur="500" fill="hold"/>
                                        <p:tgtEl>
                                          <p:spTgt spid="37900"/>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37900"/>
                                        </p:tgtEl>
                                        <p:attrNameLst>
                                          <p:attrName>ppt_y</p:attrName>
                                        </p:attrNameLst>
                                      </p:cBhvr>
                                      <p:tavLst>
                                        <p:tav tm="0">
                                          <p:val>
                                            <p:strVal val="#ppt_y"/>
                                          </p:val>
                                        </p:tav>
                                        <p:tav tm="100000">
                                          <p:val>
                                            <p:strVal val="#ppt_y"/>
                                          </p:val>
                                        </p:tav>
                                      </p:tavLst>
                                    </p:anim>
                                    <p:anim calcmode="lin" valueType="num">
                                      <p:cBhvr>
                                        <p:cTn id="77" dur="500" fill="hold"/>
                                        <p:tgtEl>
                                          <p:spTgt spid="37900"/>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37900"/>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37900"/>
                                        </p:tgtEl>
                                      </p:cBhvr>
                                    </p:animEffect>
                                  </p:childTnLst>
                                </p:cTn>
                              </p:par>
                            </p:childTnLst>
                          </p:cTn>
                        </p:par>
                        <p:par>
                          <p:cTn id="80" fill="hold" nodeType="afterGroup">
                            <p:stCondLst>
                              <p:cond delay="16400"/>
                            </p:stCondLst>
                            <p:childTnLst>
                              <p:par>
                                <p:cTn id="81" presetID="26" presetClass="entr" presetSubtype="0" fill="hold" nodeType="afterEffect">
                                  <p:stCondLst>
                                    <p:cond delay="0"/>
                                  </p:stCondLst>
                                  <p:childTnLst>
                                    <p:set>
                                      <p:cBhvr>
                                        <p:cTn id="82" dur="1" fill="hold">
                                          <p:stCondLst>
                                            <p:cond delay="0"/>
                                          </p:stCondLst>
                                        </p:cTn>
                                        <p:tgtEl>
                                          <p:spTgt spid="37908"/>
                                        </p:tgtEl>
                                        <p:attrNameLst>
                                          <p:attrName>style.visibility</p:attrName>
                                        </p:attrNameLst>
                                      </p:cBhvr>
                                      <p:to>
                                        <p:strVal val="visible"/>
                                      </p:to>
                                    </p:set>
                                    <p:animEffect transition="in" filter="wipe(down)">
                                      <p:cBhvr>
                                        <p:cTn id="83" dur="580">
                                          <p:stCondLst>
                                            <p:cond delay="0"/>
                                          </p:stCondLst>
                                        </p:cTn>
                                        <p:tgtEl>
                                          <p:spTgt spid="37908"/>
                                        </p:tgtEl>
                                      </p:cBhvr>
                                    </p:animEffect>
                                    <p:anim calcmode="lin" valueType="num">
                                      <p:cBhvr>
                                        <p:cTn id="84" dur="1822" tmFilter="0,0; 0.14,0.36; 0.43,0.73; 0.71,0.91; 1.0,1.0">
                                          <p:stCondLst>
                                            <p:cond delay="0"/>
                                          </p:stCondLst>
                                        </p:cTn>
                                        <p:tgtEl>
                                          <p:spTgt spid="37908"/>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7908"/>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7908"/>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7908"/>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7908"/>
                                        </p:tgtEl>
                                        <p:attrNameLst>
                                          <p:attrName>ppt_y</p:attrName>
                                        </p:attrNameLst>
                                      </p:cBhvr>
                                      <p:tavLst>
                                        <p:tav tm="0" fmla="#ppt_y-sin(pi*$)/81">
                                          <p:val>
                                            <p:fltVal val="0"/>
                                          </p:val>
                                        </p:tav>
                                        <p:tav tm="100000">
                                          <p:val>
                                            <p:fltVal val="1"/>
                                          </p:val>
                                        </p:tav>
                                      </p:tavLst>
                                    </p:anim>
                                    <p:animScale>
                                      <p:cBhvr>
                                        <p:cTn id="89" dur="26">
                                          <p:stCondLst>
                                            <p:cond delay="650"/>
                                          </p:stCondLst>
                                        </p:cTn>
                                        <p:tgtEl>
                                          <p:spTgt spid="37908"/>
                                        </p:tgtEl>
                                      </p:cBhvr>
                                      <p:to x="100000" y="60000"/>
                                    </p:animScale>
                                    <p:animScale>
                                      <p:cBhvr>
                                        <p:cTn id="90" dur="166" decel="50000">
                                          <p:stCondLst>
                                            <p:cond delay="676"/>
                                          </p:stCondLst>
                                        </p:cTn>
                                        <p:tgtEl>
                                          <p:spTgt spid="37908"/>
                                        </p:tgtEl>
                                      </p:cBhvr>
                                      <p:to x="100000" y="100000"/>
                                    </p:animScale>
                                    <p:animScale>
                                      <p:cBhvr>
                                        <p:cTn id="91" dur="26">
                                          <p:stCondLst>
                                            <p:cond delay="1312"/>
                                          </p:stCondLst>
                                        </p:cTn>
                                        <p:tgtEl>
                                          <p:spTgt spid="37908"/>
                                        </p:tgtEl>
                                      </p:cBhvr>
                                      <p:to x="100000" y="80000"/>
                                    </p:animScale>
                                    <p:animScale>
                                      <p:cBhvr>
                                        <p:cTn id="92" dur="166" decel="50000">
                                          <p:stCondLst>
                                            <p:cond delay="1338"/>
                                          </p:stCondLst>
                                        </p:cTn>
                                        <p:tgtEl>
                                          <p:spTgt spid="37908"/>
                                        </p:tgtEl>
                                      </p:cBhvr>
                                      <p:to x="100000" y="100000"/>
                                    </p:animScale>
                                    <p:animScale>
                                      <p:cBhvr>
                                        <p:cTn id="93" dur="26">
                                          <p:stCondLst>
                                            <p:cond delay="1642"/>
                                          </p:stCondLst>
                                        </p:cTn>
                                        <p:tgtEl>
                                          <p:spTgt spid="37908"/>
                                        </p:tgtEl>
                                      </p:cBhvr>
                                      <p:to x="100000" y="90000"/>
                                    </p:animScale>
                                    <p:animScale>
                                      <p:cBhvr>
                                        <p:cTn id="94" dur="166" decel="50000">
                                          <p:stCondLst>
                                            <p:cond delay="1668"/>
                                          </p:stCondLst>
                                        </p:cTn>
                                        <p:tgtEl>
                                          <p:spTgt spid="37908"/>
                                        </p:tgtEl>
                                      </p:cBhvr>
                                      <p:to x="100000" y="100000"/>
                                    </p:animScale>
                                    <p:animScale>
                                      <p:cBhvr>
                                        <p:cTn id="95" dur="26">
                                          <p:stCondLst>
                                            <p:cond delay="1808"/>
                                          </p:stCondLst>
                                        </p:cTn>
                                        <p:tgtEl>
                                          <p:spTgt spid="37908"/>
                                        </p:tgtEl>
                                      </p:cBhvr>
                                      <p:to x="100000" y="95000"/>
                                    </p:animScale>
                                    <p:animScale>
                                      <p:cBhvr>
                                        <p:cTn id="96" dur="166" decel="50000">
                                          <p:stCondLst>
                                            <p:cond delay="1834"/>
                                          </p:stCondLst>
                                        </p:cTn>
                                        <p:tgtEl>
                                          <p:spTgt spid="3790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P spid="37896" grpId="0" animBg="1"/>
      <p:bldP spid="37897" grpId="0" animBg="1"/>
      <p:bldP spid="37898" grpId="0"/>
      <p:bldP spid="37899" grpId="0" animBg="1"/>
      <p:bldP spid="379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0969" y="180303"/>
            <a:ext cx="9144000" cy="1140251"/>
          </a:xfrm>
        </p:spPr>
        <p:txBody>
          <a:bodyPr/>
          <a:lstStyle/>
          <a:p>
            <a:r>
              <a:rPr lang="en-CA" dirty="0" smtClean="0">
                <a:latin typeface="Algerian" panose="04020705040A02060702" pitchFamily="82" charset="0"/>
              </a:rPr>
              <a:t>Medieval Crime &amp; Law</a:t>
            </a:r>
            <a:endParaRPr lang="en-CA" dirty="0">
              <a:latin typeface="Algerian" panose="04020705040A02060702" pitchFamily="82" charset="0"/>
            </a:endParaRPr>
          </a:p>
        </p:txBody>
      </p:sp>
      <p:pic>
        <p:nvPicPr>
          <p:cNvPr id="11266" name="Picture 2" descr="http://upload.wikimedia.org/wikipedia/commons/7/7e/Water-orde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960" y="2247834"/>
            <a:ext cx="3833611" cy="373589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historytoday.com/sites/default/files/templ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6231"/>
            <a:ext cx="3710200" cy="274554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luminarium.org/encyclopedia/courtsce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316" y="1565253"/>
            <a:ext cx="3359144" cy="5276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876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subTitle" idx="1"/>
          </p:nvPr>
        </p:nvSpPr>
        <p:spPr>
          <a:xfrm>
            <a:off x="1919289" y="1484313"/>
            <a:ext cx="8135937" cy="1511300"/>
          </a:xfrm>
        </p:spPr>
        <p:txBody>
          <a:bodyPr/>
          <a:lstStyle/>
          <a:p>
            <a:pPr eaLnBrk="1" hangingPunct="1">
              <a:lnSpc>
                <a:spcPct val="90000"/>
              </a:lnSpc>
            </a:pPr>
            <a:r>
              <a:rPr lang="en-GB" altLang="en-US" smtClean="0">
                <a:solidFill>
                  <a:srgbClr val="00B050"/>
                </a:solidFill>
                <a:latin typeface="Comic Sans MS" panose="030F0702030302020204" pitchFamily="66" charset="0"/>
              </a:rPr>
              <a:t>The Pillories (arms and head)</a:t>
            </a:r>
          </a:p>
          <a:p>
            <a:pPr eaLnBrk="1" hangingPunct="1">
              <a:lnSpc>
                <a:spcPct val="90000"/>
              </a:lnSpc>
            </a:pPr>
            <a:r>
              <a:rPr lang="en-GB" altLang="en-US" smtClean="0">
                <a:solidFill>
                  <a:srgbClr val="00B050"/>
                </a:solidFill>
                <a:latin typeface="Comic Sans MS" panose="030F0702030302020204" pitchFamily="66" charset="0"/>
              </a:rPr>
              <a:t>was a type of punishment for crimes not thought to be severe.</a:t>
            </a:r>
            <a:endParaRPr lang="en-GB" altLang="en-US" smtClean="0">
              <a:solidFill>
                <a:srgbClr val="00B050"/>
              </a:solidFill>
            </a:endParaRPr>
          </a:p>
        </p:txBody>
      </p:sp>
      <p:pic>
        <p:nvPicPr>
          <p:cNvPr id="2056" name="Picture 8" descr="pil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3141664"/>
            <a:ext cx="4319588"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AutoShape 9"/>
          <p:cNvSpPr>
            <a:spLocks noChangeArrowheads="1"/>
          </p:cNvSpPr>
          <p:nvPr/>
        </p:nvSpPr>
        <p:spPr bwMode="auto">
          <a:xfrm>
            <a:off x="6491288" y="3213100"/>
            <a:ext cx="3852862" cy="2376488"/>
          </a:xfrm>
          <a:prstGeom prst="wedgeRoundRectCallout">
            <a:avLst>
              <a:gd name="adj1" fmla="val -114403"/>
              <a:gd name="adj2" fmla="val -13528"/>
              <a:gd name="adj3" fmla="val 16667"/>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2058" name="Text Box 10"/>
          <p:cNvSpPr txBox="1">
            <a:spLocks noChangeArrowheads="1"/>
          </p:cNvSpPr>
          <p:nvPr/>
        </p:nvSpPr>
        <p:spPr bwMode="auto">
          <a:xfrm>
            <a:off x="6456363" y="3500439"/>
            <a:ext cx="374491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000">
                <a:solidFill>
                  <a:srgbClr val="0066FF"/>
                </a:solidFill>
                <a:latin typeface="Comic Sans MS" panose="030F0702030302020204" pitchFamily="66" charset="0"/>
              </a:rPr>
              <a:t>Once the accused was in the stocks the crowd threw vegetables and fruit that were rotten, mud, dead rodents especially rats, excrement and stones</a:t>
            </a:r>
            <a:r>
              <a:rPr lang="en-GB" altLang="en-US" sz="2000">
                <a:latin typeface="Comic Sans MS" panose="030F0702030302020204" pitchFamily="66" charset="0"/>
              </a:rPr>
              <a:t>.</a:t>
            </a:r>
            <a:r>
              <a:rPr lang="en-GB" altLang="en-US" sz="2000"/>
              <a:t>  </a:t>
            </a:r>
          </a:p>
        </p:txBody>
      </p:sp>
      <p:sp>
        <p:nvSpPr>
          <p:cNvPr id="7" name="Title 1"/>
          <p:cNvSpPr txBox="1">
            <a:spLocks/>
          </p:cNvSpPr>
          <p:nvPr/>
        </p:nvSpPr>
        <p:spPr>
          <a:xfrm>
            <a:off x="2422525" y="8731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latin typeface="Algerian" panose="04020705040A02060702" pitchFamily="82" charset="0"/>
              </a:rPr>
              <a:t>Punishments: pillories</a:t>
            </a:r>
            <a:endParaRPr lang="en-CA" dirty="0">
              <a:latin typeface="Algerian" panose="04020705040A02060702" pitchFamily="82" charset="0"/>
            </a:endParaRPr>
          </a:p>
        </p:txBody>
      </p:sp>
      <p:sp>
        <p:nvSpPr>
          <p:cNvPr id="8" name="Rectangle 7"/>
          <p:cNvSpPr/>
          <p:nvPr/>
        </p:nvSpPr>
        <p:spPr>
          <a:xfrm>
            <a:off x="0" y="830654"/>
            <a:ext cx="12192000" cy="2575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p:txBody>
          <a:bodyPr/>
          <a:lstStyle/>
          <a:p>
            <a:endParaRPr lang="en-CA"/>
          </a:p>
        </p:txBody>
      </p:sp>
    </p:spTree>
    <p:extLst>
      <p:ext uri="{BB962C8B-B14F-4D97-AF65-F5344CB8AC3E}">
        <p14:creationId xmlns:p14="http://schemas.microsoft.com/office/powerpoint/2010/main" val="3907766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3000"/>
                                        <p:tgtEl>
                                          <p:spTgt spid="2056"/>
                                        </p:tgtEl>
                                      </p:cBhvr>
                                    </p:animEffect>
                                    <p:anim calcmode="lin" valueType="num">
                                      <p:cBhvr>
                                        <p:cTn id="8" dur="3000" fill="hold"/>
                                        <p:tgtEl>
                                          <p:spTgt spid="2056"/>
                                        </p:tgtEl>
                                        <p:attrNameLst>
                                          <p:attrName>style.rotation</p:attrName>
                                        </p:attrNameLst>
                                      </p:cBhvr>
                                      <p:tavLst>
                                        <p:tav tm="0">
                                          <p:val>
                                            <p:fltVal val="720"/>
                                          </p:val>
                                        </p:tav>
                                        <p:tav tm="100000">
                                          <p:val>
                                            <p:fltVal val="0"/>
                                          </p:val>
                                        </p:tav>
                                      </p:tavLst>
                                    </p:anim>
                                    <p:anim calcmode="lin" valueType="num">
                                      <p:cBhvr>
                                        <p:cTn id="9" dur="3000" fill="hold"/>
                                        <p:tgtEl>
                                          <p:spTgt spid="2056"/>
                                        </p:tgtEl>
                                        <p:attrNameLst>
                                          <p:attrName>ppt_h</p:attrName>
                                        </p:attrNameLst>
                                      </p:cBhvr>
                                      <p:tavLst>
                                        <p:tav tm="0">
                                          <p:val>
                                            <p:fltVal val="0"/>
                                          </p:val>
                                        </p:tav>
                                        <p:tav tm="100000">
                                          <p:val>
                                            <p:strVal val="#ppt_h"/>
                                          </p:val>
                                        </p:tav>
                                      </p:tavLst>
                                    </p:anim>
                                    <p:anim calcmode="lin" valueType="num">
                                      <p:cBhvr>
                                        <p:cTn id="10" dur="3000" fill="hold"/>
                                        <p:tgtEl>
                                          <p:spTgt spid="2056"/>
                                        </p:tgtEl>
                                        <p:attrNameLst>
                                          <p:attrName>ppt_w</p:attrName>
                                        </p:attrNameLst>
                                      </p:cBhvr>
                                      <p:tavLst>
                                        <p:tav tm="0">
                                          <p:val>
                                            <p:fltVal val="0"/>
                                          </p:val>
                                        </p:tav>
                                        <p:tav tm="100000">
                                          <p:val>
                                            <p:strVal val="#ppt_w"/>
                                          </p:val>
                                        </p:tav>
                                      </p:tavLst>
                                    </p:anim>
                                  </p:childTnLst>
                                </p:cTn>
                              </p:par>
                            </p:childTnLst>
                          </p:cTn>
                        </p:par>
                        <p:par>
                          <p:cTn id="11" fill="hold" nodeType="afterGroup">
                            <p:stCondLst>
                              <p:cond delay="3000"/>
                            </p:stCondLst>
                            <p:childTnLst>
                              <p:par>
                                <p:cTn id="12" presetID="15" presetClass="entr" presetSubtype="0" fill="hold" grpId="0" nodeType="afterEffect">
                                  <p:stCondLst>
                                    <p:cond delay="0"/>
                                  </p:stCondLst>
                                  <p:childTnLst>
                                    <p:set>
                                      <p:cBhvr>
                                        <p:cTn id="13" dur="1" fill="hold">
                                          <p:stCondLst>
                                            <p:cond delay="0"/>
                                          </p:stCondLst>
                                        </p:cTn>
                                        <p:tgtEl>
                                          <p:spTgt spid="2057"/>
                                        </p:tgtEl>
                                        <p:attrNameLst>
                                          <p:attrName>style.visibility</p:attrName>
                                        </p:attrNameLst>
                                      </p:cBhvr>
                                      <p:to>
                                        <p:strVal val="visible"/>
                                      </p:to>
                                    </p:set>
                                    <p:anim calcmode="lin" valueType="num">
                                      <p:cBhvr>
                                        <p:cTn id="14" dur="3000" fill="hold"/>
                                        <p:tgtEl>
                                          <p:spTgt spid="2057"/>
                                        </p:tgtEl>
                                        <p:attrNameLst>
                                          <p:attrName>ppt_w</p:attrName>
                                        </p:attrNameLst>
                                      </p:cBhvr>
                                      <p:tavLst>
                                        <p:tav tm="0">
                                          <p:val>
                                            <p:fltVal val="0"/>
                                          </p:val>
                                        </p:tav>
                                        <p:tav tm="100000">
                                          <p:val>
                                            <p:strVal val="#ppt_w"/>
                                          </p:val>
                                        </p:tav>
                                      </p:tavLst>
                                    </p:anim>
                                    <p:anim calcmode="lin" valueType="num">
                                      <p:cBhvr>
                                        <p:cTn id="15" dur="3000" fill="hold"/>
                                        <p:tgtEl>
                                          <p:spTgt spid="2057"/>
                                        </p:tgtEl>
                                        <p:attrNameLst>
                                          <p:attrName>ppt_h</p:attrName>
                                        </p:attrNameLst>
                                      </p:cBhvr>
                                      <p:tavLst>
                                        <p:tav tm="0">
                                          <p:val>
                                            <p:fltVal val="0"/>
                                          </p:val>
                                        </p:tav>
                                        <p:tav tm="100000">
                                          <p:val>
                                            <p:strVal val="#ppt_h"/>
                                          </p:val>
                                        </p:tav>
                                      </p:tavLst>
                                    </p:anim>
                                    <p:anim calcmode="lin" valueType="num">
                                      <p:cBhvr>
                                        <p:cTn id="16" dur="3000" fill="hold"/>
                                        <p:tgtEl>
                                          <p:spTgt spid="2057"/>
                                        </p:tgtEl>
                                        <p:attrNameLst>
                                          <p:attrName>ppt_x</p:attrName>
                                        </p:attrNameLst>
                                      </p:cBhvr>
                                      <p:tavLst>
                                        <p:tav tm="0" fmla="#ppt_x+(cos(-2*pi*(1-$))*-#ppt_x-sin(-2*pi*(1-$))*(1-#ppt_y))*(1-$)">
                                          <p:val>
                                            <p:fltVal val="0"/>
                                          </p:val>
                                        </p:tav>
                                        <p:tav tm="100000">
                                          <p:val>
                                            <p:fltVal val="1"/>
                                          </p:val>
                                        </p:tav>
                                      </p:tavLst>
                                    </p:anim>
                                    <p:anim calcmode="lin" valueType="num">
                                      <p:cBhvr>
                                        <p:cTn id="17" dur="3000" fill="hold"/>
                                        <p:tgtEl>
                                          <p:spTgt spid="205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0"/>
                                  </p:stCondLst>
                                  <p:childTnLst>
                                    <p:set>
                                      <p:cBhvr>
                                        <p:cTn id="19" dur="1" fill="hold">
                                          <p:stCondLst>
                                            <p:cond delay="0"/>
                                          </p:stCondLst>
                                        </p:cTn>
                                        <p:tgtEl>
                                          <p:spTgt spid="2058"/>
                                        </p:tgtEl>
                                        <p:attrNameLst>
                                          <p:attrName>style.visibility</p:attrName>
                                        </p:attrNameLst>
                                      </p:cBhvr>
                                      <p:to>
                                        <p:strVal val="visible"/>
                                      </p:to>
                                    </p:set>
                                    <p:anim calcmode="lin" valueType="num">
                                      <p:cBhvr>
                                        <p:cTn id="20" dur="3000" fill="hold"/>
                                        <p:tgtEl>
                                          <p:spTgt spid="2058"/>
                                        </p:tgtEl>
                                        <p:attrNameLst>
                                          <p:attrName>ppt_w</p:attrName>
                                        </p:attrNameLst>
                                      </p:cBhvr>
                                      <p:tavLst>
                                        <p:tav tm="0">
                                          <p:val>
                                            <p:fltVal val="0"/>
                                          </p:val>
                                        </p:tav>
                                        <p:tav tm="100000">
                                          <p:val>
                                            <p:strVal val="#ppt_w"/>
                                          </p:val>
                                        </p:tav>
                                      </p:tavLst>
                                    </p:anim>
                                    <p:anim calcmode="lin" valueType="num">
                                      <p:cBhvr>
                                        <p:cTn id="21" dur="3000" fill="hold"/>
                                        <p:tgtEl>
                                          <p:spTgt spid="2058"/>
                                        </p:tgtEl>
                                        <p:attrNameLst>
                                          <p:attrName>ppt_h</p:attrName>
                                        </p:attrNameLst>
                                      </p:cBhvr>
                                      <p:tavLst>
                                        <p:tav tm="0">
                                          <p:val>
                                            <p:fltVal val="0"/>
                                          </p:val>
                                        </p:tav>
                                        <p:tav tm="100000">
                                          <p:val>
                                            <p:strVal val="#ppt_h"/>
                                          </p:val>
                                        </p:tav>
                                      </p:tavLst>
                                    </p:anim>
                                    <p:anim calcmode="lin" valueType="num">
                                      <p:cBhvr>
                                        <p:cTn id="22" dur="3000" fill="hold"/>
                                        <p:tgtEl>
                                          <p:spTgt spid="2058"/>
                                        </p:tgtEl>
                                        <p:attrNameLst>
                                          <p:attrName>ppt_x</p:attrName>
                                        </p:attrNameLst>
                                      </p:cBhvr>
                                      <p:tavLst>
                                        <p:tav tm="0" fmla="#ppt_x+(cos(-2*pi*(1-$))*-#ppt_x-sin(-2*pi*(1-$))*(1-#ppt_y))*(1-$)">
                                          <p:val>
                                            <p:fltVal val="0"/>
                                          </p:val>
                                        </p:tav>
                                        <p:tav tm="100000">
                                          <p:val>
                                            <p:fltVal val="1"/>
                                          </p:val>
                                        </p:tav>
                                      </p:tavLst>
                                    </p:anim>
                                    <p:anim calcmode="lin" valueType="num">
                                      <p:cBhvr>
                                        <p:cTn id="23" dur="3000" fill="hold"/>
                                        <p:tgtEl>
                                          <p:spTgt spid="2058"/>
                                        </p:tgtEl>
                                        <p:attrNameLst>
                                          <p:attrName>ppt_y</p:attrName>
                                        </p:attrNameLst>
                                      </p:cBhvr>
                                      <p:tavLst>
                                        <p:tav tm="0" fmla="#ppt_y+(sin(-2*pi*(1-$))*-#ppt_x+cos(-2*pi*(1-$))*(1-#ppt_y))*(1-$)">
                                          <p:val>
                                            <p:fltVal val="0"/>
                                          </p:val>
                                        </p:tav>
                                        <p:tav tm="100000">
                                          <p:val>
                                            <p:fltVal val="1"/>
                                          </p:val>
                                        </p:tav>
                                      </p:tavLst>
                                    </p:anim>
                                  </p:childTnLst>
                                </p:cTn>
                              </p:par>
                            </p:childTnLst>
                          </p:cTn>
                        </p:par>
                        <p:par>
                          <p:cTn id="24" fill="hold" nodeType="afterGroup">
                            <p:stCondLst>
                              <p:cond delay="6000"/>
                            </p:stCondLst>
                            <p:childTnLst>
                              <p:par>
                                <p:cTn id="25" presetID="10" presetClass="exit" presetSubtype="0" fill="hold" grpId="1" nodeType="afterEffect">
                                  <p:stCondLst>
                                    <p:cond delay="5000"/>
                                  </p:stCondLst>
                                  <p:childTnLst>
                                    <p:animEffect transition="out" filter="fade">
                                      <p:cBhvr>
                                        <p:cTn id="26" dur="3000"/>
                                        <p:tgtEl>
                                          <p:spTgt spid="2057"/>
                                        </p:tgtEl>
                                      </p:cBhvr>
                                    </p:animEffect>
                                    <p:set>
                                      <p:cBhvr>
                                        <p:cTn id="27" dur="1" fill="hold">
                                          <p:stCondLst>
                                            <p:cond delay="2999"/>
                                          </p:stCondLst>
                                        </p:cTn>
                                        <p:tgtEl>
                                          <p:spTgt spid="2057"/>
                                        </p:tgtEl>
                                        <p:attrNameLst>
                                          <p:attrName>style.visibility</p:attrName>
                                        </p:attrNameLst>
                                      </p:cBhvr>
                                      <p:to>
                                        <p:strVal val="hidden"/>
                                      </p:to>
                                    </p:set>
                                  </p:childTnLst>
                                </p:cTn>
                              </p:par>
                            </p:childTnLst>
                          </p:cTn>
                        </p:par>
                        <p:par>
                          <p:cTn id="28" fill="hold" nodeType="afterGroup">
                            <p:stCondLst>
                              <p:cond delay="14000"/>
                            </p:stCondLst>
                            <p:childTnLst>
                              <p:par>
                                <p:cTn id="29" presetID="10" presetClass="exit" presetSubtype="0" fill="hold" grpId="1" nodeType="afterEffect">
                                  <p:stCondLst>
                                    <p:cond delay="0"/>
                                  </p:stCondLst>
                                  <p:childTnLst>
                                    <p:animEffect transition="out" filter="fade">
                                      <p:cBhvr>
                                        <p:cTn id="30" dur="3000"/>
                                        <p:tgtEl>
                                          <p:spTgt spid="2058"/>
                                        </p:tgtEl>
                                      </p:cBhvr>
                                    </p:animEffect>
                                    <p:set>
                                      <p:cBhvr>
                                        <p:cTn id="31" dur="1" fill="hold">
                                          <p:stCondLst>
                                            <p:cond delay="2999"/>
                                          </p:stCondLst>
                                        </p:cTn>
                                        <p:tgtEl>
                                          <p:spTgt spid="20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P spid="2057" grpId="1" animBg="1"/>
      <p:bldP spid="2058" grpId="0"/>
      <p:bldP spid="205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981200" y="1268414"/>
            <a:ext cx="8002588" cy="2232025"/>
          </a:xfrm>
        </p:spPr>
        <p:txBody>
          <a:bodyPr/>
          <a:lstStyle/>
          <a:p>
            <a:pPr algn="ctr" eaLnBrk="1" hangingPunct="1">
              <a:buFontTx/>
              <a:buNone/>
            </a:pPr>
            <a:r>
              <a:rPr lang="en-GB" altLang="en-US" smtClean="0">
                <a:solidFill>
                  <a:srgbClr val="FF3300"/>
                </a:solidFill>
                <a:latin typeface="Comic Sans MS" panose="030F0702030302020204" pitchFamily="66" charset="0"/>
              </a:rPr>
              <a:t>  </a:t>
            </a:r>
            <a:r>
              <a:rPr lang="en-GB" altLang="en-US" smtClean="0">
                <a:solidFill>
                  <a:srgbClr val="00B050"/>
                </a:solidFill>
                <a:latin typeface="Comic Sans MS" panose="030F0702030302020204" pitchFamily="66" charset="0"/>
              </a:rPr>
              <a:t>The Stocks (legs and arms) were also a punishment for mild crimes. Some villages had Pillories, some had stocks and some had both </a:t>
            </a:r>
          </a:p>
        </p:txBody>
      </p:sp>
      <p:pic>
        <p:nvPicPr>
          <p:cNvPr id="23556" name="Picture 4" descr="kol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3573464"/>
            <a:ext cx="3887788"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ChangeArrowheads="1"/>
          </p:cNvSpPr>
          <p:nvPr/>
        </p:nvSpPr>
        <p:spPr bwMode="auto">
          <a:xfrm>
            <a:off x="6456364" y="3644901"/>
            <a:ext cx="3887787" cy="1871663"/>
          </a:xfrm>
          <a:prstGeom prst="wedgeEllipseCallout">
            <a:avLst>
              <a:gd name="adj1" fmla="val -54167"/>
              <a:gd name="adj2" fmla="val 70019"/>
            </a:avLst>
          </a:prstGeom>
          <a:noFill/>
          <a:ln w="952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23558" name="Text Box 6"/>
          <p:cNvSpPr txBox="1">
            <a:spLocks noChangeArrowheads="1"/>
          </p:cNvSpPr>
          <p:nvPr/>
        </p:nvSpPr>
        <p:spPr bwMode="auto">
          <a:xfrm>
            <a:off x="7032625" y="3860800"/>
            <a:ext cx="25463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a:solidFill>
                  <a:srgbClr val="0066FF"/>
                </a:solidFill>
                <a:latin typeface="Comic Sans MS" panose="030F0702030302020204" pitchFamily="66" charset="0"/>
              </a:rPr>
              <a:t>The stocks were also</a:t>
            </a:r>
          </a:p>
          <a:p>
            <a:pPr algn="ctr" eaLnBrk="1" hangingPunct="1">
              <a:spcBef>
                <a:spcPct val="0"/>
              </a:spcBef>
              <a:buFontTx/>
              <a:buNone/>
            </a:pPr>
            <a:r>
              <a:rPr lang="en-GB" altLang="en-US" sz="2400">
                <a:solidFill>
                  <a:srgbClr val="0066FF"/>
                </a:solidFill>
                <a:latin typeface="Comic Sans MS" panose="030F0702030302020204" pitchFamily="66" charset="0"/>
              </a:rPr>
              <a:t> used in prison cells</a:t>
            </a:r>
          </a:p>
        </p:txBody>
      </p:sp>
      <p:sp>
        <p:nvSpPr>
          <p:cNvPr id="2" name="Title 1"/>
          <p:cNvSpPr>
            <a:spLocks noGrp="1"/>
          </p:cNvSpPr>
          <p:nvPr>
            <p:ph type="title"/>
          </p:nvPr>
        </p:nvSpPr>
        <p:spPr/>
        <p:txBody>
          <a:bodyPr/>
          <a:lstStyle/>
          <a:p>
            <a:endParaRPr lang="en-CA"/>
          </a:p>
        </p:txBody>
      </p:sp>
      <p:sp>
        <p:nvSpPr>
          <p:cNvPr id="8" name="Title 1"/>
          <p:cNvSpPr txBox="1">
            <a:spLocks/>
          </p:cNvSpPr>
          <p:nvPr/>
        </p:nvSpPr>
        <p:spPr>
          <a:xfrm>
            <a:off x="2422525" y="8731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latin typeface="Algerian" panose="04020705040A02060702" pitchFamily="82" charset="0"/>
              </a:rPr>
              <a:t>Punishments: the stocks</a:t>
            </a:r>
            <a:endParaRPr lang="en-CA" dirty="0">
              <a:latin typeface="Algerian" panose="04020705040A02060702" pitchFamily="82" charset="0"/>
            </a:endParaRPr>
          </a:p>
        </p:txBody>
      </p:sp>
      <p:sp>
        <p:nvSpPr>
          <p:cNvPr id="9" name="Rectangle 8"/>
          <p:cNvSpPr/>
          <p:nvPr/>
        </p:nvSpPr>
        <p:spPr>
          <a:xfrm>
            <a:off x="0" y="830654"/>
            <a:ext cx="12192000" cy="2575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48181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AutoShape 5"/>
          <p:cNvSpPr>
            <a:spLocks noChangeArrowheads="1"/>
          </p:cNvSpPr>
          <p:nvPr/>
        </p:nvSpPr>
        <p:spPr bwMode="auto">
          <a:xfrm>
            <a:off x="3863975" y="3644900"/>
            <a:ext cx="5905500" cy="2952750"/>
          </a:xfrm>
          <a:prstGeom prst="wedgeRoundRectCallout">
            <a:avLst>
              <a:gd name="adj1" fmla="val -64245"/>
              <a:gd name="adj2" fmla="val -64894"/>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39942" name="Text Box 6"/>
          <p:cNvSpPr txBox="1">
            <a:spLocks noChangeArrowheads="1"/>
          </p:cNvSpPr>
          <p:nvPr/>
        </p:nvSpPr>
        <p:spPr bwMode="auto">
          <a:xfrm>
            <a:off x="2640014" y="1125538"/>
            <a:ext cx="7361237"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a:solidFill>
                  <a:srgbClr val="00B050"/>
                </a:solidFill>
                <a:latin typeface="Comic Sans MS" panose="030F0702030302020204" pitchFamily="66" charset="0"/>
              </a:rPr>
              <a:t>Robbery and Perjury – 24 hours</a:t>
            </a:r>
          </a:p>
          <a:p>
            <a:pPr algn="ctr" eaLnBrk="1" hangingPunct="1">
              <a:spcBef>
                <a:spcPct val="0"/>
              </a:spcBef>
              <a:buFontTx/>
              <a:buNone/>
            </a:pPr>
            <a:r>
              <a:rPr lang="en-GB" altLang="en-US">
                <a:solidFill>
                  <a:srgbClr val="00B050"/>
                </a:solidFill>
                <a:latin typeface="Comic Sans MS" panose="030F0702030302020204" pitchFamily="66" charset="0"/>
              </a:rPr>
              <a:t>Trader cheating customers – 12 hours</a:t>
            </a:r>
          </a:p>
          <a:p>
            <a:pPr algn="ctr" eaLnBrk="1" hangingPunct="1">
              <a:spcBef>
                <a:spcPct val="0"/>
              </a:spcBef>
              <a:buFontTx/>
              <a:buNone/>
            </a:pPr>
            <a:r>
              <a:rPr lang="en-GB" altLang="en-US">
                <a:solidFill>
                  <a:srgbClr val="00B050"/>
                </a:solidFill>
                <a:latin typeface="Comic Sans MS" panose="030F0702030302020204" pitchFamily="66" charset="0"/>
              </a:rPr>
              <a:t>Drunkenness – 6 hours </a:t>
            </a:r>
          </a:p>
          <a:p>
            <a:pPr algn="ctr" eaLnBrk="1" hangingPunct="1">
              <a:spcBef>
                <a:spcPct val="0"/>
              </a:spcBef>
              <a:buFontTx/>
              <a:buNone/>
            </a:pPr>
            <a:r>
              <a:rPr lang="en-GB" altLang="en-US">
                <a:solidFill>
                  <a:srgbClr val="00B050"/>
                </a:solidFill>
                <a:latin typeface="Comic Sans MS" panose="030F0702030302020204" pitchFamily="66" charset="0"/>
              </a:rPr>
              <a:t>Swearing – 1 hour</a:t>
            </a:r>
          </a:p>
          <a:p>
            <a:pPr algn="ctr" eaLnBrk="1" hangingPunct="1">
              <a:spcBef>
                <a:spcPct val="0"/>
              </a:spcBef>
              <a:buFontTx/>
              <a:buNone/>
            </a:pPr>
            <a:endParaRPr lang="en-GB" altLang="en-US">
              <a:solidFill>
                <a:srgbClr val="FF3300"/>
              </a:solidFill>
              <a:latin typeface="Comic Sans MS" panose="030F0702030302020204" pitchFamily="66" charset="0"/>
            </a:endParaRPr>
          </a:p>
          <a:p>
            <a:pPr algn="ctr" eaLnBrk="1" hangingPunct="1">
              <a:spcBef>
                <a:spcPct val="0"/>
              </a:spcBef>
              <a:buFontTx/>
              <a:buNone/>
            </a:pPr>
            <a:endParaRPr lang="en-GB" altLang="en-US">
              <a:solidFill>
                <a:srgbClr val="FF3300"/>
              </a:solidFill>
              <a:latin typeface="Comic Sans MS" panose="030F0702030302020204" pitchFamily="66" charset="0"/>
            </a:endParaRPr>
          </a:p>
        </p:txBody>
      </p:sp>
      <p:sp>
        <p:nvSpPr>
          <p:cNvPr id="25605" name="Rectangle 3"/>
          <p:cNvSpPr>
            <a:spLocks noGrp="1" noChangeArrowheads="1"/>
          </p:cNvSpPr>
          <p:nvPr>
            <p:ph type="body" idx="1"/>
          </p:nvPr>
        </p:nvSpPr>
        <p:spPr>
          <a:xfrm>
            <a:off x="4224339" y="4005264"/>
            <a:ext cx="4968875" cy="2232025"/>
          </a:xfrm>
        </p:spPr>
        <p:txBody>
          <a:bodyPr/>
          <a:lstStyle/>
          <a:p>
            <a:pPr algn="ctr" eaLnBrk="1" hangingPunct="1">
              <a:buFontTx/>
              <a:buNone/>
            </a:pPr>
            <a:r>
              <a:rPr lang="en-GB" altLang="en-US">
                <a:latin typeface="Comic Sans MS" panose="030F0702030302020204" pitchFamily="66" charset="0"/>
              </a:rPr>
              <a:t>  </a:t>
            </a:r>
            <a:r>
              <a:rPr lang="en-GB" altLang="en-US">
                <a:solidFill>
                  <a:srgbClr val="0066FF"/>
                </a:solidFill>
                <a:latin typeface="Comic Sans MS" panose="030F0702030302020204" pitchFamily="66" charset="0"/>
              </a:rPr>
              <a:t>These are the words, that are called swearing: thief, murderer, liar, ba-----d, arsonist, son of a bitch, whore, prostitute, witch</a:t>
            </a:r>
            <a:r>
              <a:rPr lang="en-GB" altLang="en-US" sz="2400">
                <a:latin typeface="Comic Sans MS" panose="030F0702030302020204" pitchFamily="66" charset="0"/>
              </a:rPr>
              <a:t>. </a:t>
            </a:r>
          </a:p>
        </p:txBody>
      </p:sp>
      <p:pic>
        <p:nvPicPr>
          <p:cNvPr id="39945" name="Picture 9" descr="Medieval-M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2781301"/>
            <a:ext cx="1238250" cy="35274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CA" dirty="0"/>
          </a:p>
        </p:txBody>
      </p:sp>
      <p:sp>
        <p:nvSpPr>
          <p:cNvPr id="8" name="Title 1"/>
          <p:cNvSpPr txBox="1">
            <a:spLocks/>
          </p:cNvSpPr>
          <p:nvPr/>
        </p:nvSpPr>
        <p:spPr>
          <a:xfrm>
            <a:off x="1774825" y="10528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latin typeface="Algerian" panose="04020705040A02060702" pitchFamily="82" charset="0"/>
              </a:rPr>
              <a:t>Crimes for stocks &amp; pillories</a:t>
            </a:r>
            <a:endParaRPr lang="en-CA" dirty="0">
              <a:latin typeface="Algerian" panose="04020705040A02060702" pitchFamily="82" charset="0"/>
            </a:endParaRPr>
          </a:p>
        </p:txBody>
      </p:sp>
      <p:sp>
        <p:nvSpPr>
          <p:cNvPr id="9" name="Rectangle 8"/>
          <p:cNvSpPr/>
          <p:nvPr/>
        </p:nvSpPr>
        <p:spPr>
          <a:xfrm>
            <a:off x="0" y="830654"/>
            <a:ext cx="12192000" cy="2575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48760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ipe(down)">
                                      <p:cBhvr>
                                        <p:cTn id="7" dur="3000"/>
                                        <p:tgtEl>
                                          <p:spTgt spid="39941"/>
                                        </p:tgtEl>
                                      </p:cBhvr>
                                    </p:animEffect>
                                  </p:childTnLst>
                                </p:cTn>
                              </p:par>
                              <p:par>
                                <p:cTn id="8" presetID="35" presetClass="entr" presetSubtype="0" fill="hold" nodeType="withEffect">
                                  <p:stCondLst>
                                    <p:cond delay="0"/>
                                  </p:stCondLst>
                                  <p:childTnLst>
                                    <p:set>
                                      <p:cBhvr>
                                        <p:cTn id="9" dur="1" fill="hold">
                                          <p:stCondLst>
                                            <p:cond delay="0"/>
                                          </p:stCondLst>
                                        </p:cTn>
                                        <p:tgtEl>
                                          <p:spTgt spid="39945"/>
                                        </p:tgtEl>
                                        <p:attrNameLst>
                                          <p:attrName>style.visibility</p:attrName>
                                        </p:attrNameLst>
                                      </p:cBhvr>
                                      <p:to>
                                        <p:strVal val="visible"/>
                                      </p:to>
                                    </p:set>
                                    <p:animEffect transition="in" filter="fade">
                                      <p:cBhvr>
                                        <p:cTn id="10" dur="2000"/>
                                        <p:tgtEl>
                                          <p:spTgt spid="39945"/>
                                        </p:tgtEl>
                                      </p:cBhvr>
                                    </p:animEffect>
                                    <p:anim calcmode="lin" valueType="num">
                                      <p:cBhvr>
                                        <p:cTn id="11" dur="2000" fill="hold"/>
                                        <p:tgtEl>
                                          <p:spTgt spid="39945"/>
                                        </p:tgtEl>
                                        <p:attrNameLst>
                                          <p:attrName>style.rotation</p:attrName>
                                        </p:attrNameLst>
                                      </p:cBhvr>
                                      <p:tavLst>
                                        <p:tav tm="0">
                                          <p:val>
                                            <p:fltVal val="720"/>
                                          </p:val>
                                        </p:tav>
                                        <p:tav tm="100000">
                                          <p:val>
                                            <p:fltVal val="0"/>
                                          </p:val>
                                        </p:tav>
                                      </p:tavLst>
                                    </p:anim>
                                    <p:anim calcmode="lin" valueType="num">
                                      <p:cBhvr>
                                        <p:cTn id="12" dur="2000" fill="hold"/>
                                        <p:tgtEl>
                                          <p:spTgt spid="39945"/>
                                        </p:tgtEl>
                                        <p:attrNameLst>
                                          <p:attrName>ppt_h</p:attrName>
                                        </p:attrNameLst>
                                      </p:cBhvr>
                                      <p:tavLst>
                                        <p:tav tm="0">
                                          <p:val>
                                            <p:fltVal val="0"/>
                                          </p:val>
                                        </p:tav>
                                        <p:tav tm="100000">
                                          <p:val>
                                            <p:strVal val="#ppt_h"/>
                                          </p:val>
                                        </p:tav>
                                      </p:tavLst>
                                    </p:anim>
                                    <p:anim calcmode="lin" valueType="num">
                                      <p:cBhvr>
                                        <p:cTn id="13" dur="2000" fill="hold"/>
                                        <p:tgtEl>
                                          <p:spTgt spid="39945"/>
                                        </p:tgtEl>
                                        <p:attrNameLst>
                                          <p:attrName>ppt_w</p:attrName>
                                        </p:attrNameLst>
                                      </p:cBhvr>
                                      <p:tavLst>
                                        <p:tav tm="0">
                                          <p:val>
                                            <p:fltVal val="0"/>
                                          </p:val>
                                        </p:tav>
                                        <p:tav tm="100000">
                                          <p:val>
                                            <p:strVal val="#ppt_w"/>
                                          </p:val>
                                        </p:tav>
                                      </p:tavLst>
                                    </p:anim>
                                  </p:childTnLst>
                                </p:cTn>
                              </p:par>
                            </p:childTnLst>
                          </p:cTn>
                        </p:par>
                        <p:par>
                          <p:cTn id="14" fill="hold" nodeType="afterGroup">
                            <p:stCondLst>
                              <p:cond delay="3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39942"/>
                                        </p:tgtEl>
                                        <p:attrNameLst>
                                          <p:attrName>style.visibility</p:attrName>
                                        </p:attrNameLst>
                                      </p:cBhvr>
                                      <p:to>
                                        <p:strVal val="visible"/>
                                      </p:to>
                                    </p:set>
                                    <p:anim calcmode="discrete" valueType="clr">
                                      <p:cBhvr override="childStyle">
                                        <p:cTn id="17" dur="500"/>
                                        <p:tgtEl>
                                          <p:spTgt spid="39942"/>
                                        </p:tgtEl>
                                        <p:attrNameLst>
                                          <p:attrName>style.color</p:attrName>
                                        </p:attrNameLst>
                                      </p:cBhvr>
                                      <p:tavLst>
                                        <p:tav tm="0">
                                          <p:val>
                                            <p:clrVal>
                                              <a:schemeClr val="accent2"/>
                                            </p:clrVal>
                                          </p:val>
                                        </p:tav>
                                        <p:tav tm="50000">
                                          <p:val>
                                            <p:clrVal>
                                              <a:schemeClr val="hlink"/>
                                            </p:clrVal>
                                          </p:val>
                                        </p:tav>
                                      </p:tavLst>
                                    </p:anim>
                                    <p:anim calcmode="discrete" valueType="clr">
                                      <p:cBhvr>
                                        <p:cTn id="18" dur="500"/>
                                        <p:tgtEl>
                                          <p:spTgt spid="39942"/>
                                        </p:tgtEl>
                                        <p:attrNameLst>
                                          <p:attrName>fillcolor</p:attrName>
                                        </p:attrNameLst>
                                      </p:cBhvr>
                                      <p:tavLst>
                                        <p:tav tm="0">
                                          <p:val>
                                            <p:clrVal>
                                              <a:schemeClr val="accent2"/>
                                            </p:clrVal>
                                          </p:val>
                                        </p:tav>
                                        <p:tav tm="50000">
                                          <p:val>
                                            <p:clrVal>
                                              <a:schemeClr val="hlink"/>
                                            </p:clrVal>
                                          </p:val>
                                        </p:tav>
                                      </p:tavLst>
                                    </p:anim>
                                    <p:set>
                                      <p:cBhvr>
                                        <p:cTn id="19" dur="500"/>
                                        <p:tgtEl>
                                          <p:spTgt spid="399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981200" y="1600200"/>
            <a:ext cx="7786688" cy="1252538"/>
          </a:xfrm>
        </p:spPr>
        <p:txBody>
          <a:bodyPr/>
          <a:lstStyle/>
          <a:p>
            <a:pPr algn="ctr" eaLnBrk="1" hangingPunct="1">
              <a:buFontTx/>
              <a:buNone/>
            </a:pPr>
            <a:r>
              <a:rPr lang="en-GB" altLang="en-US" smtClean="0">
                <a:solidFill>
                  <a:srgbClr val="00B050"/>
                </a:solidFill>
                <a:latin typeface="Comic Sans MS" panose="030F0702030302020204" pitchFamily="66" charset="0"/>
              </a:rPr>
              <a:t>Punishments were designed to stop</a:t>
            </a:r>
          </a:p>
          <a:p>
            <a:pPr algn="ctr" eaLnBrk="1" hangingPunct="1">
              <a:buFontTx/>
              <a:buNone/>
            </a:pPr>
            <a:r>
              <a:rPr lang="en-GB" altLang="en-US" smtClean="0">
                <a:solidFill>
                  <a:srgbClr val="00B050"/>
                </a:solidFill>
                <a:latin typeface="Comic Sans MS" panose="030F0702030302020204" pitchFamily="66" charset="0"/>
              </a:rPr>
              <a:t>people doing the same thing again.</a:t>
            </a:r>
          </a:p>
          <a:p>
            <a:pPr eaLnBrk="1" hangingPunct="1">
              <a:buFontTx/>
              <a:buNone/>
            </a:pPr>
            <a:endParaRPr lang="en-GB" altLang="en-US" smtClean="0">
              <a:solidFill>
                <a:srgbClr val="00B050"/>
              </a:solidFill>
              <a:latin typeface="Comic Sans MS" panose="030F0702030302020204" pitchFamily="66" charset="0"/>
            </a:endParaRPr>
          </a:p>
        </p:txBody>
      </p:sp>
      <p:pic>
        <p:nvPicPr>
          <p:cNvPr id="29700" name="Picture 5" descr="Bank_robb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24788" y="3284538"/>
            <a:ext cx="23622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6"/>
          <p:cNvSpPr txBox="1">
            <a:spLocks noChangeArrowheads="1"/>
          </p:cNvSpPr>
          <p:nvPr/>
        </p:nvSpPr>
        <p:spPr bwMode="auto">
          <a:xfrm>
            <a:off x="2279651" y="3141664"/>
            <a:ext cx="33321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a:solidFill>
                  <a:srgbClr val="0066FF"/>
                </a:solidFill>
                <a:latin typeface="Comic Sans MS" panose="030F0702030302020204" pitchFamily="66" charset="0"/>
              </a:rPr>
              <a:t>A pickpocket would have his hand cut </a:t>
            </a:r>
          </a:p>
          <a:p>
            <a:pPr algn="ctr" eaLnBrk="1" hangingPunct="1">
              <a:spcBef>
                <a:spcPct val="0"/>
              </a:spcBef>
              <a:buFontTx/>
              <a:buNone/>
            </a:pPr>
            <a:r>
              <a:rPr lang="en-GB" altLang="en-US" sz="2400">
                <a:solidFill>
                  <a:srgbClr val="0066FF"/>
                </a:solidFill>
                <a:latin typeface="Comic Sans MS" panose="030F0702030302020204" pitchFamily="66" charset="0"/>
              </a:rPr>
              <a:t>off</a:t>
            </a:r>
          </a:p>
        </p:txBody>
      </p:sp>
      <p:sp>
        <p:nvSpPr>
          <p:cNvPr id="29702" name="AutoShape 7"/>
          <p:cNvSpPr>
            <a:spLocks noChangeArrowheads="1"/>
          </p:cNvSpPr>
          <p:nvPr/>
        </p:nvSpPr>
        <p:spPr bwMode="auto">
          <a:xfrm>
            <a:off x="1774826" y="2852739"/>
            <a:ext cx="4321175" cy="1728787"/>
          </a:xfrm>
          <a:prstGeom prst="cloudCallout">
            <a:avLst>
              <a:gd name="adj1" fmla="val 98273"/>
              <a:gd name="adj2" fmla="val 41278"/>
            </a:avLst>
          </a:prstGeom>
          <a:noFill/>
          <a:ln w="9525">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29703" name="AutoShape 8"/>
          <p:cNvSpPr>
            <a:spLocks noChangeArrowheads="1"/>
          </p:cNvSpPr>
          <p:nvPr/>
        </p:nvSpPr>
        <p:spPr bwMode="auto">
          <a:xfrm>
            <a:off x="2208214" y="4652964"/>
            <a:ext cx="4321175" cy="1728787"/>
          </a:xfrm>
          <a:prstGeom prst="cloudCallout">
            <a:avLst>
              <a:gd name="adj1" fmla="val 93241"/>
              <a:gd name="adj2" fmla="val -50366"/>
            </a:avLst>
          </a:prstGeom>
          <a:noFill/>
          <a:ln w="9525">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solidFill>
                <a:srgbClr val="FF3300"/>
              </a:solidFill>
            </a:endParaRPr>
          </a:p>
        </p:txBody>
      </p:sp>
      <p:sp>
        <p:nvSpPr>
          <p:cNvPr id="29704" name="Text Box 9"/>
          <p:cNvSpPr txBox="1">
            <a:spLocks noChangeArrowheads="1"/>
          </p:cNvSpPr>
          <p:nvPr/>
        </p:nvSpPr>
        <p:spPr bwMode="auto">
          <a:xfrm>
            <a:off x="2732088" y="4959350"/>
            <a:ext cx="3332162"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a:solidFill>
                  <a:srgbClr val="00B050"/>
                </a:solidFill>
                <a:latin typeface="Comic Sans MS" panose="030F0702030302020204" pitchFamily="66" charset="0"/>
              </a:rPr>
              <a:t>A rapist would have his genitals cut </a:t>
            </a:r>
          </a:p>
          <a:p>
            <a:pPr algn="ctr" eaLnBrk="1" hangingPunct="1">
              <a:spcBef>
                <a:spcPct val="0"/>
              </a:spcBef>
              <a:buFontTx/>
              <a:buNone/>
            </a:pPr>
            <a:r>
              <a:rPr lang="en-GB" altLang="en-US" sz="2400">
                <a:solidFill>
                  <a:srgbClr val="00B050"/>
                </a:solidFill>
                <a:latin typeface="Comic Sans MS" panose="030F0702030302020204" pitchFamily="66" charset="0"/>
              </a:rPr>
              <a:t>off</a:t>
            </a:r>
          </a:p>
        </p:txBody>
      </p:sp>
      <p:sp>
        <p:nvSpPr>
          <p:cNvPr id="9" name="Title 1"/>
          <p:cNvSpPr txBox="1">
            <a:spLocks/>
          </p:cNvSpPr>
          <p:nvPr/>
        </p:nvSpPr>
        <p:spPr>
          <a:xfrm>
            <a:off x="2422525" y="8731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latin typeface="Algerian" panose="04020705040A02060702" pitchFamily="82" charset="0"/>
              </a:rPr>
              <a:t>Punishments: burglary</a:t>
            </a:r>
            <a:endParaRPr lang="en-CA" dirty="0">
              <a:latin typeface="Algerian" panose="04020705040A02060702" pitchFamily="82" charset="0"/>
            </a:endParaRPr>
          </a:p>
        </p:txBody>
      </p:sp>
      <p:sp>
        <p:nvSpPr>
          <p:cNvPr id="10" name="Rectangle 9"/>
          <p:cNvSpPr/>
          <p:nvPr/>
        </p:nvSpPr>
        <p:spPr>
          <a:xfrm>
            <a:off x="0" y="830654"/>
            <a:ext cx="12192000" cy="2575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endParaRPr lang="en-CA" dirty="0"/>
          </a:p>
        </p:txBody>
      </p:sp>
    </p:spTree>
    <p:extLst>
      <p:ext uri="{BB962C8B-B14F-4D97-AF65-F5344CB8AC3E}">
        <p14:creationId xmlns:p14="http://schemas.microsoft.com/office/powerpoint/2010/main" val="2395534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lgerian" panose="04020705040A02060702" pitchFamily="82" charset="0"/>
              </a:rPr>
              <a:t>Punishments</a:t>
            </a:r>
            <a:endParaRPr lang="en-CA" dirty="0">
              <a:latin typeface="Algerian" panose="04020705040A02060702" pitchFamily="82" charset="0"/>
            </a:endParaRPr>
          </a:p>
        </p:txBody>
      </p:sp>
      <p:sp>
        <p:nvSpPr>
          <p:cNvPr id="3" name="Content Placeholder 2"/>
          <p:cNvSpPr>
            <a:spLocks noGrp="1"/>
          </p:cNvSpPr>
          <p:nvPr>
            <p:ph idx="1"/>
          </p:nvPr>
        </p:nvSpPr>
        <p:spPr/>
        <p:txBody>
          <a:bodyPr/>
          <a:lstStyle/>
          <a:p>
            <a:r>
              <a:rPr lang="en-CA" dirty="0" smtClean="0"/>
              <a:t>Read through the “Medieval Punishments” handout</a:t>
            </a:r>
          </a:p>
          <a:p>
            <a:r>
              <a:rPr lang="en-CA" dirty="0" smtClean="0"/>
              <a:t>Fill in the chart with 5 different crimes and punishments</a:t>
            </a:r>
          </a:p>
          <a:p>
            <a:r>
              <a:rPr lang="en-CA" dirty="0" smtClean="0"/>
              <a:t>Decide if </a:t>
            </a:r>
            <a:r>
              <a:rPr lang="en-CA" b="1" dirty="0" smtClean="0"/>
              <a:t>you </a:t>
            </a:r>
            <a:r>
              <a:rPr lang="en-CA" dirty="0" smtClean="0"/>
              <a:t>think they are fair/unfair and explain </a:t>
            </a:r>
            <a:r>
              <a:rPr lang="en-CA" b="1" dirty="0" smtClean="0"/>
              <a:t>why</a:t>
            </a:r>
            <a:endParaRPr lang="en-CA" dirty="0"/>
          </a:p>
        </p:txBody>
      </p:sp>
      <p:sp>
        <p:nvSpPr>
          <p:cNvPr id="4" name="Rectangle 3"/>
          <p:cNvSpPr/>
          <p:nvPr/>
        </p:nvSpPr>
        <p:spPr>
          <a:xfrm>
            <a:off x="0" y="1371790"/>
            <a:ext cx="12192000" cy="2575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11802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lgerian" panose="04020705040A02060702" pitchFamily="82" charset="0"/>
              </a:rPr>
              <a:t>Reflection Question</a:t>
            </a:r>
            <a:endParaRPr lang="en-CA" dirty="0">
              <a:latin typeface="Algerian" panose="04020705040A02060702" pitchFamily="82" charset="0"/>
            </a:endParaRPr>
          </a:p>
        </p:txBody>
      </p:sp>
      <p:sp>
        <p:nvSpPr>
          <p:cNvPr id="3" name="Content Placeholder 2"/>
          <p:cNvSpPr>
            <a:spLocks noGrp="1"/>
          </p:cNvSpPr>
          <p:nvPr>
            <p:ph idx="1"/>
          </p:nvPr>
        </p:nvSpPr>
        <p:spPr>
          <a:xfrm>
            <a:off x="68420" y="2841713"/>
            <a:ext cx="10967434" cy="4351338"/>
          </a:xfrm>
        </p:spPr>
        <p:txBody>
          <a:bodyPr>
            <a:normAutofit/>
          </a:bodyPr>
          <a:lstStyle/>
          <a:p>
            <a:pPr marL="0" indent="0" algn="ctr">
              <a:buNone/>
            </a:pPr>
            <a:r>
              <a:rPr lang="en-CA" sz="3200" b="1" dirty="0" smtClean="0"/>
              <a:t>Do you think that it is right to have a death penalty? </a:t>
            </a:r>
          </a:p>
          <a:p>
            <a:pPr marL="0" indent="0" algn="ctr">
              <a:buNone/>
            </a:pPr>
            <a:r>
              <a:rPr lang="en-CA" sz="3200" dirty="0" smtClean="0"/>
              <a:t>(i.e. should be ever be able to execute people for their crimes?)</a:t>
            </a:r>
          </a:p>
        </p:txBody>
      </p:sp>
      <p:sp>
        <p:nvSpPr>
          <p:cNvPr id="4" name="Rectangle 3"/>
          <p:cNvSpPr/>
          <p:nvPr/>
        </p:nvSpPr>
        <p:spPr>
          <a:xfrm>
            <a:off x="0" y="1442433"/>
            <a:ext cx="12192000" cy="3219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http://images.sodahead.com/polls/000636953/polls__20Why_20Do_20We_20Kill_20People_20Button_20_0083__1240_918315_poll_xlarg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7577" y="4541552"/>
            <a:ext cx="2316447" cy="2316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h1.redbubble.net/image.7940646.6055/sticker,375x3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1775" y="-5411"/>
            <a:ext cx="3016340" cy="28956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00777" y="4541552"/>
            <a:ext cx="5666704" cy="1661993"/>
          </a:xfrm>
          <a:prstGeom prst="rect">
            <a:avLst/>
          </a:prstGeom>
          <a:noFill/>
        </p:spPr>
        <p:txBody>
          <a:bodyPr wrap="square" rtlCol="0">
            <a:spAutoFit/>
          </a:bodyPr>
          <a:lstStyle/>
          <a:p>
            <a:pPr algn="ctr"/>
            <a:r>
              <a:rPr lang="en-CA" sz="2800" b="1" dirty="0" smtClean="0"/>
              <a:t>Explain </a:t>
            </a:r>
            <a:r>
              <a:rPr lang="en-CA" sz="2800" dirty="0" smtClean="0"/>
              <a:t>your answer in a paragraph (at least </a:t>
            </a:r>
            <a:r>
              <a:rPr lang="en-CA" sz="2800" b="1" dirty="0" smtClean="0"/>
              <a:t>5 sentences</a:t>
            </a:r>
            <a:r>
              <a:rPr lang="en-CA" sz="2800" dirty="0" smtClean="0"/>
              <a:t>) by considering both sides of the argument.</a:t>
            </a:r>
            <a:endParaRPr lang="en-CA" sz="2800" b="1" dirty="0" smtClean="0"/>
          </a:p>
          <a:p>
            <a:endParaRPr lang="en-CA" dirty="0"/>
          </a:p>
        </p:txBody>
      </p:sp>
      <p:pic>
        <p:nvPicPr>
          <p:cNvPr id="1030" name="Picture 6" descr="http://www.clker.com/cliparts/8/5/8/c/12262021582017770699Sephr_Notepad_with_Text_and_Pencil_1.svg.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246" y="4271096"/>
            <a:ext cx="2108776" cy="210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330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6872" y="362779"/>
            <a:ext cx="10515600" cy="1325563"/>
          </a:xfrm>
        </p:spPr>
        <p:txBody>
          <a:bodyPr/>
          <a:lstStyle/>
          <a:p>
            <a:r>
              <a:rPr lang="en-CA" b="1" u="sng" dirty="0" smtClean="0">
                <a:effectLst>
                  <a:outerShdw blurRad="38100" dist="38100" dir="2700000" algn="tl">
                    <a:srgbClr val="000000">
                      <a:alpha val="43137"/>
                    </a:srgbClr>
                  </a:outerShdw>
                </a:effectLst>
                <a:latin typeface="+mn-lt"/>
              </a:rPr>
              <a:t>Learning Outcomes:</a:t>
            </a:r>
            <a:endParaRPr lang="en-CA" b="1" u="sng"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900546" y="3487053"/>
            <a:ext cx="10515600" cy="3334145"/>
          </a:xfrm>
        </p:spPr>
        <p:txBody>
          <a:bodyPr>
            <a:normAutofit/>
          </a:bodyPr>
          <a:lstStyle/>
          <a:p>
            <a:pPr>
              <a:buFont typeface="Wingdings" panose="05000000000000000000" pitchFamily="2" charset="2"/>
              <a:buChar char="Ø"/>
            </a:pPr>
            <a:r>
              <a:rPr lang="en-CA" sz="3200" dirty="0"/>
              <a:t> </a:t>
            </a:r>
            <a:r>
              <a:rPr lang="en-CA" sz="3200" dirty="0" smtClean="0"/>
              <a:t>To describe what crime, punishment, and law was like in      	Medieval Europe </a:t>
            </a:r>
          </a:p>
          <a:p>
            <a:pPr>
              <a:buFont typeface="Wingdings" panose="05000000000000000000" pitchFamily="2" charset="2"/>
              <a:buChar char="Ø"/>
            </a:pPr>
            <a:endParaRPr lang="en-CA" sz="3200" dirty="0" smtClean="0"/>
          </a:p>
        </p:txBody>
      </p:sp>
      <p:pic>
        <p:nvPicPr>
          <p:cNvPr id="14338" name="Picture 2" descr="http://www.clker.com/cliparts/e/v/c/q/L/i/gray-checklist-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85" y="459330"/>
            <a:ext cx="1943581" cy="23834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82636" y="2295310"/>
            <a:ext cx="8077200" cy="584775"/>
          </a:xfrm>
          <a:prstGeom prst="rect">
            <a:avLst/>
          </a:prstGeom>
          <a:noFill/>
        </p:spPr>
        <p:txBody>
          <a:bodyPr wrap="square" rtlCol="0">
            <a:spAutoFit/>
          </a:bodyPr>
          <a:lstStyle/>
          <a:p>
            <a:r>
              <a:rPr lang="en-CA" sz="3200" dirty="0"/>
              <a:t>By the end of this lesson I </a:t>
            </a:r>
            <a:r>
              <a:rPr lang="en-CA" sz="3200" dirty="0" smtClean="0"/>
              <a:t>can:</a:t>
            </a:r>
            <a:endParaRPr lang="en-CA" sz="3200" dirty="0"/>
          </a:p>
        </p:txBody>
      </p:sp>
    </p:spTree>
    <p:extLst>
      <p:ext uri="{BB962C8B-B14F-4D97-AF65-F5344CB8AC3E}">
        <p14:creationId xmlns:p14="http://schemas.microsoft.com/office/powerpoint/2010/main" val="1955438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03500" y="2349501"/>
            <a:ext cx="6985000" cy="2951163"/>
          </a:xfrm>
        </p:spPr>
        <p:txBody>
          <a:bodyPr/>
          <a:lstStyle/>
          <a:p>
            <a:pPr>
              <a:defRPr/>
            </a:pPr>
            <a:endParaRPr lang="en-GB" b="1" dirty="0" smtClean="0">
              <a:latin typeface="Calibri" pitchFamily="34" charset="0"/>
            </a:endParaRPr>
          </a:p>
          <a:p>
            <a:pPr>
              <a:defRPr/>
            </a:pPr>
            <a:r>
              <a:rPr lang="en-GB" dirty="0">
                <a:effectLst>
                  <a:outerShdw blurRad="38100" dist="38100" dir="2700000" algn="tl">
                    <a:srgbClr val="C0C0C0"/>
                  </a:outerShdw>
                </a:effectLst>
                <a:latin typeface="Arial Black" pitchFamily="34" charset="0"/>
              </a:rPr>
              <a:t>What methods are used in </a:t>
            </a:r>
            <a:r>
              <a:rPr lang="en-GB" dirty="0" smtClean="0">
                <a:effectLst>
                  <a:outerShdw blurRad="38100" dist="38100" dir="2700000" algn="tl">
                    <a:srgbClr val="C0C0C0"/>
                  </a:outerShdw>
                </a:effectLst>
                <a:latin typeface="Arial Black" pitchFamily="34" charset="0"/>
              </a:rPr>
              <a:t>Canada </a:t>
            </a:r>
            <a:r>
              <a:rPr lang="en-GB" dirty="0">
                <a:effectLst>
                  <a:outerShdw blurRad="38100" dist="38100" dir="2700000" algn="tl">
                    <a:srgbClr val="C0C0C0"/>
                  </a:outerShdw>
                </a:effectLst>
                <a:latin typeface="Arial Black" pitchFamily="34" charset="0"/>
              </a:rPr>
              <a:t>for keeping law and order today?</a:t>
            </a:r>
          </a:p>
          <a:p>
            <a:pPr>
              <a:defRPr/>
            </a:pPr>
            <a:endParaRPr lang="en-GB" dirty="0" smtClean="0">
              <a:latin typeface="Calibri" pitchFamily="34" charset="0"/>
            </a:endParaRPr>
          </a:p>
        </p:txBody>
      </p:sp>
      <p:cxnSp>
        <p:nvCxnSpPr>
          <p:cNvPr id="13" name="Straight Arrow Connector 12"/>
          <p:cNvCxnSpPr/>
          <p:nvPr/>
        </p:nvCxnSpPr>
        <p:spPr bwMode="auto">
          <a:xfrm rot="16200000" flipV="1">
            <a:off x="3322639" y="1520826"/>
            <a:ext cx="1081087" cy="1008063"/>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bwMode="auto">
          <a:xfrm rot="5400000" flipH="1" flipV="1">
            <a:off x="5449094" y="1843881"/>
            <a:ext cx="1295400" cy="1588"/>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bwMode="auto">
          <a:xfrm rot="5400000" flipH="1" flipV="1">
            <a:off x="7931945" y="1735932"/>
            <a:ext cx="1008062" cy="936625"/>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bwMode="auto">
          <a:xfrm rot="10800000" flipV="1">
            <a:off x="2659063" y="3621126"/>
            <a:ext cx="1296988" cy="649287"/>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bwMode="auto">
          <a:xfrm rot="16200000" flipH="1">
            <a:off x="6312696" y="4527517"/>
            <a:ext cx="1368425" cy="144462"/>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bwMode="auto">
          <a:xfrm>
            <a:off x="8116864" y="3766381"/>
            <a:ext cx="1295400" cy="1008063"/>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bwMode="auto">
          <a:xfrm rot="5400000">
            <a:off x="4224338" y="4076701"/>
            <a:ext cx="1223963" cy="792162"/>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1087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2275" y="1229453"/>
            <a:ext cx="10761372" cy="40895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3220792" y="201976"/>
            <a:ext cx="10515600" cy="1325563"/>
          </a:xfrm>
        </p:spPr>
        <p:txBody>
          <a:bodyPr/>
          <a:lstStyle/>
          <a:p>
            <a:r>
              <a:rPr lang="en-CA" b="1" dirty="0" smtClean="0">
                <a:effectLst>
                  <a:outerShdw blurRad="38100" dist="38100" dir="2700000" algn="tl">
                    <a:srgbClr val="000000">
                      <a:alpha val="43137"/>
                    </a:srgbClr>
                  </a:outerShdw>
                </a:effectLst>
                <a:latin typeface="+mn-lt"/>
              </a:rPr>
              <a:t>Some Key Definitions:</a:t>
            </a:r>
            <a:endParaRPr lang="en-CA" b="1" dirty="0">
              <a:effectLst>
                <a:outerShdw blurRad="38100" dist="38100" dir="2700000" algn="tl">
                  <a:srgbClr val="000000">
                    <a:alpha val="43137"/>
                  </a:srgbClr>
                </a:outerShdw>
              </a:effectLst>
              <a:latin typeface="+mn-lt"/>
            </a:endParaRPr>
          </a:p>
        </p:txBody>
      </p:sp>
      <p:sp>
        <p:nvSpPr>
          <p:cNvPr id="4" name="Content Placeholder 3"/>
          <p:cNvSpPr>
            <a:spLocks noGrp="1"/>
          </p:cNvSpPr>
          <p:nvPr>
            <p:ph idx="1"/>
          </p:nvPr>
        </p:nvSpPr>
        <p:spPr>
          <a:xfrm>
            <a:off x="838200" y="1825625"/>
            <a:ext cx="10515600" cy="2544286"/>
          </a:xfrm>
          <a:prstGeom prst="rect">
            <a:avLst/>
          </a:prstGeom>
        </p:spPr>
        <p:txBody>
          <a:bodyPr>
            <a:spAutoFit/>
          </a:bodyPr>
          <a:lstStyle/>
          <a:p>
            <a:r>
              <a:rPr lang="en-GB" b="1" dirty="0" smtClean="0">
                <a:solidFill>
                  <a:srgbClr val="FFFF00"/>
                </a:solidFill>
                <a:latin typeface="Arial" charset="0"/>
                <a:cs typeface="Times New Roman" pitchFamily="18" charset="0"/>
              </a:rPr>
              <a:t>Crime: </a:t>
            </a:r>
            <a:r>
              <a:rPr lang="en-GB" b="1" dirty="0" smtClean="0">
                <a:solidFill>
                  <a:srgbClr val="FFFFFF"/>
                </a:solidFill>
                <a:latin typeface="Arial" charset="0"/>
                <a:cs typeface="Times New Roman" pitchFamily="18" charset="0"/>
              </a:rPr>
              <a:t>an act that breaks a law </a:t>
            </a:r>
          </a:p>
          <a:p>
            <a:r>
              <a:rPr lang="en-GB" b="1" dirty="0" smtClean="0">
                <a:solidFill>
                  <a:srgbClr val="FFFF5F"/>
                </a:solidFill>
                <a:latin typeface="Arial" charset="0"/>
                <a:cs typeface="Times New Roman" pitchFamily="18" charset="0"/>
              </a:rPr>
              <a:t>Defendant:</a:t>
            </a:r>
            <a:r>
              <a:rPr lang="en-GB" b="1" dirty="0" smtClean="0">
                <a:solidFill>
                  <a:srgbClr val="FFFFFF"/>
                </a:solidFill>
                <a:latin typeface="Arial" charset="0"/>
                <a:cs typeface="Times New Roman" pitchFamily="18" charset="0"/>
              </a:rPr>
              <a:t> a person accused of wrongdoing </a:t>
            </a:r>
          </a:p>
          <a:p>
            <a:r>
              <a:rPr lang="en-GB" b="1" dirty="0" smtClean="0">
                <a:solidFill>
                  <a:srgbClr val="FFFF00"/>
                </a:solidFill>
                <a:latin typeface="Arial" charset="0"/>
                <a:cs typeface="Times New Roman" pitchFamily="18" charset="0"/>
              </a:rPr>
              <a:t>Justice: </a:t>
            </a:r>
            <a:r>
              <a:rPr lang="en-GB" b="1" dirty="0" smtClean="0">
                <a:solidFill>
                  <a:schemeClr val="bg1"/>
                </a:solidFill>
                <a:latin typeface="Arial" charset="0"/>
                <a:cs typeface="Times New Roman" pitchFamily="18" charset="0"/>
              </a:rPr>
              <a:t>fair treatment </a:t>
            </a:r>
          </a:p>
          <a:p>
            <a:r>
              <a:rPr lang="en-GB" b="1" dirty="0" smtClean="0">
                <a:solidFill>
                  <a:srgbClr val="FFFF5F"/>
                </a:solidFill>
                <a:latin typeface="Arial" charset="0"/>
                <a:cs typeface="Times New Roman" pitchFamily="18" charset="0"/>
              </a:rPr>
              <a:t>Law:</a:t>
            </a:r>
            <a:r>
              <a:rPr lang="en-GB" b="1" dirty="0" smtClean="0">
                <a:solidFill>
                  <a:schemeClr val="bg1"/>
                </a:solidFill>
                <a:latin typeface="Arial" charset="0"/>
                <a:cs typeface="Times New Roman" pitchFamily="18" charset="0"/>
              </a:rPr>
              <a:t> rule(s) established by authority or custom </a:t>
            </a:r>
          </a:p>
          <a:p>
            <a:r>
              <a:rPr lang="en-GB" b="1" dirty="0" smtClean="0">
                <a:solidFill>
                  <a:srgbClr val="FFFF00"/>
                </a:solidFill>
                <a:latin typeface="Arial" charset="0"/>
                <a:cs typeface="Times New Roman" pitchFamily="18" charset="0"/>
              </a:rPr>
              <a:t>Punishment: </a:t>
            </a:r>
            <a:r>
              <a:rPr lang="en-GB" b="1" dirty="0" smtClean="0">
                <a:solidFill>
                  <a:schemeClr val="bg1"/>
                </a:solidFill>
                <a:latin typeface="Arial" charset="0"/>
                <a:cs typeface="Times New Roman" pitchFamily="18" charset="0"/>
              </a:rPr>
              <a:t>a penalty for an offence</a:t>
            </a:r>
            <a:endParaRPr lang="en-GB" b="1" dirty="0">
              <a:solidFill>
                <a:schemeClr val="bg1"/>
              </a:solidFill>
              <a:latin typeface="Arial" charset="0"/>
              <a:cs typeface="Times New Roman" pitchFamily="18" charset="0"/>
            </a:endParaRPr>
          </a:p>
        </p:txBody>
      </p:sp>
    </p:spTree>
    <p:extLst>
      <p:ext uri="{BB962C8B-B14F-4D97-AF65-F5344CB8AC3E}">
        <p14:creationId xmlns:p14="http://schemas.microsoft.com/office/powerpoint/2010/main" val="223759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927" y="705163"/>
            <a:ext cx="10515600" cy="4351338"/>
          </a:xfrm>
        </p:spPr>
        <p:txBody>
          <a:bodyPr/>
          <a:lstStyle/>
          <a:p>
            <a:pPr>
              <a:spcBef>
                <a:spcPct val="50000"/>
              </a:spcBef>
            </a:pPr>
            <a:r>
              <a:rPr lang="en-GB" b="1" dirty="0" smtClean="0">
                <a:latin typeface="Arial" charset="0"/>
              </a:rPr>
              <a:t>Law and order was very harsh in Medieval England. It was believed that people would only learn how to behave properly if they feared what would happen to them if they broke the law. Even the ‘smallest’ offences had serious punishments.</a:t>
            </a:r>
            <a:endParaRPr lang="en-GB" b="1" dirty="0">
              <a:latin typeface="Arial" charset="0"/>
            </a:endParaRPr>
          </a:p>
        </p:txBody>
      </p:sp>
      <p:pic>
        <p:nvPicPr>
          <p:cNvPr id="10242" name="Picture 2" descr="https://s3.amazonaws.com/bkbrains/images/courses/000/000/522/otm11va&amp;b_bio.gif?13530185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876" y="3313872"/>
            <a:ext cx="4583851" cy="270423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medievalwarfare.info/pics/sorcer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346" y="3100814"/>
            <a:ext cx="3205811" cy="291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552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Example executions"/>
          <p:cNvPicPr>
            <a:picLocks noChangeAspect="1" noChangeArrowheads="1"/>
          </p:cNvPicPr>
          <p:nvPr/>
        </p:nvPicPr>
        <p:blipFill>
          <a:blip r:embed="rId2" cstate="print"/>
          <a:srcRect/>
          <a:stretch>
            <a:fillRect/>
          </a:stretch>
        </p:blipFill>
        <p:spPr bwMode="auto">
          <a:xfrm>
            <a:off x="1524000" y="0"/>
            <a:ext cx="9144000" cy="6840538"/>
          </a:xfrm>
          <a:prstGeom prst="rect">
            <a:avLst/>
          </a:prstGeom>
          <a:noFill/>
          <a:ln w="9525">
            <a:noFill/>
            <a:miter lim="800000"/>
            <a:headEnd/>
            <a:tailEnd/>
          </a:ln>
        </p:spPr>
      </p:pic>
    </p:spTree>
    <p:extLst>
      <p:ext uri="{BB962C8B-B14F-4D97-AF65-F5344CB8AC3E}">
        <p14:creationId xmlns:p14="http://schemas.microsoft.com/office/powerpoint/2010/main" val="598095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510" y="1086341"/>
            <a:ext cx="10515600" cy="1325563"/>
          </a:xfrm>
        </p:spPr>
        <p:txBody>
          <a:bodyPr>
            <a:normAutofit/>
          </a:bodyPr>
          <a:lstStyle/>
          <a:p>
            <a:r>
              <a:rPr lang="en-CA" sz="7200" dirty="0" smtClean="0">
                <a:latin typeface="Algerian" panose="04020705040A02060702" pitchFamily="82" charset="0"/>
              </a:rPr>
              <a:t>Trial by Ordeal</a:t>
            </a:r>
            <a:endParaRPr lang="en-CA" sz="7200" dirty="0">
              <a:latin typeface="Algerian" panose="04020705040A02060702" pitchFamily="82" charset="0"/>
            </a:endParaRPr>
          </a:p>
        </p:txBody>
      </p:sp>
      <p:sp>
        <p:nvSpPr>
          <p:cNvPr id="3" name="Content Placeholder 2"/>
          <p:cNvSpPr>
            <a:spLocks noGrp="1"/>
          </p:cNvSpPr>
          <p:nvPr>
            <p:ph idx="1"/>
          </p:nvPr>
        </p:nvSpPr>
        <p:spPr>
          <a:xfrm>
            <a:off x="3259428" y="2506662"/>
            <a:ext cx="10515600" cy="4351338"/>
          </a:xfrm>
        </p:spPr>
        <p:txBody>
          <a:bodyPr/>
          <a:lstStyle/>
          <a:p>
            <a:r>
              <a:rPr lang="en-CA" dirty="0" smtClean="0"/>
              <a:t>Horrible Histories video (19:14)</a:t>
            </a:r>
            <a:endParaRPr lang="en-CA" dirty="0"/>
          </a:p>
        </p:txBody>
      </p:sp>
      <p:pic>
        <p:nvPicPr>
          <p:cNvPr id="8194" name="Picture 2" descr="http://chshistory.com/crimeandpunishment/wp-content/uploads/sites/6/2014/03/trial-by-orde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57" y="3542549"/>
            <a:ext cx="38100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upload.wikimedia.org/wikipedia/commons/5/5c/Bouts_Justice_Ordeal_by_Fire_detail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88448" y="3175502"/>
            <a:ext cx="2265602" cy="311024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upload.wikimedia.org/wikipedia/commons/4/4d/Gerichtlicher_Zweikamp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1565" y="3542549"/>
            <a:ext cx="4431508"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597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713945" y="133305"/>
            <a:ext cx="4764110" cy="1325563"/>
          </a:xfrm>
        </p:spPr>
        <p:txBody>
          <a:bodyPr/>
          <a:lstStyle/>
          <a:p>
            <a:r>
              <a:rPr lang="en-CA" dirty="0" smtClean="0">
                <a:latin typeface="Algerian" panose="04020705040A02060702" pitchFamily="82" charset="0"/>
              </a:rPr>
              <a:t>Ordeal by fire</a:t>
            </a:r>
            <a:endParaRPr lang="en-CA" dirty="0">
              <a:latin typeface="Algerian" panose="04020705040A02060702" pitchFamily="82" charset="0"/>
            </a:endParaRPr>
          </a:p>
        </p:txBody>
      </p:sp>
      <p:sp>
        <p:nvSpPr>
          <p:cNvPr id="2" name="Rectangle 1"/>
          <p:cNvSpPr/>
          <p:nvPr/>
        </p:nvSpPr>
        <p:spPr>
          <a:xfrm>
            <a:off x="0" y="1081825"/>
            <a:ext cx="12192000" cy="3770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 name="Diagram 2"/>
          <p:cNvGraphicFramePr/>
          <p:nvPr>
            <p:extLst>
              <p:ext uri="{D42A27DB-BD31-4B8C-83A1-F6EECF244321}">
                <p14:modId xmlns:p14="http://schemas.microsoft.com/office/powerpoint/2010/main" val="1478260530"/>
              </p:ext>
            </p:extLst>
          </p:nvPr>
        </p:nvGraphicFramePr>
        <p:xfrm>
          <a:off x="128788" y="1017078"/>
          <a:ext cx="11934423" cy="3594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upload.wikimedia.org/wikipedia/commons/thumb/7/75/Probe_des_gl%C3%BChenden_Eisens.jpg/508px-Probe_des_gl%C3%BChenden_Eisen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8869" y="3728165"/>
            <a:ext cx="3650152" cy="43112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ritannia.com/history/articles/ordea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8646" y="3728165"/>
            <a:ext cx="314325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657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2836</TotalTime>
  <Words>682</Words>
  <Application>Microsoft Office PowerPoint</Application>
  <PresentationFormat>Widescreen</PresentationFormat>
  <Paragraphs>86</Paragraphs>
  <Slides>25</Slides>
  <Notes>5</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Algerian</vt:lpstr>
      <vt:lpstr>Arial</vt:lpstr>
      <vt:lpstr>Arial Black</vt:lpstr>
      <vt:lpstr>Calibri</vt:lpstr>
      <vt:lpstr>Calibri Light</vt:lpstr>
      <vt:lpstr>Comic Sans MS</vt:lpstr>
      <vt:lpstr>Times New Roman</vt:lpstr>
      <vt:lpstr>Wingdings</vt:lpstr>
      <vt:lpstr>Office Theme</vt:lpstr>
      <vt:lpstr>PowerPoint Presentation</vt:lpstr>
      <vt:lpstr>Medieval Crime &amp; Law</vt:lpstr>
      <vt:lpstr>Learning Outcomes:</vt:lpstr>
      <vt:lpstr>PowerPoint Presentation</vt:lpstr>
      <vt:lpstr>Some Key Definitions:</vt:lpstr>
      <vt:lpstr>PowerPoint Presentation</vt:lpstr>
      <vt:lpstr>PowerPoint Presentation</vt:lpstr>
      <vt:lpstr>Trial by Ordeal</vt:lpstr>
      <vt:lpstr>Ordeal by fire</vt:lpstr>
      <vt:lpstr>Ordeal by water</vt:lpstr>
      <vt:lpstr>Ordeal by combat</vt:lpstr>
      <vt:lpstr>Trial by Ordeal</vt:lpstr>
      <vt:lpstr>PowerPoint Presentation</vt:lpstr>
      <vt:lpstr>Changes to law</vt:lpstr>
      <vt:lpstr>PowerPoint Presentation</vt:lpstr>
      <vt:lpstr>PowerPoint Presentation</vt:lpstr>
      <vt:lpstr>Medieval Courts</vt:lpstr>
      <vt:lpstr>PowerPoint Presentation</vt:lpstr>
      <vt:lpstr>PowerPoint Presentation</vt:lpstr>
      <vt:lpstr>PowerPoint Presentation</vt:lpstr>
      <vt:lpstr>PowerPoint Presentation</vt:lpstr>
      <vt:lpstr>PowerPoint Presentation</vt:lpstr>
      <vt:lpstr>PowerPoint Presentation</vt:lpstr>
      <vt:lpstr>Punishments</vt:lpstr>
      <vt:lpstr>Reflection Question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&amp; Law</dc:title>
  <dc:creator>Janice Beck</dc:creator>
  <cp:lastModifiedBy>Janice Beck</cp:lastModifiedBy>
  <cp:revision>8</cp:revision>
  <dcterms:created xsi:type="dcterms:W3CDTF">2014-11-17T04:43:47Z</dcterms:created>
  <dcterms:modified xsi:type="dcterms:W3CDTF">2014-11-19T04:17:00Z</dcterms:modified>
</cp:coreProperties>
</file>