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70" r:id="rId3"/>
    <p:sldId id="293" r:id="rId4"/>
    <p:sldId id="281" r:id="rId5"/>
    <p:sldId id="256" r:id="rId6"/>
    <p:sldId id="266" r:id="rId7"/>
    <p:sldId id="267" r:id="rId8"/>
    <p:sldId id="271" r:id="rId9"/>
    <p:sldId id="269" r:id="rId10"/>
    <p:sldId id="272" r:id="rId11"/>
    <p:sldId id="285" r:id="rId12"/>
    <p:sldId id="283" r:id="rId13"/>
    <p:sldId id="268" r:id="rId14"/>
    <p:sldId id="286" r:id="rId15"/>
    <p:sldId id="287" r:id="rId16"/>
    <p:sldId id="288" r:id="rId17"/>
    <p:sldId id="289" r:id="rId18"/>
    <p:sldId id="292" r:id="rId19"/>
    <p:sldId id="291" r:id="rId20"/>
    <p:sldId id="275" r:id="rId21"/>
    <p:sldId id="276" r:id="rId22"/>
    <p:sldId id="258" r:id="rId23"/>
    <p:sldId id="259" r:id="rId24"/>
    <p:sldId id="260" r:id="rId25"/>
    <p:sldId id="261" r:id="rId26"/>
    <p:sldId id="262" r:id="rId27"/>
    <p:sldId id="263" r:id="rId28"/>
    <p:sldId id="277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B0159-7016-4AB8-B37D-ED4A659E5BA1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ECC77-A9EA-42A6-9CA6-A6ACA38172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982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D4446F-B837-4BB1-8450-AD7C14F27B41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24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26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58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246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21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45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98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972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60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50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49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091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BC2C-DA85-48D8-9D92-9BB143A38D06}" type="datetimeFigureOut">
              <a:rPr lang="en-CA" smtClean="0"/>
              <a:t>2015-04-27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E9E1-C76A-4580-93D2-8DA5D4981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76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I8jsVE0qEQ" TargetMode="External"/><Relationship Id="rId4" Type="http://schemas.openxmlformats.org/officeDocument/2006/relationships/hyperlink" Target="https://www.youtube.com/watch?v=qI8jsVE0qEQ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tGoBZ4D4_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tGoBZ4D4_E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7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115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R</a:t>
            </a:r>
            <a:r>
              <a:rPr lang="en-CA" sz="6000" dirty="0" smtClean="0">
                <a:latin typeface="Algerian" panose="04020705040A02060702" pitchFamily="82" charset="0"/>
              </a:rPr>
              <a:t>eview </a:t>
            </a:r>
            <a:r>
              <a:rPr lang="en-CA" sz="115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T</a:t>
            </a:r>
            <a:r>
              <a:rPr lang="en-CA" sz="6000" dirty="0" smtClean="0">
                <a:latin typeface="Algerian" panose="04020705040A02060702" pitchFamily="82" charset="0"/>
              </a:rPr>
              <a:t>ask:</a:t>
            </a:r>
            <a:endParaRPr lang="en-CA" sz="6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9" y="2136931"/>
            <a:ext cx="11255062" cy="4351338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arenR"/>
            </a:pPr>
            <a:r>
              <a:rPr lang="en-CA" sz="6000" b="1" dirty="0" smtClean="0"/>
              <a:t> </a:t>
            </a:r>
            <a:r>
              <a:rPr lang="en-CA" sz="6000" dirty="0" smtClean="0"/>
              <a:t>What happened at the Battle of Hastings in 1066?</a:t>
            </a:r>
          </a:p>
          <a:p>
            <a:pPr marL="1143000" indent="-1143000">
              <a:buFont typeface="+mj-lt"/>
              <a:buAutoNum type="arabicParenR"/>
            </a:pPr>
            <a:r>
              <a:rPr lang="en-CA" sz="6000" b="1" dirty="0"/>
              <a:t> </a:t>
            </a:r>
            <a:r>
              <a:rPr lang="en-CA" sz="6000" dirty="0" smtClean="0"/>
              <a:t>What is it that tells us the story of the battle?</a:t>
            </a:r>
            <a:endParaRPr lang="en-CA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558343"/>
            <a:ext cx="12192000" cy="1380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4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72" y="144922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The Feudal Contract</a:t>
            </a:r>
            <a:endParaRPr lang="en-CA" sz="5400" dirty="0">
              <a:solidFill>
                <a:schemeClr val="accent5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35" y="2101512"/>
            <a:ext cx="7300550" cy="4351338"/>
          </a:xfrm>
        </p:spPr>
        <p:txBody>
          <a:bodyPr>
            <a:normAutofit lnSpcReduction="10000"/>
          </a:bodyPr>
          <a:lstStyle/>
          <a:p>
            <a:r>
              <a:rPr lang="en-CA" sz="4400" dirty="0" smtClean="0"/>
              <a:t> The </a:t>
            </a:r>
            <a:r>
              <a:rPr lang="en-CA" sz="4400" dirty="0" smtClean="0"/>
              <a:t>agreement between:</a:t>
            </a:r>
          </a:p>
          <a:p>
            <a:pPr lvl="3"/>
            <a:r>
              <a:rPr lang="en-CA" sz="3600" dirty="0" smtClean="0"/>
              <a:t>King and noble</a:t>
            </a:r>
          </a:p>
          <a:p>
            <a:pPr lvl="3"/>
            <a:r>
              <a:rPr lang="en-CA" sz="3600" dirty="0" smtClean="0"/>
              <a:t>Noble and vassal</a:t>
            </a:r>
          </a:p>
          <a:p>
            <a:pPr lvl="3"/>
            <a:r>
              <a:rPr lang="en-CA" sz="3600" dirty="0" smtClean="0"/>
              <a:t>Vassal and peasants</a:t>
            </a:r>
          </a:p>
          <a:p>
            <a:r>
              <a:rPr lang="en-CA" sz="4400" dirty="0" smtClean="0"/>
              <a:t> Sealed </a:t>
            </a:r>
            <a:r>
              <a:rPr lang="en-CA" sz="4400" dirty="0" smtClean="0"/>
              <a:t>the relationship </a:t>
            </a:r>
            <a:r>
              <a:rPr lang="en-CA" sz="4400" dirty="0" smtClean="0"/>
              <a:t>         (</a:t>
            </a:r>
            <a:r>
              <a:rPr lang="en-CA" sz="4400" dirty="0" smtClean="0"/>
              <a:t>I give, you get) with an </a:t>
            </a:r>
            <a:endParaRPr lang="en-CA" sz="4400" dirty="0" smtClean="0"/>
          </a:p>
          <a:p>
            <a:pPr marL="0" indent="0">
              <a:buNone/>
            </a:pPr>
            <a:r>
              <a:rPr lang="en-CA" sz="4400" b="1" dirty="0"/>
              <a:t>	</a:t>
            </a:r>
            <a:r>
              <a:rPr lang="en-CA" sz="4400" b="1" dirty="0" smtClean="0"/>
              <a:t>oath </a:t>
            </a:r>
            <a:r>
              <a:rPr lang="en-CA" sz="4400" b="1" dirty="0" smtClean="0"/>
              <a:t>of allegiance</a:t>
            </a:r>
            <a:endParaRPr lang="en-CA" sz="4400" dirty="0" smtClean="0"/>
          </a:p>
          <a:p>
            <a:pPr marL="1371600" lvl="3" indent="0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325563"/>
            <a:ext cx="12192000" cy="1449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9" descr="ho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47" y="-53975"/>
            <a:ext cx="43688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9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rot="20727375">
            <a:off x="-244589" y="1634747"/>
            <a:ext cx="3242308" cy="195758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>
                <a:latin typeface="Algerian" panose="04020705040A02060702" pitchFamily="82" charset="0"/>
              </a:rPr>
              <a:t>PART 1</a:t>
            </a:r>
            <a:endParaRPr lang="en-CA" sz="4800" dirty="0">
              <a:latin typeface="Algerian" panose="04020705040A020607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535" y="1990023"/>
            <a:ext cx="902367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4000" dirty="0" smtClean="0"/>
              <a:t> Fold your piece of paper in half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4000" dirty="0"/>
              <a:t> I</a:t>
            </a:r>
            <a:r>
              <a:rPr lang="en-CA" sz="4000" dirty="0" smtClean="0"/>
              <a:t>n groups of 4 (your choice) work together to read through the textbook and find information about your assigned person (king, noble, knight, peasant)…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4000" dirty="0"/>
              <a:t> </a:t>
            </a:r>
            <a:r>
              <a:rPr lang="en-CA" sz="4000" dirty="0" smtClean="0"/>
              <a:t>Point form notes &amp; an image in ONE of the four sections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2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15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J</a:t>
            </a:r>
            <a:r>
              <a:rPr lang="en-CA" sz="6000" dirty="0" smtClean="0">
                <a:latin typeface="Algerian" panose="04020705040A02060702" pitchFamily="82" charset="0"/>
              </a:rPr>
              <a:t>igsaw </a:t>
            </a:r>
            <a:r>
              <a:rPr lang="en-CA" sz="115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en-CA" sz="6000" dirty="0" smtClean="0">
                <a:latin typeface="Algerian" panose="04020705040A02060702" pitchFamily="82" charset="0"/>
              </a:rPr>
              <a:t>ctivity:</a:t>
            </a:r>
            <a:endParaRPr lang="en-CA" sz="6000" dirty="0"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8343"/>
            <a:ext cx="12192000" cy="1380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691166" y="6157968"/>
            <a:ext cx="11500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C00000"/>
                </a:solidFill>
              </a:rPr>
              <a:t>** Do a good job, because you will be sharing your info with others…***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095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rot="20727375">
            <a:off x="-244589" y="1634747"/>
            <a:ext cx="3242308" cy="195758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>
                <a:latin typeface="Algerian" panose="04020705040A02060702" pitchFamily="82" charset="0"/>
              </a:rPr>
              <a:t>PART 2</a:t>
            </a:r>
            <a:endParaRPr lang="en-CA" sz="4800" dirty="0">
              <a:latin typeface="Algerian" panose="04020705040A020607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535" y="2247601"/>
            <a:ext cx="902367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4000" dirty="0" smtClean="0"/>
              <a:t> Form groups of 4 where each of you has a different section of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4000" dirty="0"/>
              <a:t> </a:t>
            </a:r>
            <a:r>
              <a:rPr lang="en-CA" sz="4000" dirty="0" smtClean="0"/>
              <a:t>Take turns SHARING your info with the other students, so they can add it to their sheet.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2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15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J</a:t>
            </a:r>
            <a:r>
              <a:rPr lang="en-CA" sz="6000" dirty="0" smtClean="0">
                <a:latin typeface="Algerian" panose="04020705040A02060702" pitchFamily="82" charset="0"/>
              </a:rPr>
              <a:t>igsaw </a:t>
            </a:r>
            <a:r>
              <a:rPr lang="en-CA" sz="115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en-CA" sz="6000" dirty="0" smtClean="0">
                <a:latin typeface="Algerian" panose="04020705040A02060702" pitchFamily="82" charset="0"/>
              </a:rPr>
              <a:t>ctivity:</a:t>
            </a:r>
            <a:endParaRPr lang="en-CA" sz="6000" dirty="0"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8343"/>
            <a:ext cx="12192000" cy="1380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0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252024" y="351058"/>
            <a:ext cx="9369083" cy="582402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4740812" y="1842868"/>
            <a:ext cx="2377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36609" y="2827606"/>
            <a:ext cx="3983502" cy="117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21391" y="4065563"/>
            <a:ext cx="5997526" cy="93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30130" y="1078153"/>
            <a:ext cx="101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KING</a:t>
            </a:r>
            <a:endParaRPr lang="en-CA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28624" y="1913448"/>
            <a:ext cx="1212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Noble A</a:t>
            </a:r>
            <a:endParaRPr lang="en-CA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36609" y="3111456"/>
            <a:ext cx="132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Vassal A</a:t>
            </a:r>
            <a:endParaRPr lang="en-CA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24909" y="4748611"/>
            <a:ext cx="1603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Peasant</a:t>
            </a:r>
          </a:p>
          <a:p>
            <a:pPr algn="ctr"/>
            <a:r>
              <a:rPr lang="en-CA" sz="2800" b="1" dirty="0" smtClean="0"/>
              <a:t>A’s</a:t>
            </a:r>
            <a:endParaRPr lang="en-CA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92251" y="1913447"/>
            <a:ext cx="1212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Noble B</a:t>
            </a:r>
            <a:endParaRPr lang="en-CA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43004" y="3109263"/>
            <a:ext cx="132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Vassal B</a:t>
            </a:r>
            <a:endParaRPr lang="en-CA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04771" y="4758034"/>
            <a:ext cx="1603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Peasant</a:t>
            </a:r>
          </a:p>
          <a:p>
            <a:pPr algn="ctr"/>
            <a:r>
              <a:rPr lang="en-CA" sz="2800" b="1" dirty="0"/>
              <a:t>B</a:t>
            </a:r>
            <a:r>
              <a:rPr lang="en-CA" sz="2800" b="1" dirty="0" smtClean="0"/>
              <a:t>’s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6536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00" y="0"/>
            <a:ext cx="10519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6546" y="0"/>
            <a:ext cx="2665927" cy="46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5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43" y="4563790"/>
            <a:ext cx="11513713" cy="273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The candy that you have in your cup represents this year’s harvest.  Peasants: you have worked </a:t>
            </a:r>
            <a:r>
              <a:rPr lang="en-CA" sz="4000" b="1" dirty="0" smtClean="0"/>
              <a:t>very </a:t>
            </a:r>
            <a:r>
              <a:rPr lang="en-CA" sz="4000" dirty="0" smtClean="0"/>
              <a:t>hard to produce all of this food.</a:t>
            </a:r>
            <a:endParaRPr lang="en-CA" sz="4000" dirty="0"/>
          </a:p>
        </p:txBody>
      </p:sp>
      <p:pic>
        <p:nvPicPr>
          <p:cNvPr id="1026" name="Picture 2" descr="http://www.adweek.com/agencyspy/wp-content/uploads/sites/7/2015/01/skitt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0" y="365125"/>
            <a:ext cx="4674002" cy="35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irststjohndayschool.org/wp-content/uploads/2008/08/thanksgiving-harvest-design-without-clipart-841866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17" y="212876"/>
            <a:ext cx="2943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2462" y="540521"/>
            <a:ext cx="172576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900" b="1" dirty="0" smtClean="0"/>
              <a:t>=</a:t>
            </a:r>
            <a:endParaRPr lang="en-CA" sz="19900" b="1" dirty="0"/>
          </a:p>
        </p:txBody>
      </p:sp>
    </p:spTree>
    <p:extLst>
      <p:ext uri="{BB962C8B-B14F-4D97-AF65-F5344CB8AC3E}">
        <p14:creationId xmlns:p14="http://schemas.microsoft.com/office/powerpoint/2010/main" val="3830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231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Peasants:</a:t>
            </a:r>
            <a:r>
              <a:rPr lang="en-CA" b="1" dirty="0" smtClean="0"/>
              <a:t> you must pay for your protection… </a:t>
            </a:r>
            <a:r>
              <a:rPr lang="en-CA" b="1" dirty="0" smtClean="0">
                <a:solidFill>
                  <a:srgbClr val="00B050"/>
                </a:solidFill>
              </a:rPr>
              <a:t>Vassals/knights</a:t>
            </a:r>
            <a:r>
              <a:rPr lang="en-CA" b="1" dirty="0" smtClean="0"/>
              <a:t> you may confiscate </a:t>
            </a:r>
            <a:r>
              <a:rPr lang="en-CA" b="1" dirty="0" smtClean="0">
                <a:solidFill>
                  <a:srgbClr val="FF0000"/>
                </a:solidFill>
                <a:latin typeface="+mn-lt"/>
              </a:rPr>
              <a:t>SIX</a:t>
            </a:r>
            <a:r>
              <a:rPr lang="en-CA" b="1" dirty="0" smtClean="0"/>
              <a:t> candies from each of your peasants.</a:t>
            </a:r>
            <a:endParaRPr lang="en-CA" b="1" dirty="0"/>
          </a:p>
        </p:txBody>
      </p:sp>
      <p:pic>
        <p:nvPicPr>
          <p:cNvPr id="6146" name="Picture 2" descr="http://www.hasslefreeclipart.com/cart_fantasy/images/peasa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64" y="3005716"/>
            <a:ext cx="2123986" cy="35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215942" y="4293655"/>
            <a:ext cx="1403797" cy="958295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447764" y="3005716"/>
            <a:ext cx="154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/>
              <a:t>6</a:t>
            </a:r>
            <a:endParaRPr lang="en-CA" sz="7200" b="1" dirty="0"/>
          </a:p>
        </p:txBody>
      </p:sp>
      <p:pic>
        <p:nvPicPr>
          <p:cNvPr id="6148" name="Picture 4" descr="http://images.clipartpanda.com/knight-clip-art-knight-clip-art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28" y="3005716"/>
            <a:ext cx="3407171" cy="34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231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00B050"/>
                </a:solidFill>
              </a:rPr>
              <a:t>Vassals/knights</a:t>
            </a:r>
            <a:r>
              <a:rPr lang="en-CA" b="1" dirty="0">
                <a:solidFill>
                  <a:srgbClr val="00B050"/>
                </a:solidFill>
              </a:rPr>
              <a:t>:</a:t>
            </a:r>
            <a:r>
              <a:rPr lang="en-CA" b="1" dirty="0" smtClean="0">
                <a:solidFill>
                  <a:srgbClr val="00B050"/>
                </a:solidFill>
              </a:rPr>
              <a:t> </a:t>
            </a:r>
            <a:r>
              <a:rPr lang="en-CA" b="1" dirty="0" smtClean="0"/>
              <a:t>from each peasant’s payment, you may keep one candy, and must give your lord (</a:t>
            </a:r>
            <a:r>
              <a:rPr lang="en-CA" b="1" dirty="0" smtClean="0">
                <a:solidFill>
                  <a:srgbClr val="7030A0"/>
                </a:solidFill>
              </a:rPr>
              <a:t>noble</a:t>
            </a:r>
            <a:r>
              <a:rPr lang="en-CA" b="1" dirty="0" smtClean="0"/>
              <a:t>) five.  Pay your </a:t>
            </a:r>
            <a:r>
              <a:rPr lang="en-CA" b="1" dirty="0" smtClean="0">
                <a:solidFill>
                  <a:srgbClr val="7030A0"/>
                </a:solidFill>
              </a:rPr>
              <a:t>noble</a:t>
            </a:r>
            <a:r>
              <a:rPr lang="en-CA" b="1" dirty="0" smtClean="0"/>
              <a:t> </a:t>
            </a:r>
            <a:r>
              <a:rPr lang="en-CA" b="1" dirty="0" smtClean="0">
                <a:solidFill>
                  <a:srgbClr val="FF0000"/>
                </a:solidFill>
                <a:latin typeface="+mn-lt"/>
              </a:rPr>
              <a:t>FIVE</a:t>
            </a:r>
            <a:r>
              <a:rPr lang="en-CA" b="1" dirty="0" smtClean="0"/>
              <a:t> candies for each </a:t>
            </a:r>
            <a:r>
              <a:rPr lang="en-CA" b="1" dirty="0" smtClean="0">
                <a:solidFill>
                  <a:srgbClr val="0070C0"/>
                </a:solidFill>
              </a:rPr>
              <a:t>peasant</a:t>
            </a:r>
            <a:r>
              <a:rPr lang="en-CA" b="1" dirty="0" smtClean="0"/>
              <a:t> that you have.</a:t>
            </a:r>
            <a:endParaRPr lang="en-CA" b="1" dirty="0"/>
          </a:p>
        </p:txBody>
      </p:sp>
      <p:sp>
        <p:nvSpPr>
          <p:cNvPr id="6" name="Right Arrow 5"/>
          <p:cNvSpPr/>
          <p:nvPr/>
        </p:nvSpPr>
        <p:spPr>
          <a:xfrm>
            <a:off x="5215942" y="4494923"/>
            <a:ext cx="1403797" cy="958295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229527" y="2936463"/>
            <a:ext cx="798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/>
              <a:t>5</a:t>
            </a:r>
            <a:endParaRPr lang="en-CA" sz="2000" b="1" dirty="0"/>
          </a:p>
        </p:txBody>
      </p:sp>
      <p:pic>
        <p:nvPicPr>
          <p:cNvPr id="6148" name="Picture 4" descr="http://images.clipartpanda.com/knight-clip-art-knight-clip-art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58" y="3005716"/>
            <a:ext cx="3407171" cy="34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7840" y="3294594"/>
            <a:ext cx="1326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(x number of peasants </a:t>
            </a:r>
            <a:r>
              <a:rPr lang="en-CA" b="1" u="sng" dirty="0"/>
              <a:t>you</a:t>
            </a:r>
            <a:r>
              <a:rPr lang="en-CA" b="1" dirty="0"/>
              <a:t> have)</a:t>
            </a:r>
          </a:p>
          <a:p>
            <a:endParaRPr lang="en-CA" dirty="0"/>
          </a:p>
        </p:txBody>
      </p:sp>
      <p:pic>
        <p:nvPicPr>
          <p:cNvPr id="7170" name="Picture 2" descr="http://images.clipartpanda.com/noble-clipart-wh_tudo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47" y="3005716"/>
            <a:ext cx="29908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2" y="257937"/>
            <a:ext cx="10515600" cy="235231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7030A0"/>
                </a:solidFill>
              </a:rPr>
              <a:t>Nobles</a:t>
            </a:r>
            <a:r>
              <a:rPr lang="en-CA" b="1" dirty="0" smtClean="0">
                <a:solidFill>
                  <a:srgbClr val="00B050"/>
                </a:solidFill>
              </a:rPr>
              <a:t> </a:t>
            </a:r>
            <a:r>
              <a:rPr lang="en-CA" b="1" dirty="0" smtClean="0"/>
              <a:t>from each vassal/knight’s payment, you may keep two candies, and must give your lord (the </a:t>
            </a:r>
            <a:r>
              <a:rPr lang="en-CA" b="1" dirty="0" smtClean="0">
                <a:solidFill>
                  <a:schemeClr val="accent2"/>
                </a:solidFill>
              </a:rPr>
              <a:t>King</a:t>
            </a:r>
            <a:r>
              <a:rPr lang="en-CA" b="1" dirty="0" smtClean="0"/>
              <a:t>) three.  Pay the </a:t>
            </a:r>
            <a:r>
              <a:rPr lang="en-CA" b="1" dirty="0" smtClean="0">
                <a:solidFill>
                  <a:schemeClr val="accent2"/>
                </a:solidFill>
              </a:rPr>
              <a:t>King</a:t>
            </a:r>
            <a:r>
              <a:rPr lang="en-CA" b="1" dirty="0" smtClean="0"/>
              <a:t> </a:t>
            </a:r>
            <a:r>
              <a:rPr lang="en-CA" b="1" dirty="0" smtClean="0">
                <a:solidFill>
                  <a:srgbClr val="FF0000"/>
                </a:solidFill>
                <a:latin typeface="+mn-lt"/>
              </a:rPr>
              <a:t>THREE</a:t>
            </a:r>
            <a:r>
              <a:rPr lang="en-CA" b="1" dirty="0" smtClean="0"/>
              <a:t> candies for each peasant that is on your side.</a:t>
            </a:r>
            <a:endParaRPr lang="en-CA" b="1" dirty="0"/>
          </a:p>
        </p:txBody>
      </p:sp>
      <p:sp>
        <p:nvSpPr>
          <p:cNvPr id="6" name="Right Arrow 5"/>
          <p:cNvSpPr/>
          <p:nvPr/>
        </p:nvSpPr>
        <p:spPr>
          <a:xfrm>
            <a:off x="5215942" y="4575021"/>
            <a:ext cx="1403797" cy="958295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229527" y="3142525"/>
            <a:ext cx="139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/>
              <a:t>3</a:t>
            </a:r>
            <a:endParaRPr lang="en-CA" sz="2000" b="1" dirty="0"/>
          </a:p>
        </p:txBody>
      </p:sp>
      <p:pic>
        <p:nvPicPr>
          <p:cNvPr id="7170" name="Picture 2" descr="http://images.clipartpanda.com/noble-clipart-wh_tudo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63" y="3233354"/>
            <a:ext cx="29908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mages.clipartpanda.com/king-clip-art-king_01_cli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46" y="2686289"/>
            <a:ext cx="2666442" cy="36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17840" y="3436261"/>
            <a:ext cx="181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(x number of peasants </a:t>
            </a:r>
            <a:r>
              <a:rPr lang="en-CA" b="1" dirty="0" smtClean="0"/>
              <a:t>on your side “A” or “B”)</a:t>
            </a:r>
            <a:endParaRPr lang="en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13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152" y="184820"/>
            <a:ext cx="12282152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 smtClean="0"/>
              <a:t>How many candies did you end up with?</a:t>
            </a:r>
            <a:endParaRPr lang="en-CA" sz="5400" b="1" dirty="0"/>
          </a:p>
        </p:txBody>
      </p:sp>
      <p:pic>
        <p:nvPicPr>
          <p:cNvPr id="4" name="Picture 2" descr="http://images.clipartpanda.com/king-clip-art-king_01_clip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42" y="4353058"/>
            <a:ext cx="1523237" cy="20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noble-clipart-wh_tudo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21" y="4203262"/>
            <a:ext cx="2239894" cy="23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clipartpanda.com/knight-clip-art-knight-clip-art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45" y="1826908"/>
            <a:ext cx="2059829" cy="20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hasslefreeclipart.com/cart_fantasy/images/peasa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40" y="1688508"/>
            <a:ext cx="1404279" cy="23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qI8jsVE0qE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487" y="6181859"/>
            <a:ext cx="677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4"/>
              </a:rPr>
              <a:t>https://</a:t>
            </a:r>
            <a:r>
              <a:rPr lang="en-CA" dirty="0" smtClean="0">
                <a:hlinkClick r:id="rId4"/>
              </a:rPr>
              <a:t>www.youtube.com/watch?v=qI8jsVE0qEQ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24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577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3600" dirty="0"/>
              <a:t>How did the </a:t>
            </a:r>
            <a:r>
              <a:rPr lang="en-CA" sz="3600" dirty="0" smtClean="0"/>
              <a:t>Feudal System Simulation </a:t>
            </a:r>
            <a:r>
              <a:rPr lang="en-CA" sz="3600" dirty="0"/>
              <a:t>make you feel?</a:t>
            </a:r>
          </a:p>
          <a:p>
            <a:pPr>
              <a:lnSpc>
                <a:spcPct val="150000"/>
              </a:lnSpc>
            </a:pPr>
            <a:r>
              <a:rPr lang="en-CA" sz="3600" dirty="0"/>
              <a:t>If you were a peasant, what was unfair?  </a:t>
            </a:r>
          </a:p>
          <a:p>
            <a:pPr>
              <a:lnSpc>
                <a:spcPct val="150000"/>
              </a:lnSpc>
            </a:pPr>
            <a:r>
              <a:rPr lang="en-CA" sz="3600" dirty="0"/>
              <a:t>If you were the </a:t>
            </a:r>
            <a:r>
              <a:rPr lang="en-CA" sz="3600" dirty="0" smtClean="0"/>
              <a:t>vassals/nobles/king: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800" dirty="0" smtClean="0"/>
              <a:t> Did </a:t>
            </a:r>
            <a:r>
              <a:rPr lang="en-CA" sz="2800" dirty="0"/>
              <a:t>you feel bad for the peasants?  </a:t>
            </a:r>
            <a:endParaRPr lang="en-CA" sz="28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800" dirty="0" smtClean="0"/>
              <a:t> Would </a:t>
            </a:r>
            <a:r>
              <a:rPr lang="en-CA" sz="2800" dirty="0"/>
              <a:t>you support them if they </a:t>
            </a:r>
            <a:r>
              <a:rPr lang="en-CA" sz="2800" dirty="0" smtClean="0"/>
              <a:t>revolted?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9853" y="0"/>
            <a:ext cx="10431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</a:t>
            </a:r>
            <a:r>
              <a:rPr lang="en-CA" sz="5400" dirty="0" smtClean="0">
                <a:latin typeface="Algerian" panose="04020705040A02060702" pitchFamily="82" charset="0"/>
              </a:rPr>
              <a:t>iscussion </a:t>
            </a:r>
            <a:r>
              <a:rPr lang="en-CA" sz="96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Q</a:t>
            </a:r>
            <a:r>
              <a:rPr lang="en-CA" sz="5400" dirty="0" smtClean="0">
                <a:latin typeface="Algerian" panose="04020705040A02060702" pitchFamily="82" charset="0"/>
              </a:rPr>
              <a:t>uestions:</a:t>
            </a:r>
            <a:endParaRPr lang="en-CA" sz="5400" dirty="0"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8343"/>
            <a:ext cx="12192000" cy="1380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7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115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Y</a:t>
            </a:r>
            <a:r>
              <a:rPr lang="en-CA" sz="6000" dirty="0" smtClean="0">
                <a:latin typeface="Algerian" panose="04020705040A02060702" pitchFamily="82" charset="0"/>
              </a:rPr>
              <a:t>our </a:t>
            </a:r>
            <a:r>
              <a:rPr lang="en-CA" sz="115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T</a:t>
            </a:r>
            <a:r>
              <a:rPr lang="en-CA" sz="6000" dirty="0" smtClean="0">
                <a:latin typeface="Algerian" panose="04020705040A02060702" pitchFamily="82" charset="0"/>
              </a:rPr>
              <a:t>ask:</a:t>
            </a:r>
            <a:endParaRPr lang="en-CA" sz="6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82" y="2755117"/>
            <a:ext cx="5863107" cy="4351338"/>
          </a:xfrm>
        </p:spPr>
        <p:txBody>
          <a:bodyPr>
            <a:normAutofit/>
          </a:bodyPr>
          <a:lstStyle/>
          <a:p>
            <a:r>
              <a:rPr lang="en-CA" sz="4000" dirty="0" smtClean="0"/>
              <a:t>Complete the Feudal System graphic organizer and questions</a:t>
            </a:r>
          </a:p>
          <a:p>
            <a:r>
              <a:rPr lang="en-CA" sz="4000" dirty="0" smtClean="0"/>
              <a:t>Use textbook pages 44-47</a:t>
            </a:r>
            <a:endParaRPr lang="en-CA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1558343"/>
            <a:ext cx="12192000" cy="1380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 descr="http://treasure.diylol.com/uploads/post/image/361493/resized_success-kid-meme-generator-task-complete-next-please-6d1c0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3"/>
          <a:stretch/>
        </p:blipFill>
        <p:spPr bwMode="auto">
          <a:xfrm>
            <a:off x="6709893" y="1917991"/>
            <a:ext cx="4842455" cy="46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331" y="310636"/>
            <a:ext cx="9691802" cy="1143000"/>
          </a:xfrm>
          <a:solidFill>
            <a:schemeClr val="bg1">
              <a:alpha val="89803"/>
            </a:schemeClr>
          </a:solidFill>
        </p:spPr>
        <p:txBody>
          <a:bodyPr/>
          <a:lstStyle/>
          <a:p>
            <a:pPr eaLnBrk="1" hangingPunct="1"/>
            <a:r>
              <a:rPr lang="en-GB" altLang="en-US" sz="3200" b="1" i="1" dirty="0" smtClean="0"/>
              <a:t>Can </a:t>
            </a:r>
            <a:r>
              <a:rPr lang="en-GB" altLang="en-US" sz="3200" b="1" i="1" dirty="0"/>
              <a:t>you work out who would have said these statements?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855914" y="2060575"/>
            <a:ext cx="6624637" cy="2592388"/>
          </a:xfrm>
          <a:prstGeom prst="wedgeRectCallout">
            <a:avLst>
              <a:gd name="adj1" fmla="val -30639"/>
              <a:gd name="adj2" fmla="val 80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I like the system because it means I can control the country.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857" y="4417453"/>
            <a:ext cx="3336258" cy="21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855914" y="2060575"/>
            <a:ext cx="6624637" cy="2592388"/>
          </a:xfrm>
          <a:prstGeom prst="wedgeRectCallout">
            <a:avLst>
              <a:gd name="adj1" fmla="val -30639"/>
              <a:gd name="adj2" fmla="val 80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I do not like the system because I want to move to the next village but I am not allowed to.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22331" y="310636"/>
            <a:ext cx="9691802" cy="1143000"/>
          </a:xfrm>
          <a:prstGeom prst="rect">
            <a:avLst/>
          </a:prstGeom>
          <a:solidFill>
            <a:schemeClr val="bg1">
              <a:alpha val="89803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i="1" smtClean="0"/>
              <a:t>Can you work out who would have said these statements?</a:t>
            </a:r>
            <a:endParaRPr lang="en-GB" alt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917" r="11757"/>
          <a:stretch/>
        </p:blipFill>
        <p:spPr>
          <a:xfrm>
            <a:off x="5190186" y="5042459"/>
            <a:ext cx="682580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855914" y="2060575"/>
            <a:ext cx="6624637" cy="2592388"/>
          </a:xfrm>
          <a:prstGeom prst="wedgeRectCallout">
            <a:avLst>
              <a:gd name="adj1" fmla="val -30639"/>
              <a:gd name="adj2" fmla="val 80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I like the system because I only owe allegiance to the king.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22331" y="310636"/>
            <a:ext cx="9691802" cy="1143000"/>
          </a:xfrm>
          <a:prstGeom prst="rect">
            <a:avLst/>
          </a:prstGeom>
          <a:solidFill>
            <a:schemeClr val="bg1">
              <a:alpha val="89803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i="1" smtClean="0"/>
              <a:t>Can you work out who would have said these statements?</a:t>
            </a:r>
            <a:endParaRPr lang="en-GB" alt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103" y="4887913"/>
            <a:ext cx="4957774" cy="17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783681" y="1871811"/>
            <a:ext cx="6624637" cy="2592388"/>
          </a:xfrm>
          <a:prstGeom prst="wedgeRectCallout">
            <a:avLst>
              <a:gd name="adj1" fmla="val -30639"/>
              <a:gd name="adj2" fmla="val 80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I like the system because I have been given large amounts of land.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22331" y="310636"/>
            <a:ext cx="9691802" cy="1143000"/>
          </a:xfrm>
          <a:prstGeom prst="rect">
            <a:avLst/>
          </a:prstGeom>
          <a:solidFill>
            <a:schemeClr val="bg1">
              <a:alpha val="89803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i="1" smtClean="0"/>
              <a:t>Can you work out who would have said these statements?</a:t>
            </a:r>
            <a:endParaRPr lang="en-GB" altLang="en-US" sz="3200" b="1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686901" y="5141073"/>
            <a:ext cx="7505099" cy="1479920"/>
            <a:chOff x="4686901" y="5141073"/>
            <a:chExt cx="7505099" cy="1479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01479" y="5141074"/>
              <a:ext cx="4290521" cy="147991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6901" y="5141073"/>
              <a:ext cx="3214578" cy="1479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6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675610" y="1825624"/>
            <a:ext cx="6624637" cy="2592388"/>
          </a:xfrm>
          <a:prstGeom prst="wedgeRectCallout">
            <a:avLst>
              <a:gd name="adj1" fmla="val -30639"/>
              <a:gd name="adj2" fmla="val 80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/>
              <a:t>I like the system because I have many peasants working on my land.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22331" y="310636"/>
            <a:ext cx="9691802" cy="1143000"/>
          </a:xfrm>
          <a:prstGeom prst="rect">
            <a:avLst/>
          </a:prstGeom>
          <a:solidFill>
            <a:schemeClr val="bg1">
              <a:alpha val="89803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i="1" smtClean="0"/>
              <a:t>Can you work out who would have said these statements?</a:t>
            </a:r>
            <a:endParaRPr lang="en-GB" altLang="en-US" sz="3200" b="1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686901" y="5141073"/>
            <a:ext cx="7505099" cy="1479920"/>
            <a:chOff x="4686901" y="5141073"/>
            <a:chExt cx="7505099" cy="14799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01479" y="5141074"/>
              <a:ext cx="4290521" cy="14799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6901" y="5141073"/>
              <a:ext cx="3214578" cy="1479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855914" y="2060575"/>
            <a:ext cx="6624637" cy="2592388"/>
          </a:xfrm>
          <a:prstGeom prst="wedgeRectCallout">
            <a:avLst>
              <a:gd name="adj1" fmla="val -30639"/>
              <a:gd name="adj2" fmla="val 80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/>
              <a:t>I am not keen on the system because I have to fight for my local </a:t>
            </a:r>
            <a:r>
              <a:rPr lang="en-GB" altLang="en-US" sz="4000" dirty="0" smtClean="0"/>
              <a:t>noble.</a:t>
            </a:r>
            <a:endParaRPr lang="en-GB" alt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22331" y="310636"/>
            <a:ext cx="9691802" cy="1143000"/>
          </a:xfrm>
          <a:prstGeom prst="rect">
            <a:avLst/>
          </a:prstGeom>
          <a:solidFill>
            <a:schemeClr val="bg1">
              <a:alpha val="89803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i="1" smtClean="0"/>
              <a:t>Can you work out who would have said these statements?</a:t>
            </a:r>
            <a:endParaRPr lang="en-GB" alt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67" y="4887913"/>
            <a:ext cx="3720331" cy="17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16" y="22854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4800" dirty="0" smtClean="0"/>
              <a:t>If you had to choose to be someone in the Feudal System:</a:t>
            </a:r>
          </a:p>
          <a:p>
            <a:pPr lvl="1">
              <a:lnSpc>
                <a:spcPct val="150000"/>
              </a:lnSpc>
            </a:pPr>
            <a:r>
              <a:rPr lang="en-CA" sz="3600" dirty="0" smtClean="0"/>
              <a:t>Who would you </a:t>
            </a:r>
            <a:r>
              <a:rPr lang="en-CA" sz="3600" b="1" dirty="0" smtClean="0"/>
              <a:t>MOST </a:t>
            </a:r>
            <a:r>
              <a:rPr lang="en-CA" sz="3600" dirty="0" smtClean="0"/>
              <a:t>want to be, and why?</a:t>
            </a:r>
          </a:p>
          <a:p>
            <a:pPr lvl="1">
              <a:lnSpc>
                <a:spcPct val="150000"/>
              </a:lnSpc>
            </a:pPr>
            <a:r>
              <a:rPr lang="en-CA" sz="3600" dirty="0" smtClean="0"/>
              <a:t>Who would you </a:t>
            </a:r>
            <a:r>
              <a:rPr lang="en-CA" sz="3600" b="1" dirty="0" smtClean="0"/>
              <a:t>LEAST </a:t>
            </a:r>
            <a:r>
              <a:rPr lang="en-CA" sz="3600" dirty="0" smtClean="0"/>
              <a:t>like to be, and why?</a:t>
            </a:r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9853" y="0"/>
            <a:ext cx="10431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R</a:t>
            </a:r>
            <a:r>
              <a:rPr lang="en-CA" sz="5400" dirty="0" smtClean="0">
                <a:latin typeface="Algerian" panose="04020705040A02060702" pitchFamily="82" charset="0"/>
              </a:rPr>
              <a:t>eflection </a:t>
            </a:r>
            <a:r>
              <a:rPr lang="en-CA" sz="9600" dirty="0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J</a:t>
            </a:r>
            <a:r>
              <a:rPr lang="en-CA" sz="5400" dirty="0" smtClean="0">
                <a:latin typeface="Algerian" panose="04020705040A02060702" pitchFamily="82" charset="0"/>
              </a:rPr>
              <a:t>ournal</a:t>
            </a:r>
            <a:endParaRPr lang="en-CA" sz="5400" dirty="0"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8343"/>
            <a:ext cx="12192000" cy="1380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5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139" y="19157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3600" dirty="0" smtClean="0"/>
              <a:t>In pairs or groups (3-4), make a list of the positive and negative effects of the Feudal System on society.</a:t>
            </a:r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9853" y="0"/>
            <a:ext cx="10431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G</a:t>
            </a:r>
            <a:r>
              <a:rPr lang="en-CA" sz="5400" dirty="0" smtClean="0">
                <a:latin typeface="Algerian" panose="04020705040A02060702" pitchFamily="82" charset="0"/>
              </a:rPr>
              <a:t>roup </a:t>
            </a:r>
            <a:r>
              <a:rPr lang="en-CA" sz="9600" dirty="0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en-CA" sz="5400" dirty="0" smtClean="0">
                <a:latin typeface="Algerian" panose="04020705040A02060702" pitchFamily="82" charset="0"/>
              </a:rPr>
              <a:t>ctivity</a:t>
            </a:r>
            <a:endParaRPr lang="en-CA" sz="5400" dirty="0"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8343"/>
            <a:ext cx="12192000" cy="1380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2081719" y="3307404"/>
            <a:ext cx="8151779" cy="3550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059872" y="3394953"/>
            <a:ext cx="70472" cy="3375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 flipH="1">
            <a:off x="2614409" y="4000007"/>
            <a:ext cx="703186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946223" y="3472682"/>
            <a:ext cx="278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Positive Effects</a:t>
            </a:r>
            <a:endParaRPr lang="en-CA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92120" y="3472682"/>
            <a:ext cx="278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Negative Effects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0912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458"/>
            <a:ext cx="10515600" cy="1325563"/>
          </a:xfrm>
        </p:spPr>
        <p:txBody>
          <a:bodyPr/>
          <a:lstStyle/>
          <a:p>
            <a:r>
              <a:rPr lang="en-CA" sz="80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en-CA" sz="4800" dirty="0" smtClean="0">
                <a:latin typeface="Algerian" panose="04020705040A02060702" pitchFamily="82" charset="0"/>
              </a:rPr>
              <a:t>nimated</a:t>
            </a:r>
            <a:r>
              <a:rPr lang="en-CA" dirty="0" smtClean="0">
                <a:latin typeface="Algerian" panose="04020705040A02060702" pitchFamily="82" charset="0"/>
              </a:rPr>
              <a:t> </a:t>
            </a:r>
            <a:r>
              <a:rPr lang="en-CA" sz="80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B</a:t>
            </a:r>
            <a:r>
              <a:rPr lang="en-CA" sz="4800" dirty="0" smtClean="0">
                <a:latin typeface="Algerian" panose="04020705040A02060702" pitchFamily="82" charset="0"/>
              </a:rPr>
              <a:t>ayeux</a:t>
            </a:r>
            <a:r>
              <a:rPr lang="en-CA" dirty="0" smtClean="0">
                <a:latin typeface="Algerian" panose="04020705040A02060702" pitchFamily="82" charset="0"/>
              </a:rPr>
              <a:t> </a:t>
            </a:r>
            <a:r>
              <a:rPr lang="en-CA" sz="8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T</a:t>
            </a:r>
            <a:r>
              <a:rPr lang="en-CA" sz="4800" dirty="0" smtClean="0">
                <a:latin typeface="Algerian" panose="04020705040A02060702" pitchFamily="82" charset="0"/>
              </a:rPr>
              <a:t>apestry</a:t>
            </a:r>
            <a:endParaRPr lang="en-CA" sz="48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656" y="6178684"/>
            <a:ext cx="10515600" cy="556967"/>
          </a:xfrm>
        </p:spPr>
        <p:txBody>
          <a:bodyPr/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www.youtube.com/watch?v=LtGoBZ4D4_E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LtGoBZ4D4_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186" y="1549021"/>
            <a:ext cx="7504090" cy="42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7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115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Y</a:t>
            </a:r>
            <a:r>
              <a:rPr lang="en-CA" sz="6000" dirty="0" smtClean="0">
                <a:latin typeface="Algerian" panose="04020705040A02060702" pitchFamily="82" charset="0"/>
              </a:rPr>
              <a:t>our </a:t>
            </a:r>
            <a:r>
              <a:rPr lang="en-CA" sz="115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T</a:t>
            </a:r>
            <a:r>
              <a:rPr lang="en-CA" sz="6000" dirty="0" smtClean="0">
                <a:latin typeface="Algerian" panose="04020705040A02060702" pitchFamily="82" charset="0"/>
              </a:rPr>
              <a:t>ask:</a:t>
            </a:r>
            <a:endParaRPr lang="en-CA" sz="6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9" y="2136931"/>
            <a:ext cx="1125506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000" b="1" dirty="0" smtClean="0"/>
              <a:t>Why </a:t>
            </a:r>
            <a:r>
              <a:rPr lang="en-CA" sz="6000" dirty="0" smtClean="0"/>
              <a:t>was the Battle of Hastings </a:t>
            </a:r>
            <a:r>
              <a:rPr lang="en-CA" sz="6000" b="1" dirty="0" smtClean="0"/>
              <a:t>significant</a:t>
            </a:r>
            <a:r>
              <a:rPr lang="en-CA" sz="6000" dirty="0" smtClean="0"/>
              <a:t>?</a:t>
            </a:r>
            <a:endParaRPr lang="en-CA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558343"/>
            <a:ext cx="12192000" cy="1380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53" r="1968" b="7953"/>
          <a:stretch>
            <a:fillRect/>
          </a:stretch>
        </p:blipFill>
        <p:spPr bwMode="auto">
          <a:xfrm>
            <a:off x="0" y="4329894"/>
            <a:ext cx="12192000" cy="29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6395"/>
            <a:ext cx="9144000" cy="1005914"/>
          </a:xfrm>
        </p:spPr>
        <p:txBody>
          <a:bodyPr/>
          <a:lstStyle/>
          <a:p>
            <a:r>
              <a:rPr lang="en-CA" dirty="0" smtClean="0">
                <a:latin typeface="Algerian" panose="04020705040A02060702" pitchFamily="82" charset="0"/>
              </a:rPr>
              <a:t>Learning Outcomes</a:t>
            </a:r>
            <a:endParaRPr lang="en-CA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551" y="1580004"/>
            <a:ext cx="11408898" cy="1655762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+mj-lt"/>
              <a:buAutoNum type="arabicPeriod"/>
            </a:pPr>
            <a:r>
              <a:rPr lang="en-GB" altLang="en-US" sz="3200" dirty="0" smtClean="0"/>
              <a:t>To explain </a:t>
            </a:r>
            <a:r>
              <a:rPr lang="en-GB" altLang="en-US" sz="3200" b="1" dirty="0" smtClean="0"/>
              <a:t>why</a:t>
            </a:r>
            <a:r>
              <a:rPr lang="en-GB" altLang="en-US" sz="3200" dirty="0" smtClean="0"/>
              <a:t> William introduced the Feudal System to England.</a:t>
            </a:r>
          </a:p>
          <a:p>
            <a:pPr marL="457200" indent="-457200" algn="l">
              <a:spcBef>
                <a:spcPct val="0"/>
              </a:spcBef>
              <a:buFont typeface="+mj-lt"/>
              <a:buAutoNum type="arabicPeriod"/>
            </a:pPr>
            <a:r>
              <a:rPr lang="en-GB" altLang="en-US" sz="3200" dirty="0" smtClean="0"/>
              <a:t>To describe </a:t>
            </a:r>
            <a:r>
              <a:rPr lang="en-GB" altLang="en-US" sz="3200" b="1" dirty="0" smtClean="0"/>
              <a:t>how</a:t>
            </a:r>
            <a:r>
              <a:rPr lang="en-GB" altLang="en-US" sz="3200" dirty="0" smtClean="0"/>
              <a:t> the Feudal system worked.</a:t>
            </a:r>
          </a:p>
          <a:p>
            <a:endParaRPr lang="en-CA" dirty="0"/>
          </a:p>
        </p:txBody>
      </p:sp>
      <p:pic>
        <p:nvPicPr>
          <p:cNvPr id="13314" name="Picture 2" descr="http://1.bp.blogspot.com/-4vq9Rb_QIfo/UVr8R3zuzfI/AAAAAAAAMu8/l-Mpv52Cu78/s1600/meme-18137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55" y="2976669"/>
            <a:ext cx="5169344" cy="38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8648" y="1245700"/>
            <a:ext cx="8714704" cy="11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0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nutthelastviking.files.wordpress.com/2010/10/king_william_i_the_conqueror_from_np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160"/>
            <a:ext cx="3129117" cy="44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9194" y="3487467"/>
            <a:ext cx="658580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cap="small" dirty="0"/>
              <a:t>I CANNOT TRUST THE SAXON LORDS TO CONTROL THE COUNTRY FOR ME.</a:t>
            </a:r>
          </a:p>
          <a:p>
            <a:pPr>
              <a:defRPr/>
            </a:pPr>
            <a:endParaRPr lang="en-GB" sz="2400" b="1" dirty="0"/>
          </a:p>
          <a:p>
            <a:pPr>
              <a:defRPr/>
            </a:pPr>
            <a:r>
              <a:rPr lang="en-GB" sz="2400" b="1" cap="small" dirty="0"/>
              <a:t>I NEED TO COLLECT TAXES BUT I DON’T KNOW WHO OWNS WHAT.</a:t>
            </a:r>
          </a:p>
          <a:p>
            <a:pPr>
              <a:defRPr/>
            </a:pPr>
            <a:endParaRPr lang="en-GB" sz="2400" b="1" dirty="0"/>
          </a:p>
          <a:p>
            <a:pPr>
              <a:defRPr/>
            </a:pPr>
            <a:r>
              <a:rPr lang="en-GB" sz="2400" b="1" cap="small" dirty="0"/>
              <a:t>IF I DON’T STOP THE REBELS IN THE NORTH THEY WILL SUPPORT A VIKING REBELLION.</a:t>
            </a:r>
            <a:endParaRPr lang="en-GB" sz="2400" b="1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129117" y="0"/>
            <a:ext cx="8056563" cy="3214688"/>
          </a:xfrm>
          <a:prstGeom prst="cloudCallout">
            <a:avLst>
              <a:gd name="adj1" fmla="val -41773"/>
              <a:gd name="adj2" fmla="val 78898"/>
            </a:avLst>
          </a:prstGeom>
          <a:blipFill dpi="0" rotWithShape="1">
            <a:blip r:embed="rId4">
              <a:alphaModFix amt="34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/>
              <a:t>What sorts of problems did William face once he was crowned king of England?</a:t>
            </a:r>
          </a:p>
        </p:txBody>
      </p:sp>
    </p:spTree>
    <p:extLst>
      <p:ext uri="{BB962C8B-B14F-4D97-AF65-F5344CB8AC3E}">
        <p14:creationId xmlns:p14="http://schemas.microsoft.com/office/powerpoint/2010/main" val="194818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otte and bailey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165211"/>
            <a:ext cx="5435421" cy="34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9993" y="500063"/>
            <a:ext cx="461360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William </a:t>
            </a:r>
            <a:r>
              <a:rPr lang="en-GB" altLang="en-US" dirty="0">
                <a:latin typeface="Comic Sans MS" panose="030F0702030302020204" pitchFamily="66" charset="0"/>
              </a:rPr>
              <a:t>built castles all around England to help him control the land and its people.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76930" y="3784925"/>
            <a:ext cx="65951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William also introduced a new social system into England.  It was called the </a:t>
            </a:r>
            <a:r>
              <a:rPr lang="en-GB" altLang="en-US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Feudal System. </a:t>
            </a:r>
          </a:p>
        </p:txBody>
      </p:sp>
      <p:pic>
        <p:nvPicPr>
          <p:cNvPr id="8" name="Picture 2" descr="https://knutthelastviking.files.wordpress.com/2010/10/king_william_i_the_conqueror_from_np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44" y="2753091"/>
            <a:ext cx="2914728" cy="41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25563"/>
            <a:ext cx="12192000" cy="370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56" y="84982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Feudal System: Based on the </a:t>
            </a:r>
            <a:r>
              <a:rPr lang="en-CA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F’s</a:t>
            </a:r>
            <a:endParaRPr lang="en-CA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1315" y="1801881"/>
            <a:ext cx="4684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F</a:t>
            </a:r>
            <a:r>
              <a:rPr lang="en-CA" sz="5400" dirty="0" smtClean="0">
                <a:latin typeface="Algerian" panose="04020705040A02060702" pitchFamily="82" charset="0"/>
              </a:rPr>
              <a:t>ief (land)</a:t>
            </a:r>
            <a:endParaRPr lang="en-CA" sz="5400" dirty="0"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2921" y="3148609"/>
            <a:ext cx="7270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F</a:t>
            </a:r>
            <a:r>
              <a:rPr lang="en-CA" sz="5400" dirty="0" smtClean="0">
                <a:latin typeface="Algerian" panose="04020705040A02060702" pitchFamily="82" charset="0"/>
              </a:rPr>
              <a:t>ealty (loyalty)</a:t>
            </a:r>
            <a:endParaRPr lang="en-CA" sz="5400" dirty="0"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4527" y="4489012"/>
            <a:ext cx="7270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F</a:t>
            </a:r>
            <a:r>
              <a:rPr lang="en-CA" sz="5400" dirty="0" smtClean="0">
                <a:latin typeface="Algerian" panose="04020705040A02060702" pitchFamily="82" charset="0"/>
              </a:rPr>
              <a:t>aith (religion)</a:t>
            </a:r>
            <a:endParaRPr lang="en-CA" sz="5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uffystirling.files.wordpress.com/2012/06/feudal-pyramid-of-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76" y="238587"/>
            <a:ext cx="8635814" cy="63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780</Words>
  <Application>Microsoft Office PowerPoint</Application>
  <PresentationFormat>Widescreen</PresentationFormat>
  <Paragraphs>90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Algerian</vt:lpstr>
      <vt:lpstr>Arial</vt:lpstr>
      <vt:lpstr>Calibri</vt:lpstr>
      <vt:lpstr>Calibri Light</vt:lpstr>
      <vt:lpstr>Comic Sans MS</vt:lpstr>
      <vt:lpstr>Wingdings</vt:lpstr>
      <vt:lpstr>Office Theme</vt:lpstr>
      <vt:lpstr>Review Task:</vt:lpstr>
      <vt:lpstr>PowerPoint Presentation</vt:lpstr>
      <vt:lpstr>Animated Bayeux Tapestry</vt:lpstr>
      <vt:lpstr>Your Task:</vt:lpstr>
      <vt:lpstr>Learning Outcomes</vt:lpstr>
      <vt:lpstr>PowerPoint Presentation</vt:lpstr>
      <vt:lpstr>PowerPoint Presentation</vt:lpstr>
      <vt:lpstr>The Feudal System: Based on the 3 F’s</vt:lpstr>
      <vt:lpstr>PowerPoint Presentation</vt:lpstr>
      <vt:lpstr>The Feudal Contract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Peasants: you must pay for your protection… Vassals/knights you may confiscate SIX candies from each of your peasants.</vt:lpstr>
      <vt:lpstr>Vassals/knights: from each peasant’s payment, you may keep one candy, and must give your lord (noble) five.  Pay your noble FIVE candies for each peasant that you have.</vt:lpstr>
      <vt:lpstr>Nobles from each vassal/knight’s payment, you may keep two candies, and must give your lord (the King) three.  Pay the King THREE candies for each peasant that is on your side.</vt:lpstr>
      <vt:lpstr>How many candies did you end up with?</vt:lpstr>
      <vt:lpstr>PowerPoint Presentation</vt:lpstr>
      <vt:lpstr>Your Task:</vt:lpstr>
      <vt:lpstr>Can you work out who would have said these statements?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24</cp:revision>
  <dcterms:created xsi:type="dcterms:W3CDTF">2014-10-29T02:16:19Z</dcterms:created>
  <dcterms:modified xsi:type="dcterms:W3CDTF">2015-04-28T02:58:50Z</dcterms:modified>
</cp:coreProperties>
</file>