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47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6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44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6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39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74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90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3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78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5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79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0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78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78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2274-BAC3-41C0-867D-581F95B2D33B}" type="datetimeFigureOut">
              <a:rPr lang="en-CA" smtClean="0"/>
              <a:t>2015-06-07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E69E-F63D-438C-9697-E427A3017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474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lgragg.files.wordpress.com/2012/05/the-face-of-miss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1404704"/>
            <a:ext cx="5406720" cy="3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4" y="2498866"/>
            <a:ext cx="8757633" cy="1825096"/>
          </a:xfrm>
        </p:spPr>
        <p:txBody>
          <a:bodyPr>
            <a:noAutofit/>
          </a:bodyPr>
          <a:lstStyle/>
          <a:p>
            <a:r>
              <a:rPr lang="en-CA" sz="6600" dirty="0" smtClean="0"/>
              <a:t>Human </a:t>
            </a:r>
            <a:br>
              <a:rPr lang="en-CA" sz="6600" dirty="0" smtClean="0"/>
            </a:br>
            <a:r>
              <a:rPr lang="en-CA" sz="6600" dirty="0" smtClean="0"/>
              <a:t>geography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99130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64" y="2226091"/>
            <a:ext cx="7955280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Canada’s current estimated </a:t>
            </a:r>
            <a:r>
              <a:rPr lang="en-CA" sz="4800" b="1" dirty="0" smtClean="0"/>
              <a:t>doubling time </a:t>
            </a:r>
            <a:r>
              <a:rPr lang="en-CA" sz="4800" dirty="0" smtClean="0"/>
              <a:t>is about 78 years.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36578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lgragg.files.wordpress.com/2012/05/the-face-of-miss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1404704"/>
            <a:ext cx="5406720" cy="3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75" y="2434694"/>
            <a:ext cx="5908071" cy="1825096"/>
          </a:xfrm>
        </p:spPr>
        <p:txBody>
          <a:bodyPr>
            <a:noAutofit/>
          </a:bodyPr>
          <a:lstStyle/>
          <a:p>
            <a:r>
              <a:rPr lang="en-CA" sz="5400" dirty="0" smtClean="0"/>
              <a:t>Part 2:</a:t>
            </a:r>
            <a:br>
              <a:rPr lang="en-CA" sz="5400" dirty="0" smtClean="0"/>
            </a:br>
            <a:r>
              <a:rPr lang="en-CA" sz="5400" dirty="0" smtClean="0"/>
              <a:t>Where do people live?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85931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76" y="390886"/>
            <a:ext cx="6377940" cy="1293028"/>
          </a:xfrm>
        </p:spPr>
        <p:txBody>
          <a:bodyPr/>
          <a:lstStyle/>
          <a:p>
            <a:r>
              <a:rPr lang="en-CA" b="1" dirty="0" smtClean="0"/>
              <a:t>Inhospitable 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3010"/>
            <a:ext cx="4613589" cy="406908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accent1"/>
                </a:solidFill>
              </a:rPr>
              <a:t>Not easily accessed </a:t>
            </a:r>
            <a:r>
              <a:rPr lang="en-CA" sz="2000" dirty="0" smtClean="0">
                <a:solidFill>
                  <a:schemeClr val="accent1"/>
                </a:solidFill>
              </a:rPr>
              <a:t>(transport/communication)</a:t>
            </a:r>
          </a:p>
          <a:p>
            <a:r>
              <a:rPr lang="en-CA" sz="2800" b="1" dirty="0" smtClean="0">
                <a:solidFill>
                  <a:schemeClr val="accent3"/>
                </a:solidFill>
              </a:rPr>
              <a:t>Climate </a:t>
            </a:r>
            <a:r>
              <a:rPr lang="en-CA" sz="2000" dirty="0" smtClean="0">
                <a:solidFill>
                  <a:schemeClr val="accent3"/>
                </a:solidFill>
              </a:rPr>
              <a:t>(too dry/cold, etc.)</a:t>
            </a:r>
          </a:p>
          <a:p>
            <a:r>
              <a:rPr lang="en-CA" sz="2800" b="1" dirty="0" smtClean="0">
                <a:solidFill>
                  <a:schemeClr val="accent6"/>
                </a:solidFill>
              </a:rPr>
              <a:t>Landscape </a:t>
            </a:r>
            <a:r>
              <a:rPr lang="en-CA" sz="1800" dirty="0" smtClean="0">
                <a:solidFill>
                  <a:schemeClr val="accent6"/>
                </a:solidFill>
              </a:rPr>
              <a:t>(too mountainous)</a:t>
            </a:r>
          </a:p>
          <a:p>
            <a:r>
              <a:rPr lang="en-CA" sz="2800" b="1" dirty="0" smtClean="0">
                <a:solidFill>
                  <a:schemeClr val="accent2"/>
                </a:solidFill>
              </a:rPr>
              <a:t>Vegetation </a:t>
            </a:r>
            <a:r>
              <a:rPr lang="en-CA" sz="2000" dirty="0" smtClean="0">
                <a:solidFill>
                  <a:schemeClr val="accent2"/>
                </a:solidFill>
              </a:rPr>
              <a:t>(not enough)</a:t>
            </a:r>
          </a:p>
          <a:p>
            <a:r>
              <a:rPr lang="en-CA" sz="2800" b="1" dirty="0" smtClean="0">
                <a:solidFill>
                  <a:schemeClr val="accent4"/>
                </a:solidFill>
              </a:rPr>
              <a:t>Available resources</a:t>
            </a:r>
            <a:endParaRPr lang="en-CA" sz="28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http://extendcreative.com/wp-content/uploads/2015/01/Dallol-Ethiopia-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36">
            <a:off x="4788104" y="3884152"/>
            <a:ext cx="3951204" cy="256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desk7.net/Landscape%20Wallpapers/11377_128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36" y="1838460"/>
            <a:ext cx="3351939" cy="209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0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4" name="Picture 4" descr="http://upload.wikimedia.org/wikipedia/commons/6/67/World_population_density_19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034"/>
            <a:ext cx="9147727" cy="54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9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World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54" y="2194560"/>
            <a:ext cx="4781681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accent4"/>
                </a:solidFill>
              </a:rPr>
              <a:t>~ 7 billion total</a:t>
            </a:r>
          </a:p>
          <a:p>
            <a:pPr marL="0" indent="0">
              <a:buNone/>
            </a:pPr>
            <a:endParaRPr lang="en-CA" sz="24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accent1"/>
                </a:solidFill>
              </a:rPr>
              <a:t>Characteristics of distribution:</a:t>
            </a:r>
          </a:p>
          <a:p>
            <a:pPr lvl="1"/>
            <a:r>
              <a:rPr lang="en-CA" sz="2400" dirty="0" smtClean="0"/>
              <a:t>High concentrations in small areas</a:t>
            </a:r>
          </a:p>
          <a:p>
            <a:pPr lvl="1"/>
            <a:r>
              <a:rPr lang="en-CA" sz="2400" dirty="0" smtClean="0"/>
              <a:t>Over </a:t>
            </a:r>
            <a:r>
              <a:rPr lang="en-CA" sz="2400" b="1" dirty="0" smtClean="0"/>
              <a:t>half </a:t>
            </a:r>
            <a:r>
              <a:rPr lang="en-CA" sz="2400" dirty="0" smtClean="0"/>
              <a:t>lives on only </a:t>
            </a:r>
            <a:r>
              <a:rPr lang="en-CA" sz="2400" b="1" dirty="0" smtClean="0"/>
              <a:t>5% of the land</a:t>
            </a:r>
          </a:p>
          <a:p>
            <a:pPr lvl="1"/>
            <a:r>
              <a:rPr lang="en-CA" sz="2400" dirty="0" smtClean="0"/>
              <a:t>Many areas of the world are too inhospitable to support life</a:t>
            </a:r>
            <a:endParaRPr lang="en-CA" sz="2400" dirty="0"/>
          </a:p>
        </p:txBody>
      </p:sp>
      <p:pic>
        <p:nvPicPr>
          <p:cNvPr id="6146" name="Picture 2" descr="http://grist.files.wordpress.com/2011/05/7-bi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5" y="2305049"/>
            <a:ext cx="412432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8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669" y="3736428"/>
            <a:ext cx="7866993" cy="157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4"/>
                </a:solidFill>
              </a:rPr>
              <a:t>Carrying capacity</a:t>
            </a:r>
            <a:endParaRPr lang="en-CA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15278"/>
            <a:ext cx="7955280" cy="305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The level at which a land can </a:t>
            </a:r>
            <a:r>
              <a:rPr lang="en-CA" sz="2800" b="1" dirty="0" smtClean="0"/>
              <a:t>no longer </a:t>
            </a:r>
            <a:r>
              <a:rPr lang="en-CA" sz="2800" dirty="0" smtClean="0"/>
              <a:t>support its people.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Related to </a:t>
            </a:r>
            <a:r>
              <a:rPr lang="en-CA" sz="2800" b="1" dirty="0" smtClean="0">
                <a:solidFill>
                  <a:schemeClr val="bg1"/>
                </a:solidFill>
              </a:rPr>
              <a:t>nutritional density </a:t>
            </a:r>
          </a:p>
          <a:p>
            <a:pPr lvl="1"/>
            <a:r>
              <a:rPr lang="en-CA" sz="2800" dirty="0" smtClean="0">
                <a:solidFill>
                  <a:schemeClr val="bg1"/>
                </a:solidFill>
              </a:rPr>
              <a:t>How much nutrition in calories can be produced from the land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lgragg.files.wordpress.com/2012/05/the-face-of-miss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1404704"/>
            <a:ext cx="5406720" cy="3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47" y="2608114"/>
            <a:ext cx="5908071" cy="1825096"/>
          </a:xfrm>
        </p:spPr>
        <p:txBody>
          <a:bodyPr>
            <a:noAutofit/>
          </a:bodyPr>
          <a:lstStyle/>
          <a:p>
            <a:r>
              <a:rPr lang="en-CA" sz="5400" dirty="0" smtClean="0"/>
              <a:t>Part 3:</a:t>
            </a:r>
            <a:br>
              <a:rPr lang="en-CA" sz="5400" dirty="0" smtClean="0"/>
            </a:br>
            <a:r>
              <a:rPr lang="en-CA" sz="5400" dirty="0" smtClean="0"/>
              <a:t>demographic tools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26467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782" y="590953"/>
            <a:ext cx="6377940" cy="1293028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chemeClr val="accent2"/>
                </a:solidFill>
              </a:rPr>
              <a:t>The census</a:t>
            </a:r>
            <a:endParaRPr lang="en-CA" sz="4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752" y="2194559"/>
            <a:ext cx="4682358" cy="4442723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accent6"/>
                </a:solidFill>
              </a:rPr>
              <a:t>Occurs in Canada every </a:t>
            </a:r>
            <a:r>
              <a:rPr lang="en-CA" sz="2800" b="1" dirty="0" smtClean="0">
                <a:solidFill>
                  <a:schemeClr val="accent6"/>
                </a:solidFill>
              </a:rPr>
              <a:t>5 years</a:t>
            </a:r>
          </a:p>
          <a:p>
            <a:r>
              <a:rPr lang="en-C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Provides demographic &amp; social data that informs government decisions</a:t>
            </a:r>
          </a:p>
          <a:p>
            <a:r>
              <a:rPr lang="en-CA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Need a regular census to maintain accurate records</a:t>
            </a:r>
            <a:endParaRPr lang="en-CA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2" name="Picture 4" descr="http://www.stephentaylor.ca/wp-content/uploads/2010/07/censu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1"/>
          <a:stretch/>
        </p:blipFill>
        <p:spPr bwMode="auto">
          <a:xfrm>
            <a:off x="0" y="2194560"/>
            <a:ext cx="4099034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6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04" y="764373"/>
            <a:ext cx="7241102" cy="1293028"/>
          </a:xfrm>
        </p:spPr>
        <p:txBody>
          <a:bodyPr/>
          <a:lstStyle/>
          <a:p>
            <a:r>
              <a:rPr lang="en-CA" b="1" dirty="0" smtClean="0">
                <a:solidFill>
                  <a:schemeClr val="accent5"/>
                </a:solidFill>
              </a:rPr>
              <a:t>The census: inaccuracies</a:t>
            </a: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4" y="2057401"/>
            <a:ext cx="7955280" cy="204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accent2"/>
                </a:solidFill>
              </a:rPr>
              <a:t>Could result from people who:</a:t>
            </a:r>
          </a:p>
          <a:p>
            <a:pPr lvl="1"/>
            <a:r>
              <a:rPr lang="en-CA" sz="2400" dirty="0" smtClean="0"/>
              <a:t>Do not have permanent address</a:t>
            </a:r>
          </a:p>
          <a:p>
            <a:pPr lvl="1"/>
            <a:r>
              <a:rPr lang="en-CA" sz="2400" dirty="0" smtClean="0"/>
              <a:t>Live on the streets</a:t>
            </a:r>
          </a:p>
          <a:p>
            <a:pPr lvl="1"/>
            <a:r>
              <a:rPr lang="en-CA" sz="2400" dirty="0" smtClean="0"/>
              <a:t>Choose to avoid the census</a:t>
            </a:r>
          </a:p>
          <a:p>
            <a:pPr lvl="1"/>
            <a:r>
              <a:rPr lang="en-CA" sz="2400" dirty="0" smtClean="0"/>
              <a:t>Births or deaths may go unrecorded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5229" y="4609835"/>
            <a:ext cx="7955280" cy="18540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Cycle: </a:t>
            </a:r>
            <a:r>
              <a:rPr lang="en-CA" sz="2400" dirty="0" smtClean="0">
                <a:solidFill>
                  <a:schemeClr val="bg1"/>
                </a:solidFill>
              </a:rPr>
              <a:t>Countries with inaccurate records often suffer from </a:t>
            </a:r>
            <a:r>
              <a:rPr lang="en-CA" sz="2400" b="1" dirty="0" smtClean="0">
                <a:solidFill>
                  <a:schemeClr val="bg1"/>
                </a:solidFill>
              </a:rPr>
              <a:t>illiteracy </a:t>
            </a:r>
            <a:r>
              <a:rPr lang="en-CA" sz="2400" dirty="0" smtClean="0">
                <a:solidFill>
                  <a:schemeClr val="bg1"/>
                </a:solidFill>
              </a:rPr>
              <a:t>and </a:t>
            </a:r>
            <a:r>
              <a:rPr lang="en-CA" sz="2400" b="1" dirty="0" smtClean="0">
                <a:solidFill>
                  <a:schemeClr val="bg1"/>
                </a:solidFill>
              </a:rPr>
              <a:t>poverty</a:t>
            </a:r>
            <a:r>
              <a:rPr lang="en-CA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Inaccurate records mean it’s hard to combat those problems, so the levels of them rise… and lead to more inaccurate records!  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Population pyramids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graph that shows the age and sex structure of a population</a:t>
            </a:r>
            <a:endParaRPr lang="en-CA" dirty="0"/>
          </a:p>
        </p:txBody>
      </p:sp>
      <p:pic>
        <p:nvPicPr>
          <p:cNvPr id="9218" name="Picture 2" descr="http://www.lewishistoricalsociety.com/wiki/article_image.php?id=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7" y="3025336"/>
            <a:ext cx="7367226" cy="35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jlgragg.files.wordpress.com/2012/05/the-face-of-miss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1404704"/>
            <a:ext cx="5406720" cy="3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88" y="2292804"/>
            <a:ext cx="8757633" cy="1825096"/>
          </a:xfrm>
        </p:spPr>
        <p:txBody>
          <a:bodyPr>
            <a:noAutofit/>
          </a:bodyPr>
          <a:lstStyle/>
          <a:p>
            <a:r>
              <a:rPr lang="en-CA" sz="5400" dirty="0" smtClean="0"/>
              <a:t>Part 1:</a:t>
            </a:r>
            <a:br>
              <a:rPr lang="en-CA" sz="5400" dirty="0" smtClean="0"/>
            </a:br>
            <a:r>
              <a:rPr lang="en-CA" sz="5400" dirty="0" smtClean="0"/>
              <a:t>Demography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95563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Population pyramids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78" y="2289886"/>
            <a:ext cx="2795225" cy="4069080"/>
          </a:xfrm>
        </p:spPr>
        <p:txBody>
          <a:bodyPr/>
          <a:lstStyle/>
          <a:p>
            <a:pPr marL="0" indent="0">
              <a:buNone/>
            </a:pPr>
            <a:r>
              <a:rPr lang="en-CA" sz="3600" b="1" dirty="0" smtClean="0">
                <a:solidFill>
                  <a:schemeClr val="accent1"/>
                </a:solidFill>
              </a:rPr>
              <a:t>Expanding</a:t>
            </a:r>
          </a:p>
          <a:p>
            <a:pPr marL="0" indent="0">
              <a:buNone/>
            </a:pPr>
            <a:endParaRPr lang="en-CA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Shape = Wide base</a:t>
            </a:r>
          </a:p>
          <a:p>
            <a:pPr marL="0" indent="0">
              <a:buNone/>
            </a:pP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birth and death rates</a:t>
            </a: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3" y="2057401"/>
            <a:ext cx="5990897" cy="43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Population pyramids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78" y="2289886"/>
            <a:ext cx="4639791" cy="4069080"/>
          </a:xfrm>
        </p:spPr>
        <p:txBody>
          <a:bodyPr/>
          <a:lstStyle/>
          <a:p>
            <a:pPr marL="0" indent="0">
              <a:buNone/>
            </a:pPr>
            <a:r>
              <a:rPr lang="en-CA" sz="3600" b="1" dirty="0" smtClean="0">
                <a:solidFill>
                  <a:schemeClr val="accent1"/>
                </a:solidFill>
              </a:rPr>
              <a:t>Stable</a:t>
            </a:r>
          </a:p>
          <a:p>
            <a:pPr marL="0" indent="0">
              <a:buNone/>
            </a:pPr>
            <a:endParaRPr lang="en-CA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Shape = Equal sized base and upper section</a:t>
            </a:r>
          </a:p>
          <a:p>
            <a:pPr marL="0" indent="0">
              <a:buNone/>
            </a:pP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Balanced birth and death rates</a:t>
            </a: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70" y="1987700"/>
            <a:ext cx="3074276" cy="48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5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Population pyramids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78" y="2289886"/>
            <a:ext cx="4639791" cy="4069080"/>
          </a:xfrm>
        </p:spPr>
        <p:txBody>
          <a:bodyPr/>
          <a:lstStyle/>
          <a:p>
            <a:pPr marL="0" indent="0">
              <a:buNone/>
            </a:pPr>
            <a:r>
              <a:rPr lang="en-CA" sz="3600" b="1" dirty="0" smtClean="0">
                <a:solidFill>
                  <a:schemeClr val="accent1"/>
                </a:solidFill>
              </a:rPr>
              <a:t>Contracting</a:t>
            </a:r>
          </a:p>
          <a:p>
            <a:pPr marL="0" indent="0">
              <a:buNone/>
            </a:pPr>
            <a:endParaRPr lang="en-CA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Shape = Wide upper section</a:t>
            </a:r>
          </a:p>
          <a:p>
            <a:pPr marL="0" indent="0">
              <a:buNone/>
            </a:pP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Low birth and death rates</a:t>
            </a:r>
            <a:endParaRPr lang="en-CA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3" y="2025345"/>
            <a:ext cx="3205163" cy="48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24100" y="9167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smtClean="0"/>
              <a:t>Population pyramids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600"/>
            <a:ext cx="9257736" cy="21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Dependency ratio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chemeClr val="accent1"/>
                </a:solidFill>
              </a:rPr>
              <a:t>The size of the population that is being supported by the working-age group</a:t>
            </a:r>
          </a:p>
          <a:p>
            <a:pPr marL="0" indent="0" algn="ctr">
              <a:buNone/>
            </a:pPr>
            <a:endParaRPr lang="en-CA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en-CA" sz="2800" b="1" dirty="0" smtClean="0">
                <a:solidFill>
                  <a:schemeClr val="accent5"/>
                </a:solidFill>
              </a:rPr>
              <a:t>A HIGH dependency ratio means that there is a higher financial burden on those of working-age</a:t>
            </a:r>
            <a:endParaRPr lang="en-CA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4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16" y="977239"/>
            <a:ext cx="6377940" cy="1293028"/>
          </a:xfrm>
        </p:spPr>
        <p:txBody>
          <a:bodyPr/>
          <a:lstStyle/>
          <a:p>
            <a:r>
              <a:rPr lang="en-CA" b="1" dirty="0" smtClean="0"/>
              <a:t>Canada’s population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284" y="2441292"/>
            <a:ext cx="6279406" cy="135268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Population growth = 0.9%</a:t>
            </a:r>
          </a:p>
          <a:p>
            <a:r>
              <a:rPr lang="en-CA" sz="2400" b="1" dirty="0" smtClean="0">
                <a:solidFill>
                  <a:schemeClr val="bg1"/>
                </a:solidFill>
              </a:rPr>
              <a:t>Natural increase = 0.6%</a:t>
            </a:r>
          </a:p>
          <a:p>
            <a:r>
              <a:rPr lang="en-CA" sz="2400" b="1" dirty="0" smtClean="0">
                <a:solidFill>
                  <a:schemeClr val="bg1"/>
                </a:solidFill>
              </a:rPr>
              <a:t>65+ years = 12.8% (will continue to rise)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310" y="4571999"/>
            <a:ext cx="8671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An aging population means that government needs to </a:t>
            </a:r>
            <a:r>
              <a:rPr lang="en-CA" sz="2400" b="1" dirty="0" smtClean="0">
                <a:solidFill>
                  <a:schemeClr val="accent5"/>
                </a:solidFill>
              </a:rPr>
              <a:t>spend more on health care</a:t>
            </a:r>
            <a:r>
              <a:rPr lang="en-CA" sz="2400" dirty="0" smtClean="0"/>
              <a:t>.  </a:t>
            </a:r>
          </a:p>
          <a:p>
            <a:r>
              <a:rPr lang="en-CA" sz="2400" dirty="0" smtClean="0"/>
              <a:t>Also means we will accept </a:t>
            </a:r>
            <a:r>
              <a:rPr lang="en-CA" sz="2400" b="1" dirty="0" smtClean="0">
                <a:solidFill>
                  <a:schemeClr val="accent1"/>
                </a:solidFill>
              </a:rPr>
              <a:t>more immigrants </a:t>
            </a:r>
            <a:r>
              <a:rPr lang="en-CA" sz="2400" dirty="0" smtClean="0"/>
              <a:t>because we need more young skilled workers.</a:t>
            </a:r>
          </a:p>
          <a:p>
            <a:endParaRPr lang="en-CA" sz="2400" dirty="0"/>
          </a:p>
        </p:txBody>
      </p:sp>
      <p:pic>
        <p:nvPicPr>
          <p:cNvPr id="11266" name="Picture 2" descr="http://remyscalza.com/wp-content/uploads/2013/03/Maple-Leaf-4428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5" y="1225834"/>
            <a:ext cx="1954665" cy="20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4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http://beta.images.theglobeandmail.com/static/national/immigration/graphics/TTL-dependancy.png?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" y="1532899"/>
            <a:ext cx="9029658" cy="37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897" y="780139"/>
            <a:ext cx="7493350" cy="1293028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What is demography?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40" y="2383746"/>
            <a:ext cx="7955280" cy="406908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chemeClr val="accent1"/>
                </a:solidFill>
              </a:rPr>
              <a:t>The statistical study of human populations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pic>
        <p:nvPicPr>
          <p:cNvPr id="15362" name="Picture 2" descr="http://www.waikato.ac.nz/__data/assets/image/0006/142188/n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82" y="3998499"/>
            <a:ext cx="3486260" cy="24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9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18" y="1311691"/>
            <a:ext cx="7955280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/>
              <a:t>The UN estimates that over 90% of future population growth will occur in </a:t>
            </a:r>
            <a:r>
              <a:rPr lang="en-CA" sz="3600" b="1" dirty="0" smtClean="0"/>
              <a:t>developing countries</a:t>
            </a:r>
            <a:endParaRPr lang="en-CA" sz="3600" b="1" dirty="0"/>
          </a:p>
        </p:txBody>
      </p:sp>
      <p:pic>
        <p:nvPicPr>
          <p:cNvPr id="16386" name="Picture 2" descr="http://blogs-images.forbes.com/evapereira/files/2011/01/Developed_and_developing_countrie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6" y="3055336"/>
            <a:ext cx="7900604" cy="36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7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Ancient demographers thought population growth was beneficial because:</a:t>
            </a:r>
          </a:p>
          <a:p>
            <a:pPr marL="0" indent="0">
              <a:buNone/>
            </a:pPr>
            <a:endParaRPr lang="en-CA" sz="2800" dirty="0" smtClean="0"/>
          </a:p>
          <a:p>
            <a:pPr lvl="1"/>
            <a:r>
              <a:rPr lang="en-CA" sz="2800" dirty="0" smtClean="0"/>
              <a:t>Allowed for stronger military</a:t>
            </a:r>
          </a:p>
          <a:p>
            <a:pPr lvl="1"/>
            <a:r>
              <a:rPr lang="en-CA" sz="2800" dirty="0" smtClean="0"/>
              <a:t>Provided better security</a:t>
            </a:r>
          </a:p>
          <a:p>
            <a:pPr lvl="1"/>
            <a:r>
              <a:rPr lang="en-CA" sz="2800" dirty="0" smtClean="0"/>
              <a:t>Helped create a bigger empire</a:t>
            </a:r>
          </a:p>
          <a:p>
            <a:pPr lvl="1"/>
            <a:r>
              <a:rPr lang="en-CA" sz="2800" dirty="0" smtClean="0"/>
              <a:t>Offset deaths caused by famine &amp; war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10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solidFill>
                  <a:schemeClr val="accent1"/>
                </a:solidFill>
              </a:rPr>
              <a:t>Thomas </a:t>
            </a:r>
            <a:r>
              <a:rPr lang="en-CA" sz="4800" b="1" dirty="0" err="1" smtClean="0">
                <a:solidFill>
                  <a:schemeClr val="accent1"/>
                </a:solidFill>
              </a:rPr>
              <a:t>malthus</a:t>
            </a:r>
            <a:endParaRPr lang="en-CA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23" y="2383747"/>
            <a:ext cx="4529433" cy="406908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Believed that the rate of food production would not be able to keep up with the rapid growth of population</a:t>
            </a:r>
          </a:p>
          <a:p>
            <a:r>
              <a:rPr lang="en-CA" sz="2400" dirty="0" smtClean="0"/>
              <a:t>Thought that because of this, everyone’s quality of life would eventually be destroyed</a:t>
            </a:r>
            <a:endParaRPr lang="en-CA" sz="2400" dirty="0"/>
          </a:p>
        </p:txBody>
      </p:sp>
      <p:pic>
        <p:nvPicPr>
          <p:cNvPr id="17410" name="Picture 2" descr="http://www.nndb.com/people/250/000024178/malt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0" y="2230822"/>
            <a:ext cx="29146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7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48" y="597011"/>
            <a:ext cx="6377940" cy="1293028"/>
          </a:xfrm>
        </p:spPr>
        <p:txBody>
          <a:bodyPr/>
          <a:lstStyle/>
          <a:p>
            <a:r>
              <a:rPr lang="en-CA" b="1" dirty="0" smtClean="0"/>
              <a:t>Demography &amp; </a:t>
            </a:r>
            <a:r>
              <a:rPr lang="en-CA" b="1" dirty="0" err="1" smtClean="0"/>
              <a:t>Gov’T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34891">
            <a:off x="275497" y="2255547"/>
            <a:ext cx="5572232" cy="2252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bg1"/>
                </a:solidFill>
              </a:rPr>
              <a:t>Governments need to know</a:t>
            </a:r>
          </a:p>
          <a:p>
            <a:pPr lvl="1"/>
            <a:r>
              <a:rPr lang="en-CA" sz="2400" dirty="0" smtClean="0">
                <a:solidFill>
                  <a:schemeClr val="bg1"/>
                </a:solidFill>
              </a:rPr>
              <a:t>How many people there are</a:t>
            </a:r>
          </a:p>
          <a:p>
            <a:pPr lvl="1"/>
            <a:r>
              <a:rPr lang="en-CA" sz="2400" dirty="0" smtClean="0">
                <a:solidFill>
                  <a:schemeClr val="bg1"/>
                </a:solidFill>
              </a:rPr>
              <a:t>Where people live</a:t>
            </a:r>
          </a:p>
          <a:p>
            <a:pPr lvl="1"/>
            <a:r>
              <a:rPr lang="en-CA" sz="2400" dirty="0" smtClean="0">
                <a:solidFill>
                  <a:schemeClr val="bg1"/>
                </a:solidFill>
              </a:rPr>
              <a:t>What they do for a living</a:t>
            </a:r>
          </a:p>
          <a:p>
            <a:pPr lvl="1"/>
            <a:r>
              <a:rPr lang="en-CA" sz="2400" dirty="0" smtClean="0">
                <a:solidFill>
                  <a:schemeClr val="bg1"/>
                </a:solidFill>
              </a:rPr>
              <a:t>How they spend their money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35069" y="4109516"/>
            <a:ext cx="4335517" cy="254886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2400" b="1" dirty="0" smtClean="0">
                <a:solidFill>
                  <a:schemeClr val="bg1"/>
                </a:solidFill>
              </a:rPr>
              <a:t>WHY?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Helps the government make decisions about planning and spending, as well as to combat problems like poverty and illiteracy</a:t>
            </a:r>
          </a:p>
        </p:txBody>
      </p:sp>
    </p:spTree>
    <p:extLst>
      <p:ext uri="{BB962C8B-B14F-4D97-AF65-F5344CB8AC3E}">
        <p14:creationId xmlns:p14="http://schemas.microsoft.com/office/powerpoint/2010/main" val="223248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Rate of natural increase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49" y="2273388"/>
            <a:ext cx="7955280" cy="406908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Although it is important to know a country’s population… it is more telling to know </a:t>
            </a:r>
            <a:r>
              <a:rPr lang="en-CA" sz="2800" b="1" dirty="0" smtClean="0">
                <a:solidFill>
                  <a:schemeClr val="accent4"/>
                </a:solidFill>
              </a:rPr>
              <a:t>the speed at which the population is increasing or decreasing</a:t>
            </a:r>
          </a:p>
          <a:p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To calculate this, we subtract the death rate from the birth rate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8606" y="5204990"/>
            <a:ext cx="3878318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In Canada, our rate of natural increase is 0.6%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13354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257" y="657786"/>
            <a:ext cx="6377940" cy="1293028"/>
          </a:xfrm>
        </p:spPr>
        <p:txBody>
          <a:bodyPr/>
          <a:lstStyle/>
          <a:p>
            <a:r>
              <a:rPr lang="en-CA" dirty="0" smtClean="0"/>
              <a:t>Natural increase vs. population growth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84" y="2210327"/>
            <a:ext cx="4450606" cy="146304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Canada:</a:t>
            </a:r>
          </a:p>
          <a:p>
            <a:pPr marL="0" indent="0">
              <a:buNone/>
            </a:pPr>
            <a:r>
              <a:rPr lang="en-CA" dirty="0" smtClean="0"/>
              <a:t>Rate of natural increase = 0.6%</a:t>
            </a:r>
          </a:p>
          <a:p>
            <a:pPr marL="0" indent="0">
              <a:buNone/>
            </a:pPr>
            <a:r>
              <a:rPr lang="en-CA" dirty="0" smtClean="0"/>
              <a:t>Population growth rate = 0.9%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73471" y="4839650"/>
            <a:ext cx="809244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Canada is currently experiencing low birth rates, and depends on immigrants in order to continue on its population growth rate of 0.9%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5227" y="2274156"/>
            <a:ext cx="387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only </a:t>
            </a:r>
            <a:r>
              <a:rPr lang="en-CA" sz="2200" dirty="0" smtClean="0"/>
              <a:t>births and deaths</a:t>
            </a:r>
          </a:p>
          <a:p>
            <a:endParaRPr lang="en-CA" sz="2200" dirty="0" smtClean="0"/>
          </a:p>
          <a:p>
            <a:r>
              <a:rPr lang="en-CA" sz="2200" dirty="0" smtClean="0"/>
              <a:t>includes the number of people </a:t>
            </a:r>
            <a:r>
              <a:rPr lang="en-CA" sz="2200" b="1" dirty="0" smtClean="0"/>
              <a:t>leaving and entering </a:t>
            </a:r>
            <a:r>
              <a:rPr lang="en-CA" sz="2200" dirty="0" smtClean="0"/>
              <a:t>a country</a:t>
            </a:r>
          </a:p>
          <a:p>
            <a:endParaRPr lang="en-CA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13890" y="2573741"/>
            <a:ext cx="709448" cy="259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19691" y="3275306"/>
            <a:ext cx="740979" cy="11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056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84</TotalTime>
  <Words>597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Vapor Trail</vt:lpstr>
      <vt:lpstr>Human  geography</vt:lpstr>
      <vt:lpstr>Part 1: Demography</vt:lpstr>
      <vt:lpstr>What is demography?</vt:lpstr>
      <vt:lpstr>PowerPoint Presentation</vt:lpstr>
      <vt:lpstr>PowerPoint Presentation</vt:lpstr>
      <vt:lpstr>Thomas malthus</vt:lpstr>
      <vt:lpstr>Demography &amp; Gov’T</vt:lpstr>
      <vt:lpstr>Rate of natural increase</vt:lpstr>
      <vt:lpstr>Natural increase vs. population growth</vt:lpstr>
      <vt:lpstr>PowerPoint Presentation</vt:lpstr>
      <vt:lpstr>Part 2: Where do people live?</vt:lpstr>
      <vt:lpstr>Inhospitable land</vt:lpstr>
      <vt:lpstr>PowerPoint Presentation</vt:lpstr>
      <vt:lpstr>World population</vt:lpstr>
      <vt:lpstr>Carrying capacity</vt:lpstr>
      <vt:lpstr>Part 3: demographic tools</vt:lpstr>
      <vt:lpstr>The census</vt:lpstr>
      <vt:lpstr>The census: inaccuracies</vt:lpstr>
      <vt:lpstr>Population pyramids</vt:lpstr>
      <vt:lpstr>Population pyramids</vt:lpstr>
      <vt:lpstr>Population pyramids</vt:lpstr>
      <vt:lpstr>Population pyramids</vt:lpstr>
      <vt:lpstr>PowerPoint Presentation</vt:lpstr>
      <vt:lpstr>Dependency ratio</vt:lpstr>
      <vt:lpstr>Canada’s population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geography</dc:title>
  <dc:creator>Janice Beck</dc:creator>
  <cp:lastModifiedBy>Janice Beck</cp:lastModifiedBy>
  <cp:revision>7</cp:revision>
  <dcterms:created xsi:type="dcterms:W3CDTF">2015-06-08T00:23:07Z</dcterms:created>
  <dcterms:modified xsi:type="dcterms:W3CDTF">2015-06-08T01:47:16Z</dcterms:modified>
</cp:coreProperties>
</file>