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2" r:id="rId4"/>
    <p:sldId id="283" r:id="rId5"/>
    <p:sldId id="273" r:id="rId6"/>
    <p:sldId id="274" r:id="rId7"/>
    <p:sldId id="275" r:id="rId8"/>
    <p:sldId id="276" r:id="rId9"/>
    <p:sldId id="284" r:id="rId10"/>
    <p:sldId id="277" r:id="rId11"/>
    <p:sldId id="278" r:id="rId12"/>
    <p:sldId id="279" r:id="rId13"/>
    <p:sldId id="281" r:id="rId14"/>
    <p:sldId id="287" r:id="rId15"/>
    <p:sldId id="288" r:id="rId16"/>
    <p:sldId id="286" r:id="rId17"/>
    <p:sldId id="282" r:id="rId18"/>
    <p:sldId id="260" r:id="rId19"/>
    <p:sldId id="285" r:id="rId20"/>
    <p:sldId id="280" r:id="rId21"/>
    <p:sldId id="262" r:id="rId22"/>
    <p:sldId id="268" r:id="rId23"/>
    <p:sldId id="289" r:id="rId24"/>
    <p:sldId id="290" r:id="rId25"/>
    <p:sldId id="291" r:id="rId26"/>
    <p:sldId id="292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7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4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1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5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9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7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7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0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73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2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8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4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4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5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06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51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5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5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6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2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5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5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1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3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WBg8ojno4" TargetMode="External"/><Relationship Id="rId2" Type="http://schemas.openxmlformats.org/officeDocument/2006/relationships/hyperlink" Target="https://www.youtube.com/watch?v=iFlMQAppIp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utUTVpdWD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uirEweZvM" TargetMode="External"/><Relationship Id="rId2" Type="http://schemas.openxmlformats.org/officeDocument/2006/relationships/hyperlink" Target="https://www.youtube.com/watch?v=PF7EpEnglgk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0pCp8g-VjO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3Efq-aNBkv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3" y="2258499"/>
            <a:ext cx="10260037" cy="1174726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Aharoni" panose="02010803020104030203" pitchFamily="2" charset="-79"/>
              </a:rPr>
              <a:t>The Industrial Revolution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://k.b5z.net/i/u/2183976/i/usr/8323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4083" cy="20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1635"/>
            <a:ext cx="3618409" cy="22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ehowcdn.com/article-new/ehow/images/a08/6p/av/typical-workday-factories-industrial-revolution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29" y="10480092"/>
            <a:ext cx="2100106" cy="11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dependent.co.uk/migration_catalog/article5237988.ece/alternates/w620/19ukhom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04" y="4637137"/>
            <a:ext cx="3255165" cy="22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mtholyoke.edu/courses/rschwart/ind_rev/images/ir411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4637137"/>
            <a:ext cx="2905629" cy="22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4548" y="3475429"/>
            <a:ext cx="4491435" cy="66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036234" y="3586967"/>
            <a:ext cx="42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1750-1850s</a:t>
            </a:r>
            <a:endParaRPr lang="en-CA" sz="2800" dirty="0"/>
          </a:p>
        </p:txBody>
      </p:sp>
      <p:pic>
        <p:nvPicPr>
          <p:cNvPr id="1038" name="Picture 14" descr="https://www.mtholyoke.edu/courses/rschwart/ind_rev/images/IR36GR21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86" y="-109528"/>
            <a:ext cx="2889414" cy="22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webpages.uidaho.edu/engl_258/lecture%20notes/Hurrier_Cobden_18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83" y="-25120"/>
            <a:ext cx="3659235" cy="21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womeninworldhistory.com/HmillWoma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13081"/>
          <a:stretch/>
        </p:blipFill>
        <p:spPr bwMode="auto">
          <a:xfrm>
            <a:off x="9798798" y="4614203"/>
            <a:ext cx="2393202" cy="22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3-eu-west-1.amazonaws.com/lookandlearn-preview/A/A003/A003041-0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/>
          <a:stretch/>
        </p:blipFill>
        <p:spPr bwMode="auto">
          <a:xfrm>
            <a:off x="6808760" y="-70336"/>
            <a:ext cx="2501919" cy="21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83" y="17181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Changed the way that </a:t>
            </a:r>
            <a:r>
              <a:rPr lang="en-CA" sz="3600" b="1" dirty="0" smtClean="0"/>
              <a:t>humans</a:t>
            </a:r>
            <a:r>
              <a:rPr lang="en-CA" sz="3600" dirty="0" smtClean="0"/>
              <a:t> interacted with </a:t>
            </a:r>
            <a:r>
              <a:rPr lang="en-CA" sz="3600" b="1" dirty="0" smtClean="0"/>
              <a:t>nature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63838" y="337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The Industrial Revolution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898" y="5314258"/>
            <a:ext cx="1083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The exploitation of the earth’s resources would greatly improve the material well-being of humanity…</a:t>
            </a:r>
            <a:endParaRPr lang="en-CA" sz="3600" dirty="0"/>
          </a:p>
        </p:txBody>
      </p:sp>
      <p:pic>
        <p:nvPicPr>
          <p:cNvPr id="10242" name="Picture 2" descr="http://3.bp.blogspot.com/_jkBU5I8CdMQ/TQEeLA0_NvI/AAAAAAAAAB4/biwRQOdfxKk/s1600/sy2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5868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672863" y="413602"/>
            <a:ext cx="7385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Task: Need/Want</a:t>
            </a:r>
            <a:endParaRPr lang="en-C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2" y="2049159"/>
            <a:ext cx="10515600" cy="4351338"/>
          </a:xfrm>
        </p:spPr>
        <p:txBody>
          <a:bodyPr/>
          <a:lstStyle/>
          <a:p>
            <a:r>
              <a:rPr lang="en-CA" sz="3600" dirty="0" smtClean="0"/>
              <a:t>In small groups (2-4) </a:t>
            </a:r>
          </a:p>
          <a:p>
            <a:r>
              <a:rPr lang="en-CA" sz="3600" dirty="0" smtClean="0"/>
              <a:t>Imagine that you are living in Britain in the 1700s.</a:t>
            </a:r>
          </a:p>
          <a:p>
            <a:r>
              <a:rPr lang="en-CA" sz="3600" dirty="0" smtClean="0"/>
              <a:t>Place the items at the top of your sheet in either the </a:t>
            </a:r>
            <a:r>
              <a:rPr lang="en-CA" sz="3600" b="1" dirty="0" smtClean="0"/>
              <a:t>NEEDS </a:t>
            </a:r>
            <a:r>
              <a:rPr lang="en-CA" sz="3600" dirty="0" smtClean="0"/>
              <a:t>or </a:t>
            </a:r>
            <a:r>
              <a:rPr lang="en-CA" sz="3600" b="1" dirty="0" smtClean="0"/>
              <a:t>WANTS </a:t>
            </a:r>
            <a:r>
              <a:rPr lang="en-CA" sz="3600" dirty="0" smtClean="0"/>
              <a:t>column.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07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0" y="2765782"/>
            <a:ext cx="6142150" cy="2593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dirty="0"/>
              <a:t>T</a:t>
            </a:r>
            <a:r>
              <a:rPr lang="en-CA" sz="4000" dirty="0" smtClean="0"/>
              <a:t>he </a:t>
            </a:r>
            <a:r>
              <a:rPr lang="en-CA" sz="4000" dirty="0"/>
              <a:t>belief that it is good for people to spend a lot of money on </a:t>
            </a:r>
            <a:r>
              <a:rPr lang="en-CA" sz="4000" dirty="0" smtClean="0"/>
              <a:t>goods </a:t>
            </a:r>
            <a:r>
              <a:rPr lang="en-CA" sz="4000" dirty="0"/>
              <a:t>and services</a:t>
            </a:r>
            <a:endParaRPr lang="en-CA" sz="4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3.bp.blogspot.com/-d08qcqdBRy0/UPP0f4FQn3I/AAAAAAAAABY/pxipfmFWlp0/s1600/consume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162147"/>
            <a:ext cx="7803569" cy="20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buzznet.com/assets/imgx/1/9/4/5/6/7/7/1/orig-19456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96" y="2640548"/>
            <a:ext cx="4429304" cy="33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5125"/>
            <a:ext cx="12192000" cy="1167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3776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Rockwell" panose="02060603020205020403" pitchFamily="18" charset="0"/>
              </a:rPr>
              <a:t>Materialism</a:t>
            </a:r>
            <a:endParaRPr lang="en-CA" b="1" dirty="0">
              <a:latin typeface="Rockwell" panose="020606030202050204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0478" y="1956631"/>
            <a:ext cx="10515600" cy="1004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600" dirty="0"/>
              <a:t>A</a:t>
            </a:r>
            <a:r>
              <a:rPr lang="en-CA" sz="3600" dirty="0" smtClean="0"/>
              <a:t> </a:t>
            </a:r>
            <a:r>
              <a:rPr lang="en-CA" sz="3600" dirty="0"/>
              <a:t>desire for wealth and material possessions with little interest in ethical or spiritual matters</a:t>
            </a:r>
          </a:p>
        </p:txBody>
      </p:sp>
      <p:pic>
        <p:nvPicPr>
          <p:cNvPr id="2050" name="Picture 2" descr="http://i2.wp.com/www.jewishpress.com/wp-content/uploads/2013/03/Materialism.jpg?w=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4" y="3227531"/>
            <a:ext cx="5397086" cy="33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Extensions: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hlinkClick r:id="rId2"/>
              </a:rPr>
              <a:t>What is consumerism?</a:t>
            </a:r>
            <a:r>
              <a:rPr lang="en-CA" b="1" dirty="0" smtClean="0"/>
              <a:t> (1:43)</a:t>
            </a:r>
          </a:p>
          <a:p>
            <a:r>
              <a:rPr lang="en-CA" b="1" dirty="0" smtClean="0"/>
              <a:t>Logo Quiz (</a:t>
            </a:r>
            <a:r>
              <a:rPr lang="en-CA" b="1" dirty="0" err="1" smtClean="0"/>
              <a:t>ppt</a:t>
            </a:r>
            <a:r>
              <a:rPr lang="en-CA" b="1" dirty="0" smtClean="0"/>
              <a:t>)</a:t>
            </a:r>
          </a:p>
          <a:p>
            <a:r>
              <a:rPr lang="en-CA" b="1" dirty="0" smtClean="0">
                <a:hlinkClick r:id="rId3"/>
              </a:rPr>
              <a:t>The Story of Stuff</a:t>
            </a:r>
            <a:r>
              <a:rPr lang="en-CA" b="1" dirty="0" smtClean="0"/>
              <a:t> (21:30)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688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 smtClean="0"/>
              <a:t>Hand me your completed questions/notes from today</a:t>
            </a:r>
          </a:p>
          <a:p>
            <a:pPr marL="0" indent="0" algn="ctr">
              <a:buNone/>
            </a:pPr>
            <a:endParaRPr lang="en-CA" sz="3600" dirty="0"/>
          </a:p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endParaRPr lang="en-CA" sz="3600" dirty="0"/>
          </a:p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endParaRPr lang="en-CA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22031" y="413602"/>
            <a:ext cx="963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Your ticket out the door…</a:t>
            </a:r>
            <a:endParaRPr lang="en-C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2294" name="Picture 6" descr="https://www.mycrowd.com/wp-content/uploads/2014/01/freelancer-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2" y="2619143"/>
            <a:ext cx="2764301" cy="276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51" y="2897797"/>
            <a:ext cx="10260037" cy="117472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Aharoni" panose="02010803020104030203" pitchFamily="2" charset="-79"/>
              </a:rPr>
              <a:t>Factors that Contributed to The Industrial Revolution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://k.b5z.net/i/u/2183976/i/usr/8323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4083" cy="20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1635"/>
            <a:ext cx="3618409" cy="22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ehowcdn.com/article-new/ehow/images/a08/6p/av/typical-workday-factories-industrial-revolution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29" y="10480092"/>
            <a:ext cx="2100106" cy="11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dependent.co.uk/migration_catalog/article5237988.ece/alternates/w620/19ukhom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04" y="4637137"/>
            <a:ext cx="3255165" cy="22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mtholyoke.edu/courses/rschwart/ind_rev/images/ir411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4637137"/>
            <a:ext cx="2905629" cy="22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mtholyoke.edu/courses/rschwart/ind_rev/images/IR36GR21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86" y="-109528"/>
            <a:ext cx="2889414" cy="22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webpages.uidaho.edu/engl_258/lecture%20notes/Hurrier_Cobden_18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83" y="-25120"/>
            <a:ext cx="3659235" cy="21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womeninworldhistory.com/HmillWoma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13081"/>
          <a:stretch/>
        </p:blipFill>
        <p:spPr bwMode="auto">
          <a:xfrm>
            <a:off x="9798798" y="4614203"/>
            <a:ext cx="2393202" cy="22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3-eu-west-1.amazonaws.com/lookandlearn-preview/A/A003/A003041-0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/>
          <a:stretch/>
        </p:blipFill>
        <p:spPr bwMode="auto">
          <a:xfrm>
            <a:off x="6808760" y="-70336"/>
            <a:ext cx="2501919" cy="21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680"/>
            <a:ext cx="10515600" cy="13255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07" y="1804409"/>
            <a:ext cx="100186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 smtClean="0"/>
              <a:t>By </a:t>
            </a:r>
            <a:r>
              <a:rPr lang="en-CA" sz="3200" b="1" dirty="0"/>
              <a:t>the end of this lesson, I can</a:t>
            </a:r>
            <a:r>
              <a:rPr lang="en-CA" sz="3200" b="1" dirty="0" smtClean="0"/>
              <a:t>…</a:t>
            </a:r>
          </a:p>
          <a:p>
            <a:pPr marL="0" indent="0">
              <a:buNone/>
            </a:pPr>
            <a:endParaRPr lang="en-CA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sz="3200" dirty="0" smtClean="0"/>
              <a:t> Explain </a:t>
            </a:r>
            <a:r>
              <a:rPr lang="en-CA" sz="3200" dirty="0"/>
              <a:t>which </a:t>
            </a:r>
            <a:r>
              <a:rPr lang="en-CA" sz="3200" b="1" dirty="0"/>
              <a:t>factors are needed </a:t>
            </a:r>
            <a:r>
              <a:rPr lang="en-CA" sz="3200" dirty="0"/>
              <a:t>for     </a:t>
            </a:r>
            <a:r>
              <a:rPr lang="en-CA" sz="3200" dirty="0" smtClean="0"/>
              <a:t>       industrialization </a:t>
            </a:r>
            <a:r>
              <a:rPr lang="en-CA" sz="3200" dirty="0"/>
              <a:t>to </a:t>
            </a:r>
            <a:r>
              <a:rPr lang="en-CA" sz="3200" dirty="0" smtClean="0"/>
              <a:t>occur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3200" dirty="0" smtClean="0"/>
              <a:t> Explain </a:t>
            </a:r>
            <a:r>
              <a:rPr lang="en-CA" sz="3200" dirty="0"/>
              <a:t>the </a:t>
            </a:r>
            <a:r>
              <a:rPr lang="en-CA" sz="3200" b="1" dirty="0"/>
              <a:t>causes </a:t>
            </a:r>
            <a:r>
              <a:rPr lang="en-CA" sz="3200" dirty="0"/>
              <a:t>of the Industrial Revolution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3200" dirty="0" smtClean="0"/>
              <a:t> Describe </a:t>
            </a:r>
            <a:r>
              <a:rPr lang="en-CA" sz="3200" dirty="0"/>
              <a:t>how these </a:t>
            </a:r>
            <a:r>
              <a:rPr lang="en-CA" sz="3200" b="1" dirty="0"/>
              <a:t>causes </a:t>
            </a:r>
            <a:r>
              <a:rPr lang="en-CA" sz="3200" dirty="0"/>
              <a:t>are </a:t>
            </a:r>
            <a:r>
              <a:rPr lang="en-CA" sz="3200" b="1" dirty="0" smtClean="0"/>
              <a:t>connected</a:t>
            </a:r>
            <a:endParaRPr lang="en-CA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9823" y="329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Learning Outcomes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6" descr="https://www.mycrowd.com/wp-content/uploads/2014/01/freelancer-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55" y="3209058"/>
            <a:ext cx="3500445" cy="35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utUTVpdW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743" y="413602"/>
            <a:ext cx="720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Think/Pair/Share</a:t>
            </a:r>
            <a:endParaRPr lang="en-CA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271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 smtClean="0"/>
              <a:t>What kinds of things would need to be present (</a:t>
            </a:r>
            <a:r>
              <a:rPr lang="en-CA" sz="4400" b="1" dirty="0" smtClean="0"/>
              <a:t>factors</a:t>
            </a:r>
            <a:r>
              <a:rPr lang="en-CA" sz="4400" dirty="0" smtClean="0"/>
              <a:t>) in order for a country to become </a:t>
            </a:r>
            <a:r>
              <a:rPr lang="en-CA" sz="4400" b="1" dirty="0" smtClean="0"/>
              <a:t>industrialized</a:t>
            </a:r>
            <a:r>
              <a:rPr lang="en-CA" sz="4400" dirty="0" smtClean="0"/>
              <a:t>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5097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680"/>
            <a:ext cx="10515600" cy="13255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08" y="1804409"/>
            <a:ext cx="9142927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 smtClean="0"/>
              <a:t>By the end of this lesson, I can…</a:t>
            </a:r>
          </a:p>
          <a:p>
            <a:pPr marL="0" indent="0">
              <a:buNone/>
            </a:pPr>
            <a:endParaRPr lang="en-CA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 smtClean="0"/>
              <a:t> Define </a:t>
            </a:r>
            <a:r>
              <a:rPr lang="en-CA" sz="3200" b="1" dirty="0" smtClean="0"/>
              <a:t>industrialization/industrialized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 smtClean="0"/>
              <a:t> List some of the </a:t>
            </a:r>
            <a:r>
              <a:rPr lang="en-CA" sz="3200" b="1" dirty="0" smtClean="0"/>
              <a:t>changes </a:t>
            </a:r>
            <a:r>
              <a:rPr lang="en-CA" sz="3200" dirty="0" smtClean="0"/>
              <a:t>(positive and negative) that occurred because of the Industrial Revolution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9823" y="329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Learning Outcomes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6" descr="https://www.mycrowd.com/wp-content/uploads/2014/01/freelancer-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55" y="3209058"/>
            <a:ext cx="3500445" cy="35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000" dirty="0" smtClean="0"/>
              <a:t>You need the basic materials to be able to produce goods to sell</a:t>
            </a:r>
            <a:r>
              <a:rPr lang="en-CA" sz="4000" dirty="0" smtClean="0"/>
              <a:t>…</a:t>
            </a:r>
            <a:endParaRPr lang="en-CA" sz="4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85" y="3680069"/>
            <a:ext cx="46954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endParaRPr lang="en-CA" sz="4400" b="1" dirty="0" smtClean="0"/>
          </a:p>
          <a:p>
            <a:pPr algn="ctr"/>
            <a:r>
              <a:rPr lang="en-CA" sz="4400" b="1" dirty="0" smtClean="0"/>
              <a:t>RAW </a:t>
            </a:r>
            <a:r>
              <a:rPr lang="en-CA" sz="4400" b="1" dirty="0"/>
              <a:t>MATERIALS</a:t>
            </a:r>
          </a:p>
          <a:p>
            <a:pPr algn="ctr"/>
            <a:endParaRPr lang="en-CA" dirty="0"/>
          </a:p>
        </p:txBody>
      </p:sp>
      <p:pic>
        <p:nvPicPr>
          <p:cNvPr id="3074" name="Picture 2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3321159"/>
            <a:ext cx="3274453" cy="21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atalog.wlimg.com/1/1709724/full-images/organic-raw-cotton-1012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5" y="4162803"/>
            <a:ext cx="2999749" cy="22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000" dirty="0"/>
              <a:t>You </a:t>
            </a:r>
            <a:r>
              <a:rPr lang="en-CA" sz="4000" dirty="0" smtClean="0"/>
              <a:t>need </a:t>
            </a:r>
            <a:r>
              <a:rPr lang="en-CA" sz="4000" dirty="0"/>
              <a:t>to be able to do things faster or in different 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006" y="3152035"/>
            <a:ext cx="46954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endParaRPr lang="en-CA" sz="4400" b="1" dirty="0" smtClean="0"/>
          </a:p>
          <a:p>
            <a:pPr algn="ctr"/>
            <a:r>
              <a:rPr lang="en-CA" sz="4400" b="1" dirty="0" smtClean="0"/>
              <a:t>NEW TECHNOLOGY</a:t>
            </a:r>
          </a:p>
          <a:p>
            <a:pPr algn="ctr"/>
            <a:r>
              <a:rPr lang="en-CA" sz="4400" b="1" dirty="0"/>
              <a:t>a</a:t>
            </a:r>
            <a:r>
              <a:rPr lang="en-CA" sz="4400" b="1" dirty="0" smtClean="0"/>
              <a:t>nd </a:t>
            </a:r>
          </a:p>
          <a:p>
            <a:pPr algn="ctr"/>
            <a:r>
              <a:rPr lang="en-CA" sz="4400" b="1" dirty="0" smtClean="0"/>
              <a:t>INVENTIONS</a:t>
            </a:r>
            <a:endParaRPr lang="en-CA" sz="4400" b="1" dirty="0"/>
          </a:p>
          <a:p>
            <a:pPr algn="ctr"/>
            <a:endParaRPr lang="en-CA" dirty="0"/>
          </a:p>
        </p:txBody>
      </p:sp>
      <p:pic>
        <p:nvPicPr>
          <p:cNvPr id="4098" name="Picture 2" descr="http://4.bp.blogspot.com/_8-z-DJhoXIQ/Swn8vAiICLI/AAAAAAAACJo/60Sm2WtfnVg/s1600/JethroTullsSeedDri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8430" r="8174"/>
          <a:stretch/>
        </p:blipFill>
        <p:spPr bwMode="auto">
          <a:xfrm>
            <a:off x="450761" y="3152035"/>
            <a:ext cx="4082171" cy="22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artacus-educational.com/TexJenn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20" y="4272937"/>
            <a:ext cx="2986613" cy="22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You need </a:t>
            </a:r>
            <a:r>
              <a:rPr lang="en-CA" sz="4000" dirty="0" smtClean="0"/>
              <a:t>people to work in factories…</a:t>
            </a:r>
            <a:endParaRPr lang="en-CA" sz="4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85" y="3680069"/>
            <a:ext cx="46954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r>
              <a:rPr lang="en-CA" sz="4400" b="1" dirty="0" smtClean="0"/>
              <a:t>a</a:t>
            </a:r>
          </a:p>
          <a:p>
            <a:pPr algn="ctr"/>
            <a:r>
              <a:rPr lang="en-CA" sz="4400" b="1" dirty="0" smtClean="0"/>
              <a:t>LABOUR SUPPLY</a:t>
            </a:r>
            <a:endParaRPr lang="en-CA" sz="4400" b="1" dirty="0"/>
          </a:p>
          <a:p>
            <a:pPr algn="ctr"/>
            <a:endParaRPr lang="en-CA" dirty="0"/>
          </a:p>
        </p:txBody>
      </p:sp>
      <p:pic>
        <p:nvPicPr>
          <p:cNvPr id="5122" name="Picture 2" descr="http://2.bp.blogspot.com/_bGUaDg8Mz10/TQVnpot3wtI/AAAAAAAAABo/4W4bbe-gMNg/s1600/lotsof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6" y="2719563"/>
            <a:ext cx="4249000" cy="33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2.needham.k12.ma.us/nhs/cur/Baker_00/2002_p7/ak_p7/boysinfac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43" y="4541843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4.bp.blogspot.com/-tiCQgQ27J9k/UbM0ttYBBxI/AAAAAAAAXEg/G5vP2ufVqH8/s1600/pic9_tWestern_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8" y="3108614"/>
            <a:ext cx="3844930" cy="23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000" dirty="0"/>
              <a:t>You </a:t>
            </a:r>
            <a:r>
              <a:rPr lang="en-CA" sz="4000" dirty="0" smtClean="0"/>
              <a:t>need an efficient way to move goods or raw materials from one place to another…</a:t>
            </a:r>
            <a:endParaRPr lang="en-CA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006" y="3152035"/>
            <a:ext cx="46954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endParaRPr lang="en-CA" sz="4400" b="1" dirty="0" smtClean="0"/>
          </a:p>
          <a:p>
            <a:pPr algn="ctr"/>
            <a:r>
              <a:rPr lang="en-CA" sz="4400" b="1" dirty="0" smtClean="0"/>
              <a:t>TRANSPORTATION</a:t>
            </a:r>
            <a:endParaRPr lang="en-CA" sz="4400" b="1" dirty="0"/>
          </a:p>
          <a:p>
            <a:pPr algn="ctr"/>
            <a:endParaRPr lang="en-CA" dirty="0"/>
          </a:p>
        </p:txBody>
      </p:sp>
      <p:pic>
        <p:nvPicPr>
          <p:cNvPr id="6146" name="Picture 2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38" y="4289446"/>
            <a:ext cx="3952868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You need </a:t>
            </a:r>
            <a:r>
              <a:rPr lang="en-CA" sz="4000" dirty="0" smtClean="0"/>
              <a:t>laws that help business and industry…</a:t>
            </a:r>
            <a:endParaRPr lang="en-CA" sz="4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85" y="3680069"/>
            <a:ext cx="4695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endParaRPr lang="en-CA" sz="4400" b="1" dirty="0" smtClean="0"/>
          </a:p>
          <a:p>
            <a:pPr algn="ctr"/>
            <a:r>
              <a:rPr lang="en-CA" sz="4400" b="1" dirty="0" smtClean="0"/>
              <a:t>GOVERNMENT SUPPORT</a:t>
            </a:r>
            <a:endParaRPr lang="en-CA" sz="4400" b="1" dirty="0"/>
          </a:p>
          <a:p>
            <a:pPr algn="ctr"/>
            <a:endParaRPr lang="en-CA" dirty="0"/>
          </a:p>
        </p:txBody>
      </p:sp>
      <p:pic>
        <p:nvPicPr>
          <p:cNvPr id="7170" name="Picture 2" descr="http://upload.wikimedia.org/wikipedia/en/9/97/William_Pitt_addressing_the_House_of_Commons_on_the_outbreak_of_war_with_Austria_(by_Karl_Anton_Hicke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02" y="2846231"/>
            <a:ext cx="5227749" cy="37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000" dirty="0"/>
              <a:t>You </a:t>
            </a:r>
            <a:r>
              <a:rPr lang="en-CA" sz="4000" dirty="0" smtClean="0"/>
              <a:t>need money to invest in business, factories, etc…</a:t>
            </a:r>
            <a:endParaRPr lang="en-CA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006" y="3152035"/>
            <a:ext cx="46954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endParaRPr lang="en-CA" sz="4400" b="1" dirty="0" smtClean="0"/>
          </a:p>
          <a:p>
            <a:pPr algn="ctr"/>
            <a:r>
              <a:rPr lang="en-CA" sz="4400" b="1" dirty="0" smtClean="0"/>
              <a:t>CAPITAL</a:t>
            </a:r>
            <a:endParaRPr lang="en-CA" sz="4400" b="1" dirty="0"/>
          </a:p>
          <a:p>
            <a:pPr algn="ctr"/>
            <a:endParaRPr lang="en-CA" dirty="0"/>
          </a:p>
        </p:txBody>
      </p:sp>
      <p:pic>
        <p:nvPicPr>
          <p:cNvPr id="8194" name="Picture 2" descr="http://cache3.asset-cache.net/gc/53380500-political-cartoon-aimed-at-wealth-businessman-gettyimages.jpg?v=1&amp;c=IWSAsset&amp;k=2&amp;d=OCUJ5gVf7YdJQI2Xhkc2QHiWkYrk38670X4j7R0pcTuU0DfeSpyWBWcFxxlYPFZ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29" y="3023684"/>
            <a:ext cx="5296706" cy="38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lker.com/cliparts/0/b/8/9/1197103065746278958mcol_money_bag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40" y="4504663"/>
            <a:ext cx="1720689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743" y="413602"/>
            <a:ext cx="720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Task</a:t>
            </a:r>
            <a:endParaRPr lang="en-CA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4843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4400" b="1" dirty="0" smtClean="0"/>
              <a:t>Read “Why Britain?”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4400" b="1" dirty="0" smtClean="0"/>
              <a:t>Discuss questions at the bottom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4400" b="1" dirty="0" smtClean="0"/>
              <a:t>Complete “Causes” connections and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4400" b="1" dirty="0" smtClean="0"/>
              <a:t>Hand in, or complete for homework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5978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Rockwell" panose="02060603020205020403" pitchFamily="18" charset="0"/>
              </a:rPr>
              <a:t>Extensions:</a:t>
            </a:r>
            <a:endParaRPr lang="en-CA" b="1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Kids React: Old Computer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www.youtube.com/watch?v=PF7EpEnglgk</a:t>
            </a:r>
            <a:r>
              <a:rPr lang="en-CA" dirty="0" smtClean="0"/>
              <a:t> </a:t>
            </a:r>
          </a:p>
          <a:p>
            <a:r>
              <a:rPr lang="en-CA" dirty="0" smtClean="0"/>
              <a:t>Kids React: Rotary Phone </a:t>
            </a:r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www.youtube.com/watch?v=XkuirEweZvM</a:t>
            </a:r>
            <a:endParaRPr lang="en-CA" dirty="0" smtClean="0"/>
          </a:p>
          <a:p>
            <a:r>
              <a:rPr lang="en-CA" dirty="0" smtClean="0"/>
              <a:t>Kids React</a:t>
            </a:r>
            <a:r>
              <a:rPr lang="en-CA" dirty="0"/>
              <a:t>: Gameboy </a:t>
            </a:r>
            <a:r>
              <a:rPr lang="en-CA" dirty="0" smtClean="0"/>
              <a:t>      </a:t>
            </a:r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www.youtube.com/watch?v=0pCp8g-VjOs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_8-z-DJhoXIQ/Swn8vAiICLI/AAAAAAAACJo/60Sm2WtfnVg/s1600/JethroTullsSeedD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3802"/>
            <a:ext cx="4909176" cy="23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5" y="7564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3200" dirty="0" smtClean="0"/>
              <a:t>After 1700, the ways of </a:t>
            </a:r>
            <a:r>
              <a:rPr lang="en-CA" sz="3200" b="1" dirty="0" smtClean="0"/>
              <a:t>growing food</a:t>
            </a:r>
            <a:r>
              <a:rPr lang="en-CA" sz="3200" dirty="0" smtClean="0"/>
              <a:t>, and </a:t>
            </a:r>
            <a:r>
              <a:rPr lang="en-CA" sz="3200" b="1" dirty="0" smtClean="0"/>
              <a:t>manufacturing and transporting </a:t>
            </a:r>
            <a:r>
              <a:rPr lang="en-CA" sz="3200" dirty="0" smtClean="0"/>
              <a:t>goods changed completely in Great Britain.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3200" dirty="0" smtClean="0"/>
              <a:t>It was such a huge change that it was labelled a </a:t>
            </a:r>
            <a:r>
              <a:rPr lang="en-CA" sz="3200" b="1" dirty="0" smtClean="0"/>
              <a:t>revolution</a:t>
            </a:r>
            <a:r>
              <a:rPr lang="en-CA" sz="3200" dirty="0" smtClean="0"/>
              <a:t>, called the </a:t>
            </a:r>
            <a:r>
              <a:rPr lang="en-CA" sz="3200" b="1" dirty="0" smtClean="0"/>
              <a:t>Industrial Revolution.</a:t>
            </a:r>
            <a:endParaRPr lang="en-CA" sz="3200" dirty="0"/>
          </a:p>
        </p:txBody>
      </p:sp>
      <p:pic>
        <p:nvPicPr>
          <p:cNvPr id="4" name="Picture 4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75" y="4503802"/>
            <a:ext cx="3809520" cy="23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g.ehowcdn.com/615x200/ehow/images/a08/25/rv/key-developments-industrial-revolution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46" y="4503802"/>
            <a:ext cx="4425118" cy="239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415" y="353938"/>
            <a:ext cx="10515600" cy="1325563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Industrialized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7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Definition:</a:t>
            </a:r>
          </a:p>
          <a:p>
            <a:pPr marL="0" indent="0">
              <a:buNone/>
            </a:pPr>
            <a:r>
              <a:rPr lang="en-CA" sz="4000" b="1" dirty="0" smtClean="0"/>
              <a:t>An economy based on industry*, not agriculture</a:t>
            </a:r>
          </a:p>
          <a:p>
            <a:pPr marL="0" indent="0">
              <a:buNone/>
            </a:pPr>
            <a:r>
              <a:rPr lang="en-CA" dirty="0" smtClean="0"/>
              <a:t>(Industry = processing of raw materials and making goods in factories)</a:t>
            </a:r>
            <a:endParaRPr lang="en-CA" dirty="0"/>
          </a:p>
        </p:txBody>
      </p:sp>
      <p:pic>
        <p:nvPicPr>
          <p:cNvPr id="8194" name="Picture 2" descr="http://www.ukagriculture.com/countryside/images/1750ad_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05" y="4029429"/>
            <a:ext cx="4937818" cy="25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.b5z.net/i/u/2183976/i/usr/8323/industrial-rev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5" y="3985088"/>
            <a:ext cx="3840480" cy="25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Britain 1750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57" y="0"/>
            <a:ext cx="8496886" cy="6838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9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4" descr="Britain 1900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9988" y="19356"/>
            <a:ext cx="9008012" cy="683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0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3Efq-aNBkv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533" y="337625"/>
            <a:ext cx="10515600" cy="1325563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Changes: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5" y="2709628"/>
            <a:ext cx="5886157" cy="4351338"/>
          </a:xfrm>
        </p:spPr>
        <p:txBody>
          <a:bodyPr/>
          <a:lstStyle/>
          <a:p>
            <a:r>
              <a:rPr lang="en-CA" dirty="0" smtClean="0"/>
              <a:t>New ways of farming</a:t>
            </a:r>
          </a:p>
          <a:p>
            <a:r>
              <a:rPr lang="en-CA" dirty="0" smtClean="0"/>
              <a:t>Increased population</a:t>
            </a:r>
          </a:p>
          <a:p>
            <a:r>
              <a:rPr lang="en-CA" dirty="0" smtClean="0"/>
              <a:t>Towns and cities grew (urbanization)</a:t>
            </a:r>
          </a:p>
          <a:p>
            <a:r>
              <a:rPr lang="en-CA" dirty="0" smtClean="0"/>
              <a:t>Employment in factories</a:t>
            </a:r>
          </a:p>
          <a:p>
            <a:r>
              <a:rPr lang="en-CA" dirty="0" smtClean="0"/>
              <a:t>Economy grew</a:t>
            </a:r>
          </a:p>
          <a:p>
            <a:r>
              <a:rPr lang="en-CA" dirty="0" smtClean="0"/>
              <a:t>Many became wealthy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90472" y="27658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Bad working conditions</a:t>
            </a:r>
          </a:p>
          <a:p>
            <a:r>
              <a:rPr lang="en-CA" dirty="0" smtClean="0"/>
              <a:t>Dirty, crowded cities</a:t>
            </a:r>
          </a:p>
          <a:p>
            <a:r>
              <a:rPr lang="en-CA" dirty="0" smtClean="0"/>
              <a:t>Child labour</a:t>
            </a:r>
          </a:p>
          <a:p>
            <a:r>
              <a:rPr lang="en-CA" dirty="0" smtClean="0"/>
              <a:t>Workers struggle for rights</a:t>
            </a:r>
            <a:endParaRPr lang="en-CA" dirty="0"/>
          </a:p>
        </p:txBody>
      </p:sp>
      <p:pic>
        <p:nvPicPr>
          <p:cNvPr id="9220" name="Picture 4" descr="http://www.clipartbest.com/cliparts/dT8/p6y/dT8p6yxT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39" y="1052268"/>
            <a:ext cx="1596852" cy="13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nveiledglamour.files.wordpress.com/2014/06/thumbs-d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15" y="1052268"/>
            <a:ext cx="1628335" cy="15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421" y="2381099"/>
            <a:ext cx="5435990" cy="4351338"/>
          </a:xfrm>
        </p:spPr>
        <p:txBody>
          <a:bodyPr>
            <a:normAutofit/>
          </a:bodyPr>
          <a:lstStyle/>
          <a:p>
            <a:r>
              <a:rPr lang="en-CA" sz="4400" dirty="0" smtClean="0"/>
              <a:t> Spread to other countries</a:t>
            </a:r>
          </a:p>
          <a:p>
            <a:r>
              <a:rPr lang="en-CA" sz="4400" dirty="0" smtClean="0"/>
              <a:t> Economy became more </a:t>
            </a:r>
            <a:r>
              <a:rPr lang="en-CA" sz="4400" b="1" dirty="0" smtClean="0"/>
              <a:t>global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3838" y="337625"/>
            <a:ext cx="10515600" cy="1325563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The Industrial Revolution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1266" name="Picture 2" descr="http://cloud-4.steampowered.com/ugc/1100266671083120542/FC71CB96A0918C3171B05222CA5BDEE971EBEC79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11" y="1934966"/>
            <a:ext cx="5726464" cy="42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523</Words>
  <Application>Microsoft Office PowerPoint</Application>
  <PresentationFormat>Widescreen</PresentationFormat>
  <Paragraphs>90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Rockwell</vt:lpstr>
      <vt:lpstr>Wingdings</vt:lpstr>
      <vt:lpstr>1_Office Theme</vt:lpstr>
      <vt:lpstr>Office Theme</vt:lpstr>
      <vt:lpstr>2_Office Theme</vt:lpstr>
      <vt:lpstr>The Industrial Revolution</vt:lpstr>
      <vt:lpstr>PowerPoint Presentation</vt:lpstr>
      <vt:lpstr>PowerPoint Presentation</vt:lpstr>
      <vt:lpstr>Industrialized</vt:lpstr>
      <vt:lpstr>PowerPoint Presentation</vt:lpstr>
      <vt:lpstr>PowerPoint Presentation</vt:lpstr>
      <vt:lpstr>PowerPoint Presentation</vt:lpstr>
      <vt:lpstr>Changes:</vt:lpstr>
      <vt:lpstr>The Industrial Revolution</vt:lpstr>
      <vt:lpstr>PowerPoint Presentation</vt:lpstr>
      <vt:lpstr>PowerPoint Presentation</vt:lpstr>
      <vt:lpstr>PowerPoint Presentation</vt:lpstr>
      <vt:lpstr>PowerPoint Presentation</vt:lpstr>
      <vt:lpstr>Extensions:</vt:lpstr>
      <vt:lpstr>PowerPoint Presentation</vt:lpstr>
      <vt:lpstr>Factors that Contributed to The Industrial Revolution</vt:lpstr>
      <vt:lpstr>PowerPoint Presentation</vt:lpstr>
      <vt:lpstr>PowerPoint Presentation</vt:lpstr>
      <vt:lpstr>PowerPoint Presentation</vt:lpstr>
      <vt:lpstr>Factors leading to industrialization…</vt:lpstr>
      <vt:lpstr>Factors leading to industrialization…</vt:lpstr>
      <vt:lpstr>Factors leading to industrialization…</vt:lpstr>
      <vt:lpstr>Factors leading to industrialization…</vt:lpstr>
      <vt:lpstr>Factors leading to industrialization…</vt:lpstr>
      <vt:lpstr>Factors leading to industrialization…</vt:lpstr>
      <vt:lpstr>PowerPoint Presentation</vt:lpstr>
      <vt:lpstr>Extensions: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15</cp:revision>
  <dcterms:created xsi:type="dcterms:W3CDTF">2014-11-12T21:27:29Z</dcterms:created>
  <dcterms:modified xsi:type="dcterms:W3CDTF">2014-11-13T04:37:52Z</dcterms:modified>
</cp:coreProperties>
</file>