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94" r:id="rId3"/>
    <p:sldId id="272" r:id="rId4"/>
    <p:sldId id="283" r:id="rId5"/>
    <p:sldId id="300" r:id="rId6"/>
    <p:sldId id="297" r:id="rId7"/>
    <p:sldId id="298" r:id="rId8"/>
    <p:sldId id="302" r:id="rId9"/>
    <p:sldId id="301" r:id="rId10"/>
    <p:sldId id="303" r:id="rId11"/>
    <p:sldId id="299" r:id="rId12"/>
    <p:sldId id="295" r:id="rId13"/>
    <p:sldId id="304" r:id="rId14"/>
    <p:sldId id="305" r:id="rId15"/>
    <p:sldId id="306" r:id="rId16"/>
    <p:sldId id="307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4EFA5C-5A33-47F0-8EEA-8020FBB0ED86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26F6756C-0821-47B8-8FBD-1919AA864E0A}">
      <dgm:prSet phldrT="[Text]"/>
      <dgm:spPr/>
      <dgm:t>
        <a:bodyPr/>
        <a:lstStyle/>
        <a:p>
          <a:r>
            <a:rPr lang="en-CA" dirty="0" smtClean="0">
              <a:solidFill>
                <a:schemeClr val="tx1"/>
              </a:solidFill>
            </a:rPr>
            <a:t>Few government regulations for business</a:t>
          </a:r>
          <a:endParaRPr lang="en-CA" dirty="0">
            <a:solidFill>
              <a:schemeClr val="tx1"/>
            </a:solidFill>
          </a:endParaRPr>
        </a:p>
      </dgm:t>
    </dgm:pt>
    <dgm:pt modelId="{C48721A2-6313-4339-A25C-8A99BC85151C}" type="parTrans" cxnId="{DDF2FE55-59AB-413F-BDF4-CCA7791A1A06}">
      <dgm:prSet/>
      <dgm:spPr/>
      <dgm:t>
        <a:bodyPr/>
        <a:lstStyle/>
        <a:p>
          <a:endParaRPr lang="en-CA"/>
        </a:p>
      </dgm:t>
    </dgm:pt>
    <dgm:pt modelId="{9EFA51E9-A0C5-403B-BBA3-0288C4469220}" type="sibTrans" cxnId="{DDF2FE55-59AB-413F-BDF4-CCA7791A1A06}">
      <dgm:prSet/>
      <dgm:spPr/>
      <dgm:t>
        <a:bodyPr/>
        <a:lstStyle/>
        <a:p>
          <a:endParaRPr lang="en-CA"/>
        </a:p>
      </dgm:t>
    </dgm:pt>
    <dgm:pt modelId="{068A0CE2-C9E3-4ADE-BE92-1D3F82293A9D}">
      <dgm:prSet phldrT="[Text]"/>
      <dgm:spPr/>
      <dgm:t>
        <a:bodyPr/>
        <a:lstStyle/>
        <a:p>
          <a:r>
            <a:rPr lang="en-CA" dirty="0" smtClean="0">
              <a:solidFill>
                <a:schemeClr val="tx1"/>
              </a:solidFill>
            </a:rPr>
            <a:t>People are free to pursue profit</a:t>
          </a:r>
          <a:endParaRPr lang="en-CA" dirty="0">
            <a:solidFill>
              <a:schemeClr val="tx1"/>
            </a:solidFill>
          </a:endParaRPr>
        </a:p>
      </dgm:t>
    </dgm:pt>
    <dgm:pt modelId="{10495B6E-07CB-410E-ADC6-398EDAE59624}" type="parTrans" cxnId="{E4866CB2-F418-44B9-A706-A3A43FB070C2}">
      <dgm:prSet/>
      <dgm:spPr/>
      <dgm:t>
        <a:bodyPr/>
        <a:lstStyle/>
        <a:p>
          <a:endParaRPr lang="en-CA"/>
        </a:p>
      </dgm:t>
    </dgm:pt>
    <dgm:pt modelId="{46870B1A-9853-4E33-BDCD-E7E499DBF363}" type="sibTrans" cxnId="{E4866CB2-F418-44B9-A706-A3A43FB070C2}">
      <dgm:prSet/>
      <dgm:spPr/>
      <dgm:t>
        <a:bodyPr/>
        <a:lstStyle/>
        <a:p>
          <a:endParaRPr lang="en-CA"/>
        </a:p>
      </dgm:t>
    </dgm:pt>
    <dgm:pt modelId="{E7935C27-F7E8-442E-B1F7-1EC88F7F1B69}">
      <dgm:prSet phldrT="[Text]"/>
      <dgm:spPr/>
      <dgm:t>
        <a:bodyPr/>
        <a:lstStyle/>
        <a:p>
          <a:r>
            <a:rPr lang="en-CA" dirty="0" smtClean="0">
              <a:solidFill>
                <a:schemeClr val="tx1"/>
              </a:solidFill>
            </a:rPr>
            <a:t>Wealthy and productive economy</a:t>
          </a:r>
          <a:endParaRPr lang="en-CA" dirty="0">
            <a:solidFill>
              <a:schemeClr val="tx1"/>
            </a:solidFill>
          </a:endParaRPr>
        </a:p>
      </dgm:t>
    </dgm:pt>
    <dgm:pt modelId="{B6151795-8C44-4A9C-96C3-27A2C0F6C5F7}" type="parTrans" cxnId="{41F845B6-4DEE-466D-9508-3B1C53C18518}">
      <dgm:prSet/>
      <dgm:spPr/>
      <dgm:t>
        <a:bodyPr/>
        <a:lstStyle/>
        <a:p>
          <a:endParaRPr lang="en-CA"/>
        </a:p>
      </dgm:t>
    </dgm:pt>
    <dgm:pt modelId="{869435FC-CBCE-4D81-AAE4-758E38286280}" type="sibTrans" cxnId="{41F845B6-4DEE-466D-9508-3B1C53C18518}">
      <dgm:prSet/>
      <dgm:spPr/>
      <dgm:t>
        <a:bodyPr/>
        <a:lstStyle/>
        <a:p>
          <a:endParaRPr lang="en-CA"/>
        </a:p>
      </dgm:t>
    </dgm:pt>
    <dgm:pt modelId="{52AA4DE2-9F7E-47EC-AA40-07314C244A60}">
      <dgm:prSet phldrT="[Text]"/>
      <dgm:spPr/>
      <dgm:t>
        <a:bodyPr/>
        <a:lstStyle/>
        <a:p>
          <a:r>
            <a:rPr lang="en-CA" dirty="0" smtClean="0">
              <a:solidFill>
                <a:schemeClr val="tx1"/>
              </a:solidFill>
            </a:rPr>
            <a:t> Beneficial to all of society</a:t>
          </a:r>
          <a:endParaRPr lang="en-CA" dirty="0">
            <a:solidFill>
              <a:schemeClr val="tx1"/>
            </a:solidFill>
          </a:endParaRPr>
        </a:p>
      </dgm:t>
    </dgm:pt>
    <dgm:pt modelId="{ADE68B40-24D4-464F-9D7E-1F6E3F5FAFE8}" type="parTrans" cxnId="{60B68F68-5D0D-4CD2-AECD-B679EC600E0C}">
      <dgm:prSet/>
      <dgm:spPr/>
      <dgm:t>
        <a:bodyPr/>
        <a:lstStyle/>
        <a:p>
          <a:endParaRPr lang="en-CA"/>
        </a:p>
      </dgm:t>
    </dgm:pt>
    <dgm:pt modelId="{B2A67032-9230-4E86-8367-8ADBA6DD8398}" type="sibTrans" cxnId="{60B68F68-5D0D-4CD2-AECD-B679EC600E0C}">
      <dgm:prSet/>
      <dgm:spPr/>
      <dgm:t>
        <a:bodyPr/>
        <a:lstStyle/>
        <a:p>
          <a:endParaRPr lang="en-CA"/>
        </a:p>
      </dgm:t>
    </dgm:pt>
    <dgm:pt modelId="{A5D58914-AF02-415C-8D4A-2ED7052D2141}" type="pres">
      <dgm:prSet presAssocID="{994EFA5C-5A33-47F0-8EEA-8020FBB0ED86}" presName="Name0" presStyleCnt="0">
        <dgm:presLayoutVars>
          <dgm:dir/>
          <dgm:resizeHandles val="exact"/>
        </dgm:presLayoutVars>
      </dgm:prSet>
      <dgm:spPr/>
    </dgm:pt>
    <dgm:pt modelId="{B1E2B0FB-5514-4B86-93D9-8C6C1AA2DD71}" type="pres">
      <dgm:prSet presAssocID="{26F6756C-0821-47B8-8FBD-1919AA864E0A}" presName="node" presStyleLbl="node1" presStyleIdx="0" presStyleCnt="4">
        <dgm:presLayoutVars>
          <dgm:bulletEnabled val="1"/>
        </dgm:presLayoutVars>
      </dgm:prSet>
      <dgm:spPr/>
    </dgm:pt>
    <dgm:pt modelId="{76426F35-532C-4474-99CD-F104F619036C}" type="pres">
      <dgm:prSet presAssocID="{9EFA51E9-A0C5-403B-BBA3-0288C4469220}" presName="sibTrans" presStyleLbl="sibTrans2D1" presStyleIdx="0" presStyleCnt="3"/>
      <dgm:spPr/>
    </dgm:pt>
    <dgm:pt modelId="{09B67EB2-D2CC-479E-AC55-837778DFD098}" type="pres">
      <dgm:prSet presAssocID="{9EFA51E9-A0C5-403B-BBA3-0288C4469220}" presName="connectorText" presStyleLbl="sibTrans2D1" presStyleIdx="0" presStyleCnt="3"/>
      <dgm:spPr/>
    </dgm:pt>
    <dgm:pt modelId="{BD7E8BBD-1244-483A-995E-8D876A1BDC51}" type="pres">
      <dgm:prSet presAssocID="{068A0CE2-C9E3-4ADE-BE92-1D3F82293A9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A4978CD-64E6-4EA4-A095-5AD3B72E00DA}" type="pres">
      <dgm:prSet presAssocID="{46870B1A-9853-4E33-BDCD-E7E499DBF363}" presName="sibTrans" presStyleLbl="sibTrans2D1" presStyleIdx="1" presStyleCnt="3"/>
      <dgm:spPr/>
    </dgm:pt>
    <dgm:pt modelId="{176645D7-095B-43FB-A972-700DB5802994}" type="pres">
      <dgm:prSet presAssocID="{46870B1A-9853-4E33-BDCD-E7E499DBF363}" presName="connectorText" presStyleLbl="sibTrans2D1" presStyleIdx="1" presStyleCnt="3"/>
      <dgm:spPr/>
    </dgm:pt>
    <dgm:pt modelId="{46B9DD47-952A-4FAE-BC03-F70D3E5A2E17}" type="pres">
      <dgm:prSet presAssocID="{E7935C27-F7E8-442E-B1F7-1EC88F7F1B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12B16ED-5D26-4452-87DB-4867954F2875}" type="pres">
      <dgm:prSet presAssocID="{869435FC-CBCE-4D81-AAE4-758E38286280}" presName="sibTrans" presStyleLbl="sibTrans2D1" presStyleIdx="2" presStyleCnt="3"/>
      <dgm:spPr/>
    </dgm:pt>
    <dgm:pt modelId="{715BF848-E06B-47C9-ABEB-7BBA52600477}" type="pres">
      <dgm:prSet presAssocID="{869435FC-CBCE-4D81-AAE4-758E38286280}" presName="connectorText" presStyleLbl="sibTrans2D1" presStyleIdx="2" presStyleCnt="3"/>
      <dgm:spPr/>
    </dgm:pt>
    <dgm:pt modelId="{491299B3-1BA6-4D98-B4B9-4F29F5757760}" type="pres">
      <dgm:prSet presAssocID="{52AA4DE2-9F7E-47EC-AA40-07314C244A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41F845B6-4DEE-466D-9508-3B1C53C18518}" srcId="{994EFA5C-5A33-47F0-8EEA-8020FBB0ED86}" destId="{E7935C27-F7E8-442E-B1F7-1EC88F7F1B69}" srcOrd="2" destOrd="0" parTransId="{B6151795-8C44-4A9C-96C3-27A2C0F6C5F7}" sibTransId="{869435FC-CBCE-4D81-AAE4-758E38286280}"/>
    <dgm:cxn modelId="{90095785-9B0D-4802-B4FA-15BC16256480}" type="presOf" srcId="{46870B1A-9853-4E33-BDCD-E7E499DBF363}" destId="{176645D7-095B-43FB-A972-700DB5802994}" srcOrd="1" destOrd="0" presId="urn:microsoft.com/office/officeart/2005/8/layout/process1"/>
    <dgm:cxn modelId="{E4866CB2-F418-44B9-A706-A3A43FB070C2}" srcId="{994EFA5C-5A33-47F0-8EEA-8020FBB0ED86}" destId="{068A0CE2-C9E3-4ADE-BE92-1D3F82293A9D}" srcOrd="1" destOrd="0" parTransId="{10495B6E-07CB-410E-ADC6-398EDAE59624}" sibTransId="{46870B1A-9853-4E33-BDCD-E7E499DBF363}"/>
    <dgm:cxn modelId="{3B4DED34-1243-4268-9D1D-454129A793AB}" type="presOf" srcId="{46870B1A-9853-4E33-BDCD-E7E499DBF363}" destId="{FA4978CD-64E6-4EA4-A095-5AD3B72E00DA}" srcOrd="0" destOrd="0" presId="urn:microsoft.com/office/officeart/2005/8/layout/process1"/>
    <dgm:cxn modelId="{4BCB039B-4966-4FA2-8B04-3A741D5A1727}" type="presOf" srcId="{068A0CE2-C9E3-4ADE-BE92-1D3F82293A9D}" destId="{BD7E8BBD-1244-483A-995E-8D876A1BDC51}" srcOrd="0" destOrd="0" presId="urn:microsoft.com/office/officeart/2005/8/layout/process1"/>
    <dgm:cxn modelId="{4985DC53-70B1-4414-B712-9C5C242616A1}" type="presOf" srcId="{994EFA5C-5A33-47F0-8EEA-8020FBB0ED86}" destId="{A5D58914-AF02-415C-8D4A-2ED7052D2141}" srcOrd="0" destOrd="0" presId="urn:microsoft.com/office/officeart/2005/8/layout/process1"/>
    <dgm:cxn modelId="{A9F537A1-BFCE-40C9-8579-4E1AAF99A0C3}" type="presOf" srcId="{E7935C27-F7E8-442E-B1F7-1EC88F7F1B69}" destId="{46B9DD47-952A-4FAE-BC03-F70D3E5A2E17}" srcOrd="0" destOrd="0" presId="urn:microsoft.com/office/officeart/2005/8/layout/process1"/>
    <dgm:cxn modelId="{20934D11-0441-4F81-8395-3D7DD2FC7D3D}" type="presOf" srcId="{869435FC-CBCE-4D81-AAE4-758E38286280}" destId="{715BF848-E06B-47C9-ABEB-7BBA52600477}" srcOrd="1" destOrd="0" presId="urn:microsoft.com/office/officeart/2005/8/layout/process1"/>
    <dgm:cxn modelId="{DDF2FE55-59AB-413F-BDF4-CCA7791A1A06}" srcId="{994EFA5C-5A33-47F0-8EEA-8020FBB0ED86}" destId="{26F6756C-0821-47B8-8FBD-1919AA864E0A}" srcOrd="0" destOrd="0" parTransId="{C48721A2-6313-4339-A25C-8A99BC85151C}" sibTransId="{9EFA51E9-A0C5-403B-BBA3-0288C4469220}"/>
    <dgm:cxn modelId="{23BFE04C-51F2-4583-B863-EE3581D138E1}" type="presOf" srcId="{26F6756C-0821-47B8-8FBD-1919AA864E0A}" destId="{B1E2B0FB-5514-4B86-93D9-8C6C1AA2DD71}" srcOrd="0" destOrd="0" presId="urn:microsoft.com/office/officeart/2005/8/layout/process1"/>
    <dgm:cxn modelId="{5A14DD4F-FC0B-4D6B-8B70-47E8FAD93D35}" type="presOf" srcId="{52AA4DE2-9F7E-47EC-AA40-07314C244A60}" destId="{491299B3-1BA6-4D98-B4B9-4F29F5757760}" srcOrd="0" destOrd="0" presId="urn:microsoft.com/office/officeart/2005/8/layout/process1"/>
    <dgm:cxn modelId="{B9300552-33A7-48D5-9576-A89A0AD4596B}" type="presOf" srcId="{869435FC-CBCE-4D81-AAE4-758E38286280}" destId="{D12B16ED-5D26-4452-87DB-4867954F2875}" srcOrd="0" destOrd="0" presId="urn:microsoft.com/office/officeart/2005/8/layout/process1"/>
    <dgm:cxn modelId="{60B68F68-5D0D-4CD2-AECD-B679EC600E0C}" srcId="{994EFA5C-5A33-47F0-8EEA-8020FBB0ED86}" destId="{52AA4DE2-9F7E-47EC-AA40-07314C244A60}" srcOrd="3" destOrd="0" parTransId="{ADE68B40-24D4-464F-9D7E-1F6E3F5FAFE8}" sibTransId="{B2A67032-9230-4E86-8367-8ADBA6DD8398}"/>
    <dgm:cxn modelId="{35D5AB7C-F8EC-4DA8-9C43-D4895FA280BF}" type="presOf" srcId="{9EFA51E9-A0C5-403B-BBA3-0288C4469220}" destId="{09B67EB2-D2CC-479E-AC55-837778DFD098}" srcOrd="1" destOrd="0" presId="urn:microsoft.com/office/officeart/2005/8/layout/process1"/>
    <dgm:cxn modelId="{BE73A185-CB7A-4628-8A49-05CEAA512E37}" type="presOf" srcId="{9EFA51E9-A0C5-403B-BBA3-0288C4469220}" destId="{76426F35-532C-4474-99CD-F104F619036C}" srcOrd="0" destOrd="0" presId="urn:microsoft.com/office/officeart/2005/8/layout/process1"/>
    <dgm:cxn modelId="{A3F7F956-6448-4A55-9C31-75398F5EA7E9}" type="presParOf" srcId="{A5D58914-AF02-415C-8D4A-2ED7052D2141}" destId="{B1E2B0FB-5514-4B86-93D9-8C6C1AA2DD71}" srcOrd="0" destOrd="0" presId="urn:microsoft.com/office/officeart/2005/8/layout/process1"/>
    <dgm:cxn modelId="{B051DBD5-D360-4E88-A1A8-D7B9A52ACE0A}" type="presParOf" srcId="{A5D58914-AF02-415C-8D4A-2ED7052D2141}" destId="{76426F35-532C-4474-99CD-F104F619036C}" srcOrd="1" destOrd="0" presId="urn:microsoft.com/office/officeart/2005/8/layout/process1"/>
    <dgm:cxn modelId="{B1D46DB9-7FBC-42BD-8680-669B3AA0886D}" type="presParOf" srcId="{76426F35-532C-4474-99CD-F104F619036C}" destId="{09B67EB2-D2CC-479E-AC55-837778DFD098}" srcOrd="0" destOrd="0" presId="urn:microsoft.com/office/officeart/2005/8/layout/process1"/>
    <dgm:cxn modelId="{F50ECA0F-0F9A-45D7-AB2E-EC754124B987}" type="presParOf" srcId="{A5D58914-AF02-415C-8D4A-2ED7052D2141}" destId="{BD7E8BBD-1244-483A-995E-8D876A1BDC51}" srcOrd="2" destOrd="0" presId="urn:microsoft.com/office/officeart/2005/8/layout/process1"/>
    <dgm:cxn modelId="{93882F7C-399C-4AA7-A8A7-E47B3BD2A781}" type="presParOf" srcId="{A5D58914-AF02-415C-8D4A-2ED7052D2141}" destId="{FA4978CD-64E6-4EA4-A095-5AD3B72E00DA}" srcOrd="3" destOrd="0" presId="urn:microsoft.com/office/officeart/2005/8/layout/process1"/>
    <dgm:cxn modelId="{B805CF04-0ABE-4F02-89F0-C0CC0FDF0D14}" type="presParOf" srcId="{FA4978CD-64E6-4EA4-A095-5AD3B72E00DA}" destId="{176645D7-095B-43FB-A972-700DB5802994}" srcOrd="0" destOrd="0" presId="urn:microsoft.com/office/officeart/2005/8/layout/process1"/>
    <dgm:cxn modelId="{487A0F4B-2347-4A01-916B-0C07E385E005}" type="presParOf" srcId="{A5D58914-AF02-415C-8D4A-2ED7052D2141}" destId="{46B9DD47-952A-4FAE-BC03-F70D3E5A2E17}" srcOrd="4" destOrd="0" presId="urn:microsoft.com/office/officeart/2005/8/layout/process1"/>
    <dgm:cxn modelId="{64618510-BD05-4B19-B1EB-86669C0AF71D}" type="presParOf" srcId="{A5D58914-AF02-415C-8D4A-2ED7052D2141}" destId="{D12B16ED-5D26-4452-87DB-4867954F2875}" srcOrd="5" destOrd="0" presId="urn:microsoft.com/office/officeart/2005/8/layout/process1"/>
    <dgm:cxn modelId="{4A1E61A2-C887-4970-A57F-A7105A003090}" type="presParOf" srcId="{D12B16ED-5D26-4452-87DB-4867954F2875}" destId="{715BF848-E06B-47C9-ABEB-7BBA52600477}" srcOrd="0" destOrd="0" presId="urn:microsoft.com/office/officeart/2005/8/layout/process1"/>
    <dgm:cxn modelId="{3E032E6C-48AE-4C45-807C-9A260300D1DF}" type="presParOf" srcId="{A5D58914-AF02-415C-8D4A-2ED7052D2141}" destId="{491299B3-1BA6-4D98-B4B9-4F29F575776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2B0FB-5514-4B86-93D9-8C6C1AA2DD71}">
      <dsp:nvSpPr>
        <dsp:cNvPr id="0" name=""/>
        <dsp:cNvSpPr/>
      </dsp:nvSpPr>
      <dsp:spPr>
        <a:xfrm>
          <a:off x="4798" y="1218659"/>
          <a:ext cx="2098195" cy="12589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>
              <a:solidFill>
                <a:schemeClr val="tx1"/>
              </a:solidFill>
            </a:rPr>
            <a:t>Few government regulations for business</a:t>
          </a:r>
          <a:endParaRPr lang="en-CA" sz="2100" kern="1200" dirty="0">
            <a:solidFill>
              <a:schemeClr val="tx1"/>
            </a:solidFill>
          </a:endParaRPr>
        </a:p>
      </dsp:txBody>
      <dsp:txXfrm>
        <a:off x="41670" y="1255531"/>
        <a:ext cx="2024451" cy="1185173"/>
      </dsp:txXfrm>
    </dsp:sp>
    <dsp:sp modelId="{76426F35-532C-4474-99CD-F104F619036C}">
      <dsp:nvSpPr>
        <dsp:cNvPr id="0" name=""/>
        <dsp:cNvSpPr/>
      </dsp:nvSpPr>
      <dsp:spPr>
        <a:xfrm>
          <a:off x="2312813" y="1587941"/>
          <a:ext cx="444817" cy="520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700" kern="1200"/>
        </a:p>
      </dsp:txBody>
      <dsp:txXfrm>
        <a:off x="2312813" y="1692011"/>
        <a:ext cx="311372" cy="312212"/>
      </dsp:txXfrm>
    </dsp:sp>
    <dsp:sp modelId="{BD7E8BBD-1244-483A-995E-8D876A1BDC51}">
      <dsp:nvSpPr>
        <dsp:cNvPr id="0" name=""/>
        <dsp:cNvSpPr/>
      </dsp:nvSpPr>
      <dsp:spPr>
        <a:xfrm>
          <a:off x="2942271" y="1218659"/>
          <a:ext cx="2098195" cy="1258917"/>
        </a:xfrm>
        <a:prstGeom prst="roundRect">
          <a:avLst>
            <a:gd name="adj" fmla="val 1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>
              <a:solidFill>
                <a:schemeClr val="tx1"/>
              </a:solidFill>
            </a:rPr>
            <a:t>People are free to pursue profit</a:t>
          </a:r>
          <a:endParaRPr lang="en-CA" sz="2100" kern="1200" dirty="0">
            <a:solidFill>
              <a:schemeClr val="tx1"/>
            </a:solidFill>
          </a:endParaRPr>
        </a:p>
      </dsp:txBody>
      <dsp:txXfrm>
        <a:off x="2979143" y="1255531"/>
        <a:ext cx="2024451" cy="1185173"/>
      </dsp:txXfrm>
    </dsp:sp>
    <dsp:sp modelId="{FA4978CD-64E6-4EA4-A095-5AD3B72E00DA}">
      <dsp:nvSpPr>
        <dsp:cNvPr id="0" name=""/>
        <dsp:cNvSpPr/>
      </dsp:nvSpPr>
      <dsp:spPr>
        <a:xfrm>
          <a:off x="5250286" y="1587941"/>
          <a:ext cx="444817" cy="520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700" kern="1200"/>
        </a:p>
      </dsp:txBody>
      <dsp:txXfrm>
        <a:off x="5250286" y="1692011"/>
        <a:ext cx="311372" cy="312212"/>
      </dsp:txXfrm>
    </dsp:sp>
    <dsp:sp modelId="{46B9DD47-952A-4FAE-BC03-F70D3E5A2E17}">
      <dsp:nvSpPr>
        <dsp:cNvPr id="0" name=""/>
        <dsp:cNvSpPr/>
      </dsp:nvSpPr>
      <dsp:spPr>
        <a:xfrm>
          <a:off x="5879745" y="1218659"/>
          <a:ext cx="2098195" cy="1258917"/>
        </a:xfrm>
        <a:prstGeom prst="roundRect">
          <a:avLst>
            <a:gd name="adj" fmla="val 1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>
              <a:solidFill>
                <a:schemeClr val="tx1"/>
              </a:solidFill>
            </a:rPr>
            <a:t>Wealthy and productive economy</a:t>
          </a:r>
          <a:endParaRPr lang="en-CA" sz="2100" kern="1200" dirty="0">
            <a:solidFill>
              <a:schemeClr val="tx1"/>
            </a:solidFill>
          </a:endParaRPr>
        </a:p>
      </dsp:txBody>
      <dsp:txXfrm>
        <a:off x="5916617" y="1255531"/>
        <a:ext cx="2024451" cy="1185173"/>
      </dsp:txXfrm>
    </dsp:sp>
    <dsp:sp modelId="{D12B16ED-5D26-4452-87DB-4867954F2875}">
      <dsp:nvSpPr>
        <dsp:cNvPr id="0" name=""/>
        <dsp:cNvSpPr/>
      </dsp:nvSpPr>
      <dsp:spPr>
        <a:xfrm>
          <a:off x="8187759" y="1587941"/>
          <a:ext cx="444817" cy="5203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1700" kern="1200"/>
        </a:p>
      </dsp:txBody>
      <dsp:txXfrm>
        <a:off x="8187759" y="1692011"/>
        <a:ext cx="311372" cy="312212"/>
      </dsp:txXfrm>
    </dsp:sp>
    <dsp:sp modelId="{491299B3-1BA6-4D98-B4B9-4F29F5757760}">
      <dsp:nvSpPr>
        <dsp:cNvPr id="0" name=""/>
        <dsp:cNvSpPr/>
      </dsp:nvSpPr>
      <dsp:spPr>
        <a:xfrm>
          <a:off x="8817218" y="1218659"/>
          <a:ext cx="2098195" cy="1258917"/>
        </a:xfrm>
        <a:prstGeom prst="roundRect">
          <a:avLst>
            <a:gd name="adj" fmla="val 1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100" kern="1200" dirty="0" smtClean="0">
              <a:solidFill>
                <a:schemeClr val="tx1"/>
              </a:solidFill>
            </a:rPr>
            <a:t> Beneficial to all of society</a:t>
          </a:r>
          <a:endParaRPr lang="en-CA" sz="2100" kern="1200" dirty="0">
            <a:solidFill>
              <a:schemeClr val="tx1"/>
            </a:solidFill>
          </a:endParaRPr>
        </a:p>
      </dsp:txBody>
      <dsp:txXfrm>
        <a:off x="8854090" y="1255531"/>
        <a:ext cx="2024451" cy="1185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52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08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41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40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55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61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06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47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51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85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1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68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61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2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5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93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96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71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9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9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0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4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7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E48A-A453-4BD4-B50B-58FF263EA389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2014-11-15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D22DF-74DF-4E93-816E-43F7CDD1343B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4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NrMk2qn8sY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NrMk2qn8sY" TargetMode="Externa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KYvPEqMTZ8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KYvPEqMTZ8" TargetMode="Externa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Ay-ZPWI8R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dq5FKyVUw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lbfpzC_-I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rgbClr val="33B3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5743" y="413602"/>
            <a:ext cx="7202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Start-</a:t>
            </a:r>
            <a:r>
              <a:rPr lang="en-CA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up </a:t>
            </a:r>
            <a:r>
              <a:rPr lang="en-CA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Task</a:t>
            </a:r>
            <a:endParaRPr lang="en-CA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4098" name="Picture 2" descr="http://dosmame.mameworld.info/data/_uploaded/image/x64mame/Tools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1" y="259530"/>
            <a:ext cx="1446137" cy="142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631" y="2506662"/>
            <a:ext cx="706942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b="1" dirty="0" smtClean="0"/>
              <a:t>What is the purpose of a workers’ union?</a:t>
            </a:r>
            <a:endParaRPr lang="en-CA" sz="4400" b="1" dirty="0"/>
          </a:p>
        </p:txBody>
      </p:sp>
      <p:pic>
        <p:nvPicPr>
          <p:cNvPr id="3074" name="Picture 2" descr="http://upload.wikimedia.org/wikipedia/en/thumb/0/0d/BSWU-logo.jpg/240px-BSWU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72" y="4530346"/>
            <a:ext cx="22860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odayinlaborhistory.files.wordpress.com/2012/05/may-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25" y="1863681"/>
            <a:ext cx="3619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iftynotcool.files.wordpress.com/2011/06/45262_broom_union_lg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31" y="4464005"/>
            <a:ext cx="2301416" cy="229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84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Pro-capitalism </a:t>
            </a:r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www.youtube.com/watch?v=ZNrMk2qn8sY</a:t>
            </a:r>
            <a:r>
              <a:rPr lang="en-CA" dirty="0" smtClean="0"/>
              <a:t> (2m)</a:t>
            </a:r>
            <a:endParaRPr lang="en-CA" dirty="0"/>
          </a:p>
        </p:txBody>
      </p:sp>
      <p:pic>
        <p:nvPicPr>
          <p:cNvPr id="4" name="ZNrMk2qn8s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02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Anti-Union Ad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3"/>
              </a:rPr>
              <a:t>https://</a:t>
            </a:r>
            <a:r>
              <a:rPr lang="en-CA" dirty="0" smtClean="0">
                <a:hlinkClick r:id="rId3"/>
              </a:rPr>
              <a:t>www.youtube.com/watch?v=MKYvPEqMTZ8</a:t>
            </a:r>
            <a:r>
              <a:rPr lang="en-CA" dirty="0" smtClean="0"/>
              <a:t> </a:t>
            </a:r>
            <a:endParaRPr lang="en-CA" dirty="0"/>
          </a:p>
        </p:txBody>
      </p:sp>
      <p:pic>
        <p:nvPicPr>
          <p:cNvPr id="4" name="MKYvPEqMTZ8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44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86" y="2148558"/>
            <a:ext cx="11340920" cy="1325563"/>
          </a:xfrm>
        </p:spPr>
        <p:txBody>
          <a:bodyPr/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Pro-Union “Employee Free Choice” Ads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6538" y="3474121"/>
            <a:ext cx="10515600" cy="4351338"/>
          </a:xfrm>
        </p:spPr>
        <p:txBody>
          <a:bodyPr/>
          <a:lstStyle/>
          <a:p>
            <a:r>
              <a:rPr lang="en-CA" dirty="0" smtClean="0"/>
              <a:t>Write down notes/comments/questions on your handout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7482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Ay-ZPWI8R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4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Hdq5FKyVUw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59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HlbfpzC_-I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rgbClr val="33B3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5743" y="413602"/>
            <a:ext cx="7202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Task</a:t>
            </a:r>
            <a:endParaRPr lang="en-CA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4098" name="Picture 2" descr="http://dosmame.mameworld.info/data/_uploaded/image/x64mame/Tools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71" y="259530"/>
            <a:ext cx="1446137" cy="142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967" y="2390752"/>
            <a:ext cx="1051560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CA" sz="4400" dirty="0" smtClean="0"/>
              <a:t> Complete the </a:t>
            </a:r>
            <a:r>
              <a:rPr lang="en-CA" sz="4400" b="1" dirty="0" smtClean="0"/>
              <a:t>questions </a:t>
            </a:r>
            <a:r>
              <a:rPr lang="en-CA" sz="4400" dirty="0" smtClean="0"/>
              <a:t>on your handout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4400" dirty="0" smtClean="0"/>
              <a:t> Write in </a:t>
            </a:r>
            <a:r>
              <a:rPr lang="en-CA" sz="4400" b="1" dirty="0" smtClean="0"/>
              <a:t>full sentences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4400" b="1" dirty="0"/>
              <a:t> </a:t>
            </a:r>
            <a:r>
              <a:rPr lang="en-CA" sz="4400" dirty="0" smtClean="0"/>
              <a:t>If you finish… work/chill </a:t>
            </a:r>
            <a:r>
              <a:rPr lang="en-CA" sz="4400" b="1" dirty="0" smtClean="0"/>
              <a:t>quietly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5097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5753" y="2258499"/>
            <a:ext cx="10260037" cy="1174726"/>
          </a:xfrm>
        </p:spPr>
        <p:txBody>
          <a:bodyPr/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  <a:cs typeface="Aharoni" panose="02010803020104030203" pitchFamily="2" charset="-79"/>
              </a:rPr>
              <a:t>The Industrial Revolution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  <a:cs typeface="Aharoni" panose="02010803020104030203" pitchFamily="2" charset="-79"/>
            </a:endParaRPr>
          </a:p>
        </p:txBody>
      </p:sp>
      <p:pic>
        <p:nvPicPr>
          <p:cNvPr id="1026" name="Picture 2" descr="http://k.b5z.net/i/u/2183976/i/usr/8323/industrial-r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34083" cy="209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dustrialrevolutionresearch.com/images/t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1635"/>
            <a:ext cx="3618409" cy="221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.ehowcdn.com/article-new/ehow/images/a08/6p/av/typical-workday-factories-industrial-revolution-800x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429" y="10480092"/>
            <a:ext cx="2100106" cy="113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independent.co.uk/migration_catalog/article5237988.ece/alternates/w620/19ukhome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004" y="4637137"/>
            <a:ext cx="3255165" cy="22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mtholyoke.edu/courses/rschwart/ind_rev/images/ir411x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69" y="4637137"/>
            <a:ext cx="2905629" cy="22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4548" y="3475429"/>
            <a:ext cx="4491435" cy="660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5036234" y="3586967"/>
            <a:ext cx="4266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1750-1850s</a:t>
            </a:r>
            <a:endParaRPr lang="en-CA" sz="2800" dirty="0"/>
          </a:p>
        </p:txBody>
      </p:sp>
      <p:pic>
        <p:nvPicPr>
          <p:cNvPr id="1038" name="Picture 14" descr="https://www.mtholyoke.edu/courses/rschwart/ind_rev/images/IR36GR21x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586" y="-109528"/>
            <a:ext cx="2889414" cy="220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webpages.uidaho.edu/engl_258/lecture%20notes/Hurrier_Cobden_185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083" y="-25120"/>
            <a:ext cx="3659235" cy="21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womeninworldhistory.com/HmillWoman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1" b="13081"/>
          <a:stretch/>
        </p:blipFill>
        <p:spPr bwMode="auto">
          <a:xfrm>
            <a:off x="9798798" y="4614203"/>
            <a:ext cx="2393202" cy="223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s3-eu-west-1.amazonaws.com/lookandlearn-preview/A/A003/A003041-02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0"/>
          <a:stretch/>
        </p:blipFill>
        <p:spPr bwMode="auto">
          <a:xfrm>
            <a:off x="6808760" y="-70336"/>
            <a:ext cx="2501919" cy="217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9680"/>
            <a:ext cx="10515600" cy="1325563"/>
          </a:xfrm>
        </p:spPr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08" y="1663188"/>
            <a:ext cx="914292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3200" b="1" dirty="0" smtClean="0"/>
              <a:t>By the end of this lesson, I can…</a:t>
            </a:r>
          </a:p>
          <a:p>
            <a:pPr marL="0" indent="0">
              <a:buNone/>
            </a:pPr>
            <a:endParaRPr lang="en-CA" sz="32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3200" dirty="0" smtClean="0"/>
              <a:t> </a:t>
            </a:r>
            <a:r>
              <a:rPr lang="en-CA" sz="3200" dirty="0" smtClean="0"/>
              <a:t>Explain what </a:t>
            </a:r>
            <a:r>
              <a:rPr lang="en-CA" sz="3200" b="1" i="1" dirty="0" smtClean="0"/>
              <a:t>laissez-faire </a:t>
            </a:r>
            <a:r>
              <a:rPr lang="en-CA" sz="3200" b="1" dirty="0" smtClean="0"/>
              <a:t>policy</a:t>
            </a:r>
            <a:r>
              <a:rPr lang="en-CA" sz="3200" b="1" i="1" dirty="0" smtClean="0"/>
              <a:t> </a:t>
            </a:r>
            <a:r>
              <a:rPr lang="en-CA" sz="3200" dirty="0" smtClean="0"/>
              <a:t>is and compare it to our economy today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3200" dirty="0" smtClean="0"/>
              <a:t> Assess the impact of laissez-faire policy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CA" sz="3200" dirty="0"/>
              <a:t> </a:t>
            </a:r>
            <a:r>
              <a:rPr lang="en-CA" sz="3200" dirty="0" smtClean="0"/>
              <a:t>Critically analyze </a:t>
            </a:r>
            <a:r>
              <a:rPr lang="en-CA" sz="3200" b="1" dirty="0" smtClean="0"/>
              <a:t>propaganda</a:t>
            </a:r>
            <a:endParaRPr lang="en-CA" b="1" dirty="0"/>
          </a:p>
        </p:txBody>
      </p:sp>
      <p:sp>
        <p:nvSpPr>
          <p:cNvPr id="4" name="Rectangle 3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rgbClr val="33B3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09823" y="3292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Learning Outcomes</a:t>
            </a:r>
            <a:endParaRPr lang="en-CA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6" name="Picture 6" descr="https://www.mycrowd.com/wp-content/uploads/2014/01/freelancer-man-with-check-sign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555" y="3209058"/>
            <a:ext cx="3500445" cy="350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75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dirty="0" smtClean="0"/>
              <a:t>You need laws that help business and industry…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1986" y="258652"/>
            <a:ext cx="10515600" cy="1325563"/>
          </a:xfrm>
        </p:spPr>
        <p:txBody>
          <a:bodyPr/>
          <a:lstStyle/>
          <a:p>
            <a:r>
              <a:rPr lang="en-CA" dirty="0" smtClean="0">
                <a:latin typeface="Rockwell" panose="02060603020205020403" pitchFamily="18" charset="0"/>
              </a:rPr>
              <a:t>Factors leading to industrialization…</a:t>
            </a:r>
            <a:endParaRPr lang="en-CA" dirty="0">
              <a:latin typeface="Rockwell" panose="020606030202050204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0885" y="3680069"/>
            <a:ext cx="46954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/>
              <a:t>You need </a:t>
            </a:r>
            <a:endParaRPr lang="en-CA" sz="4400" b="1" dirty="0" smtClean="0"/>
          </a:p>
          <a:p>
            <a:pPr algn="ctr"/>
            <a:r>
              <a:rPr lang="en-CA" sz="4400" b="1" dirty="0" smtClean="0"/>
              <a:t>GOVERNMENT SUPPORT</a:t>
            </a:r>
            <a:endParaRPr lang="en-CA" sz="4400" b="1" dirty="0"/>
          </a:p>
          <a:p>
            <a:pPr algn="ctr"/>
            <a:endParaRPr lang="en-CA" dirty="0"/>
          </a:p>
        </p:txBody>
      </p:sp>
      <p:pic>
        <p:nvPicPr>
          <p:cNvPr id="7170" name="Picture 2" descr="http://upload.wikimedia.org/wikipedia/en/9/97/William_Pitt_addressing_the_House_of_Commons_on_the_outbreak_of_war_with_Austria_(by_Karl_Anton_Hicke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202" y="2846231"/>
            <a:ext cx="5227749" cy="371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36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Rockwell" panose="02060603020205020403" pitchFamily="18" charset="0"/>
              </a:rPr>
              <a:t>Pro-Business Government</a:t>
            </a:r>
            <a:endParaRPr lang="en-CA" b="1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middle class entrepreneurs in gov’t</a:t>
            </a:r>
          </a:p>
          <a:p>
            <a:r>
              <a:rPr lang="en-CA" dirty="0" smtClean="0"/>
              <a:t>Tories = rich landowners    Whigs = middle-class business people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2" descr="http://upload.wikimedia.org/wikipedia/en/9/97/William_Pitt_addressing_the_House_of_Commons_on_the_outbreak_of_war_with_Austria_(by_Karl_Anton_Hicke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701" y="3147572"/>
            <a:ext cx="5227749" cy="371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03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Rockwell" panose="02060603020205020403" pitchFamily="18" charset="0"/>
              </a:rPr>
              <a:t>Laissez-faire policy</a:t>
            </a:r>
            <a:endParaRPr lang="en-CA" b="1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9115" y="4675030"/>
            <a:ext cx="4597757" cy="1725770"/>
          </a:xfr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2400" b="1" dirty="0" smtClean="0"/>
              <a:t>Reality</a:t>
            </a:r>
          </a:p>
          <a:p>
            <a:pPr marL="0" indent="0" algn="ctr">
              <a:buNone/>
            </a:pPr>
            <a:r>
              <a:rPr lang="en-CA" sz="2400" dirty="0"/>
              <a:t>O</a:t>
            </a:r>
            <a:r>
              <a:rPr lang="en-CA" sz="2400" dirty="0" smtClean="0"/>
              <a:t>wners want to keep wages low to make profit.  </a:t>
            </a:r>
          </a:p>
          <a:p>
            <a:pPr marL="0" indent="0" algn="ctr">
              <a:buNone/>
            </a:pPr>
            <a:r>
              <a:rPr lang="en-CA" sz="2400" dirty="0" smtClean="0"/>
              <a:t>Few benefits to workers.</a:t>
            </a:r>
            <a:endParaRPr lang="en-CA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63627283"/>
              </p:ext>
            </p:extLst>
          </p:nvPr>
        </p:nvGraphicFramePr>
        <p:xfrm>
          <a:off x="657895" y="1107583"/>
          <a:ext cx="10920212" cy="3696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123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://fc02.deviantart.net/fs70/f/2013/277/0/2/so_you_think_laissez_faire_capitalism_works__by_deviantart789789-d6p87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951" y="0"/>
            <a:ext cx="6773259" cy="677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18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7625"/>
            <a:ext cx="12192000" cy="11676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Rockwell" panose="02060603020205020403" pitchFamily="18" charset="0"/>
              </a:rPr>
              <a:t>What is propaganda?</a:t>
            </a:r>
            <a:endParaRPr lang="en-CA" b="1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896" y="2036427"/>
            <a:ext cx="6734577" cy="4351338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/>
              <a:t>Information used to influence an audience and further an agenda</a:t>
            </a:r>
          </a:p>
          <a:p>
            <a:pPr marL="0" indent="0">
              <a:buNone/>
            </a:pPr>
            <a:r>
              <a:rPr lang="en-CA" dirty="0" smtClean="0"/>
              <a:t>i.e. carefully selected information to make you think, feel, or believe something </a:t>
            </a:r>
            <a:endParaRPr lang="en-CA" dirty="0"/>
          </a:p>
        </p:txBody>
      </p:sp>
      <p:pic>
        <p:nvPicPr>
          <p:cNvPr id="2050" name="Picture 2" descr="http://blog.flocabulary.com/wp-content/uploads/2012/03/GeeIW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0304"/>
            <a:ext cx="4524375" cy="655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mbers.home.nl/ja.goris/afbeeldingen/war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78" y="4016039"/>
            <a:ext cx="1922330" cy="28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2.bp.blogspot.com/_GatJhpjsFws/S7KdDgXnnYI/AAAAAAAAAik/YqD5PhWUfXY/s1600/Abortion+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7223"/>
            <a:ext cx="569595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299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506" y="2148558"/>
            <a:ext cx="10515600" cy="1325563"/>
          </a:xfrm>
        </p:spPr>
        <p:txBody>
          <a:bodyPr/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Pro-Capitalism, Anti-Union Ads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6538" y="3474121"/>
            <a:ext cx="10515600" cy="4351338"/>
          </a:xfrm>
        </p:spPr>
        <p:txBody>
          <a:bodyPr/>
          <a:lstStyle/>
          <a:p>
            <a:r>
              <a:rPr lang="en-CA" dirty="0" smtClean="0"/>
              <a:t>Write down notes/comments/questions on your handout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5571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3072</TotalTime>
  <Words>210</Words>
  <Application>Microsoft Office PowerPoint</Application>
  <PresentationFormat>Widescreen</PresentationFormat>
  <Paragraphs>39</Paragraphs>
  <Slides>16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Rockwell</vt:lpstr>
      <vt:lpstr>Wingdings</vt:lpstr>
      <vt:lpstr>Office Theme</vt:lpstr>
      <vt:lpstr>2_Office Theme</vt:lpstr>
      <vt:lpstr>PowerPoint Presentation</vt:lpstr>
      <vt:lpstr>The Industrial Revolution</vt:lpstr>
      <vt:lpstr>PowerPoint Presentation</vt:lpstr>
      <vt:lpstr>Factors leading to industrialization…</vt:lpstr>
      <vt:lpstr>Pro-Business Government</vt:lpstr>
      <vt:lpstr>Laissez-faire policy</vt:lpstr>
      <vt:lpstr>PowerPoint Presentation</vt:lpstr>
      <vt:lpstr>What is propaganda?</vt:lpstr>
      <vt:lpstr>Pro-Capitalism, Anti-Union Ads</vt:lpstr>
      <vt:lpstr>PowerPoint Presentation</vt:lpstr>
      <vt:lpstr>Anti-Union Ad</vt:lpstr>
      <vt:lpstr>Pro-Union “Employee Free Choice” Ads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Janice Beck</dc:creator>
  <cp:lastModifiedBy>Janice Beck</cp:lastModifiedBy>
  <cp:revision>22</cp:revision>
  <dcterms:created xsi:type="dcterms:W3CDTF">2014-11-12T21:27:29Z</dcterms:created>
  <dcterms:modified xsi:type="dcterms:W3CDTF">2014-11-18T04:22:47Z</dcterms:modified>
</cp:coreProperties>
</file>