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0" r:id="rId5"/>
    <p:sldId id="283" r:id="rId6"/>
    <p:sldId id="271" r:id="rId7"/>
    <p:sldId id="284" r:id="rId8"/>
    <p:sldId id="272" r:id="rId9"/>
    <p:sldId id="285" r:id="rId10"/>
    <p:sldId id="273" r:id="rId11"/>
    <p:sldId id="286" r:id="rId12"/>
    <p:sldId id="274" r:id="rId13"/>
    <p:sldId id="287" r:id="rId14"/>
    <p:sldId id="275" r:id="rId15"/>
    <p:sldId id="288" r:id="rId16"/>
    <p:sldId id="276" r:id="rId17"/>
    <p:sldId id="289" r:id="rId18"/>
    <p:sldId id="277" r:id="rId19"/>
    <p:sldId id="290" r:id="rId20"/>
    <p:sldId id="278" r:id="rId21"/>
    <p:sldId id="291" r:id="rId22"/>
    <p:sldId id="279" r:id="rId23"/>
    <p:sldId id="292" r:id="rId24"/>
    <p:sldId id="280" r:id="rId25"/>
    <p:sldId id="293"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72"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BC2CE-5084-489D-8F74-7E9D6D7658DC}" type="datetimeFigureOut">
              <a:rPr lang="en-CA" smtClean="0"/>
              <a:t>08/05/2015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2AC18-1951-4140-BF1C-F416D3D72B97}" type="slidenum">
              <a:rPr lang="en-CA" smtClean="0"/>
              <a:t>‹#›</a:t>
            </a:fld>
            <a:endParaRPr lang="en-CA"/>
          </a:p>
        </p:txBody>
      </p:sp>
    </p:spTree>
    <p:extLst>
      <p:ext uri="{BB962C8B-B14F-4D97-AF65-F5344CB8AC3E}">
        <p14:creationId xmlns:p14="http://schemas.microsoft.com/office/powerpoint/2010/main" val="6943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748118F5-CE27-42C4-8BD8-EC91951AF9DD}" type="slidenum">
              <a:rPr lang="en-GB" altLang="en-US"/>
              <a:pPr/>
              <a:t>2</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341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11</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409183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B5ED2D28-F2B8-4344-ABDB-FE89578EE2D5}" type="slidenum">
              <a:rPr lang="en-GB" altLang="en-US"/>
              <a:pPr/>
              <a:t>12</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119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13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72908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98D601F1-FEDB-4A9E-A415-2454F6C3F0E3}" type="slidenum">
              <a:rPr lang="en-GB" altLang="en-US"/>
              <a:pPr/>
              <a:t>14</a:t>
            </a:fld>
            <a:endParaRPr lang="en-GB"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5038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15</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143262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4C1F7CA9-0F5D-455D-B78F-B36D9A238E8D}" type="slidenum">
              <a:rPr lang="en-GB" altLang="en-US"/>
              <a:pPr/>
              <a:t>16</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1386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17</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178293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43CF70D3-D54F-4660-8538-FB2754C0977B}" type="slidenum">
              <a:rPr lang="en-GB" altLang="en-US"/>
              <a:pPr/>
              <a:t>18</a:t>
            </a:fld>
            <a:endParaRPr lang="en-GB"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7975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19</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1200094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CA98E935-B84B-4B4F-B948-D544CD74F1C3}" type="slidenum">
              <a:rPr lang="en-GB" altLang="en-US"/>
              <a:pPr/>
              <a:t>20</a:t>
            </a:fld>
            <a:endParaRPr lang="en-GB"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644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344606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21</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24249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A55DEEA3-39F8-4632-B355-4CD3FB5A637B}" type="slidenum">
              <a:rPr lang="en-GB" altLang="en-US"/>
              <a:pPr/>
              <a:t>22</a:t>
            </a:fld>
            <a:endParaRPr lang="en-GB"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51074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23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178199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6EFE4EF4-E5C3-4AF1-8506-A63D37E0BEFD}" type="slidenum">
              <a:rPr lang="en-GB" altLang="en-US"/>
              <a:pPr/>
              <a:t>24</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39499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25</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275136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611893E9-232E-4124-96F1-F3D64DFECCF0}" type="slidenum">
              <a:rPr lang="en-GB" altLang="en-US"/>
              <a:pPr/>
              <a:t>26</a:t>
            </a:fld>
            <a:endParaRPr lang="en-GB"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7722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DA7B7453-489F-458A-B218-A7715096BF27}" type="slidenum">
              <a:rPr lang="en-GB" altLang="en-US"/>
              <a:pPr/>
              <a:t>4</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0656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5</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85255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929E10A0-57B1-4881-9363-F5787C309DD0}" type="slidenum">
              <a:rPr lang="en-GB" altLang="en-US"/>
              <a:pPr/>
              <a:t>6</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2817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7</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25929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CF48234A-7817-4DD4-BA6C-DF888C8462C9}" type="slidenum">
              <a:rPr lang="en-GB" altLang="en-US"/>
              <a:pPr/>
              <a:t>8</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2049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5917B323-B7DC-47D8-B1C6-B260322849AA}" type="slidenum">
              <a:rPr lang="en-GB" altLang="en-US"/>
              <a:pPr/>
              <a:t>9</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GB" altLang="en-US" u="sng" dirty="0" smtClean="0">
                <a:latin typeface="Lucida Sans" panose="020B0602030504020204" pitchFamily="34" charset="0"/>
              </a:rPr>
              <a:t>Decision 1</a:t>
            </a:r>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a?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b?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dirty="0" smtClean="0">
                <a:latin typeface="Lucida Sans" panose="020B0602030504020204" pitchFamily="34" charset="0"/>
              </a:rPr>
              <a:t>Which of Your aims will be achieved if you choose c?	</a:t>
            </a:r>
          </a:p>
          <a:p>
            <a:pPr eaLnBrk="1" hangingPunct="1"/>
            <a:r>
              <a:rPr lang="en-GB" altLang="en-US" dirty="0" smtClean="0">
                <a:latin typeface="Lucida Sans" panose="020B0602030504020204" pitchFamily="34" charset="0"/>
              </a:rPr>
              <a:t>1	2	3	4	5</a:t>
            </a:r>
          </a:p>
          <a:p>
            <a:pPr eaLnBrk="1" hangingPunct="1"/>
            <a:endParaRPr lang="en-GB" altLang="en-US" dirty="0" smtClean="0">
              <a:latin typeface="Lucida Sans" panose="020B0602030504020204" pitchFamily="34" charset="0"/>
            </a:endParaRPr>
          </a:p>
          <a:p>
            <a:pPr eaLnBrk="1" hangingPunct="1"/>
            <a:r>
              <a:rPr lang="en-GB" altLang="en-US" u="sng" dirty="0" smtClean="0">
                <a:latin typeface="Lucida Sans" panose="020B0602030504020204" pitchFamily="34" charset="0"/>
              </a:rPr>
              <a:t>Your final choice – John should         </a:t>
            </a:r>
          </a:p>
          <a:p>
            <a:pPr eaLnBrk="1" hangingPunct="1"/>
            <a:endParaRPr lang="en-GB" altLang="en-US" u="sng" dirty="0" smtClean="0">
              <a:latin typeface="Lucida Sans" panose="020B0602030504020204" pitchFamily="34" charset="0"/>
            </a:endParaRPr>
          </a:p>
          <a:p>
            <a:pPr eaLnBrk="1" hangingPunct="1"/>
            <a:endParaRPr lang="en-GB" altLang="en-US" u="sng" dirty="0" smtClean="0">
              <a:latin typeface="Lucida Sans" panose="020B0602030504020204" pitchFamily="34" charset="0"/>
            </a:endParaRPr>
          </a:p>
          <a:p>
            <a:pPr eaLnBrk="1" hangingPunct="1"/>
            <a:r>
              <a:rPr lang="en-GB" altLang="en-US" u="sng" dirty="0" smtClean="0">
                <a:latin typeface="Lucida Sans" panose="020B0602030504020204" pitchFamily="34" charset="0"/>
              </a:rPr>
              <a:t>Because                                                                                                                              </a:t>
            </a:r>
            <a:r>
              <a:rPr lang="en-GB" altLang="en-US" dirty="0" smtClean="0">
                <a:latin typeface="Lucida Sans" panose="020B0602030504020204" pitchFamily="34" charset="0"/>
              </a:rPr>
              <a:t>	</a:t>
            </a:r>
            <a:endParaRPr lang="en-GB" altLang="en-US" u="sng"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a:p>
            <a:pPr eaLnBrk="1" hangingPunct="1"/>
            <a:endParaRPr lang="en-GB" altLang="en-US" dirty="0" smtClean="0">
              <a:latin typeface="Lucida Sans" panose="020B0602030504020204" pitchFamily="34" charset="0"/>
            </a:endParaRPr>
          </a:p>
        </p:txBody>
      </p:sp>
    </p:spTree>
    <p:extLst>
      <p:ext uri="{BB962C8B-B14F-4D97-AF65-F5344CB8AC3E}">
        <p14:creationId xmlns:p14="http://schemas.microsoft.com/office/powerpoint/2010/main" val="114546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fld id="{C85A161C-2A44-4248-87E7-FB3F912DFFDB}" type="slidenum">
              <a:rPr lang="en-GB" altLang="en-US"/>
              <a:pPr/>
              <a:t>10</a:t>
            </a:fld>
            <a:endParaRPr lang="en-GB"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9642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E76D3EC-9BC2-4653-93DE-7A89AEF11C04}" type="datetimeFigureOut">
              <a:rPr lang="en-CA" smtClean="0"/>
              <a:t>08/05/2015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184564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76D3EC-9BC2-4653-93DE-7A89AEF11C04}" type="datetimeFigureOut">
              <a:rPr lang="en-CA" smtClean="0"/>
              <a:t>08/05/2015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128187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76D3EC-9BC2-4653-93DE-7A89AEF11C04}" type="datetimeFigureOut">
              <a:rPr lang="en-CA" smtClean="0"/>
              <a:t>08/05/2015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56641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76D3EC-9BC2-4653-93DE-7A89AEF11C04}" type="datetimeFigureOut">
              <a:rPr lang="en-CA" smtClean="0"/>
              <a:t>08/05/2015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320851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6D3EC-9BC2-4653-93DE-7A89AEF11C04}" type="datetimeFigureOut">
              <a:rPr lang="en-CA" smtClean="0"/>
              <a:t>08/05/2015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212680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E76D3EC-9BC2-4653-93DE-7A89AEF11C04}" type="datetimeFigureOut">
              <a:rPr lang="en-CA" smtClean="0"/>
              <a:t>08/05/2015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248641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E76D3EC-9BC2-4653-93DE-7A89AEF11C04}" type="datetimeFigureOut">
              <a:rPr lang="en-CA" smtClean="0"/>
              <a:t>08/05/2015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318278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E76D3EC-9BC2-4653-93DE-7A89AEF11C04}" type="datetimeFigureOut">
              <a:rPr lang="en-CA" smtClean="0"/>
              <a:t>08/05/2015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130973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6D3EC-9BC2-4653-93DE-7A89AEF11C04}" type="datetimeFigureOut">
              <a:rPr lang="en-CA" smtClean="0"/>
              <a:t>08/05/2015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2635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6D3EC-9BC2-4653-93DE-7A89AEF11C04}" type="datetimeFigureOut">
              <a:rPr lang="en-CA" smtClean="0"/>
              <a:t>08/05/2015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31294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6D3EC-9BC2-4653-93DE-7A89AEF11C04}" type="datetimeFigureOut">
              <a:rPr lang="en-CA" smtClean="0"/>
              <a:t>08/05/2015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33997D-EAE3-46AF-A610-EA3912370D1A}" type="slidenum">
              <a:rPr lang="en-CA" smtClean="0"/>
              <a:t>‹#›</a:t>
            </a:fld>
            <a:endParaRPr lang="en-CA"/>
          </a:p>
        </p:txBody>
      </p:sp>
    </p:spTree>
    <p:extLst>
      <p:ext uri="{BB962C8B-B14F-4D97-AF65-F5344CB8AC3E}">
        <p14:creationId xmlns:p14="http://schemas.microsoft.com/office/powerpoint/2010/main" val="270728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6D3EC-9BC2-4653-93DE-7A89AEF11C04}" type="datetimeFigureOut">
              <a:rPr lang="en-CA" smtClean="0"/>
              <a:t>08/05/2015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3997D-EAE3-46AF-A610-EA3912370D1A}" type="slidenum">
              <a:rPr lang="en-CA" smtClean="0"/>
              <a:t>‹#›</a:t>
            </a:fld>
            <a:endParaRPr lang="en-CA"/>
          </a:p>
        </p:txBody>
      </p:sp>
    </p:spTree>
    <p:extLst>
      <p:ext uri="{BB962C8B-B14F-4D97-AF65-F5344CB8AC3E}">
        <p14:creationId xmlns:p14="http://schemas.microsoft.com/office/powerpoint/2010/main" val="49047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130" y="1108295"/>
            <a:ext cx="6338577" cy="2387600"/>
          </a:xfrm>
        </p:spPr>
        <p:txBody>
          <a:bodyPr/>
          <a:lstStyle/>
          <a:p>
            <a:r>
              <a:rPr lang="en-CA" dirty="0" smtClean="0">
                <a:latin typeface="Algerian" panose="04020705040A02060702" pitchFamily="82" charset="0"/>
              </a:rPr>
              <a:t>You are </a:t>
            </a:r>
            <a:br>
              <a:rPr lang="en-CA" dirty="0" smtClean="0">
                <a:latin typeface="Algerian" panose="04020705040A02060702" pitchFamily="82" charset="0"/>
              </a:rPr>
            </a:br>
            <a:r>
              <a:rPr lang="en-CA" sz="8000" dirty="0" smtClean="0">
                <a:solidFill>
                  <a:srgbClr val="C00000"/>
                </a:solidFill>
                <a:latin typeface="Algerian" panose="04020705040A02060702" pitchFamily="82" charset="0"/>
              </a:rPr>
              <a:t>King John</a:t>
            </a:r>
            <a:endParaRPr lang="en-CA" sz="8000" dirty="0">
              <a:solidFill>
                <a:srgbClr val="C00000"/>
              </a:solidFill>
              <a:latin typeface="Algerian" panose="04020705040A02060702" pitchFamily="82" charset="0"/>
            </a:endParaRPr>
          </a:p>
        </p:txBody>
      </p:sp>
      <p:sp>
        <p:nvSpPr>
          <p:cNvPr id="3" name="Subtitle 2"/>
          <p:cNvSpPr>
            <a:spLocks noGrp="1"/>
          </p:cNvSpPr>
          <p:nvPr>
            <p:ph type="subTitle" idx="1"/>
          </p:nvPr>
        </p:nvSpPr>
        <p:spPr>
          <a:xfrm>
            <a:off x="6544513" y="3841189"/>
            <a:ext cx="4253132" cy="1655762"/>
          </a:xfrm>
        </p:spPr>
        <p:txBody>
          <a:bodyPr/>
          <a:lstStyle/>
          <a:p>
            <a:r>
              <a:rPr lang="en-CA" dirty="0" smtClean="0"/>
              <a:t>Will you make wise decisions to keep your crown and remain the King of Britain?</a:t>
            </a:r>
            <a:endParaRPr lang="en-CA" dirty="0"/>
          </a:p>
        </p:txBody>
      </p:sp>
      <p:pic>
        <p:nvPicPr>
          <p:cNvPr id="1026" name="Picture 2" descr="http://deremilitari.org/wp-content/uploads/2013/12/British_-_King_John_-_Google_Art_Proj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597" y="443806"/>
            <a:ext cx="4518854" cy="610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6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625969" y="897492"/>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4</a:t>
            </a:r>
            <a:endParaRPr lang="en-GB" altLang="en-US" sz="2400" b="1" dirty="0"/>
          </a:p>
          <a:p>
            <a:pPr eaLnBrk="1" hangingPunct="1">
              <a:spcBef>
                <a:spcPct val="50000"/>
              </a:spcBef>
              <a:buFontTx/>
              <a:buAutoNum type="alphaLcPeriod"/>
            </a:pPr>
            <a:r>
              <a:rPr lang="en-GB" altLang="en-US" sz="2400" b="1" dirty="0"/>
              <a:t>Gain 1 crown – you really must consult the barons about tax</a:t>
            </a:r>
          </a:p>
          <a:p>
            <a:pPr eaLnBrk="1" hangingPunct="1">
              <a:spcBef>
                <a:spcPct val="50000"/>
              </a:spcBef>
            </a:pPr>
            <a:endParaRPr lang="en-GB" altLang="en-US" sz="2400" b="1" dirty="0"/>
          </a:p>
        </p:txBody>
      </p:sp>
      <p:sp>
        <p:nvSpPr>
          <p:cNvPr id="40964" name="Text Box 4"/>
          <p:cNvSpPr txBox="1">
            <a:spLocks noChangeArrowheads="1"/>
          </p:cNvSpPr>
          <p:nvPr/>
        </p:nvSpPr>
        <p:spPr bwMode="auto">
          <a:xfrm>
            <a:off x="2625969" y="3011866"/>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1 crown – everyone will hate double taxes</a:t>
            </a:r>
          </a:p>
          <a:p>
            <a:pPr eaLnBrk="1" hangingPunct="1">
              <a:spcBef>
                <a:spcPct val="50000"/>
              </a:spcBef>
            </a:pPr>
            <a:endParaRPr lang="en-GB" altLang="en-US" sz="2400" b="1" dirty="0"/>
          </a:p>
        </p:txBody>
      </p:sp>
      <p:sp>
        <p:nvSpPr>
          <p:cNvPr id="40965" name="Text Box 5"/>
          <p:cNvSpPr txBox="1">
            <a:spLocks noChangeArrowheads="1"/>
          </p:cNvSpPr>
          <p:nvPr/>
        </p:nvSpPr>
        <p:spPr bwMode="auto">
          <a:xfrm>
            <a:off x="2625969" y="4756908"/>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c</a:t>
            </a:r>
            <a:r>
              <a:rPr lang="en-GB" altLang="en-US" sz="2400" b="1" dirty="0"/>
              <a:t>. Lose 2 crowns – Everyone will be </a:t>
            </a:r>
            <a:r>
              <a:rPr lang="en-GB" altLang="en-US" sz="2400" b="1" dirty="0" smtClean="0"/>
              <a:t>furious</a:t>
            </a:r>
          </a:p>
          <a:p>
            <a:pPr eaLnBrk="1" hangingPunct="1">
              <a:spcBef>
                <a:spcPct val="50000"/>
              </a:spcBef>
            </a:pPr>
            <a:endParaRPr lang="en-GB" altLang="en-US" sz="2400" b="1" dirty="0"/>
          </a:p>
        </p:txBody>
      </p:sp>
      <p:sp>
        <p:nvSpPr>
          <p:cNvPr id="6"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7"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602692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3"/>
                                        </p:tgtEl>
                                        <p:attrNameLst>
                                          <p:attrName>style.visibility</p:attrName>
                                        </p:attrNameLst>
                                      </p:cBhvr>
                                      <p:to>
                                        <p:strVal val="visible"/>
                                      </p:to>
                                    </p:set>
                                    <p:anim calcmode="discrete" valueType="clr">
                                      <p:cBhvr override="childStyle">
                                        <p:cTn id="7" dur="80"/>
                                        <p:tgtEl>
                                          <p:spTgt spid="409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3"/>
                                        </p:tgtEl>
                                        <p:attrNameLst>
                                          <p:attrName>fillcolor</p:attrName>
                                        </p:attrNameLst>
                                      </p:cBhvr>
                                      <p:tavLst>
                                        <p:tav tm="0">
                                          <p:val>
                                            <p:clrVal>
                                              <a:schemeClr val="accent2"/>
                                            </p:clrVal>
                                          </p:val>
                                        </p:tav>
                                        <p:tav tm="50000">
                                          <p:val>
                                            <p:clrVal>
                                              <a:schemeClr val="hlink"/>
                                            </p:clrVal>
                                          </p:val>
                                        </p:tav>
                                      </p:tavLst>
                                    </p:anim>
                                    <p:set>
                                      <p:cBhvr>
                                        <p:cTn id="9" dur="80"/>
                                        <p:tgtEl>
                                          <p:spTgt spid="409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0964"/>
                                        </p:tgtEl>
                                        <p:attrNameLst>
                                          <p:attrName>style.visibility</p:attrName>
                                        </p:attrNameLst>
                                      </p:cBhvr>
                                      <p:to>
                                        <p:strVal val="visible"/>
                                      </p:to>
                                    </p:set>
                                    <p:anim calcmode="discrete" valueType="clr">
                                      <p:cBhvr override="childStyle">
                                        <p:cTn id="14" dur="80"/>
                                        <p:tgtEl>
                                          <p:spTgt spid="409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64"/>
                                        </p:tgtEl>
                                        <p:attrNameLst>
                                          <p:attrName>fillcolor</p:attrName>
                                        </p:attrNameLst>
                                      </p:cBhvr>
                                      <p:tavLst>
                                        <p:tav tm="0">
                                          <p:val>
                                            <p:clrVal>
                                              <a:schemeClr val="accent2"/>
                                            </p:clrVal>
                                          </p:val>
                                        </p:tav>
                                        <p:tav tm="50000">
                                          <p:val>
                                            <p:clrVal>
                                              <a:schemeClr val="hlink"/>
                                            </p:clrVal>
                                          </p:val>
                                        </p:tav>
                                      </p:tavLst>
                                    </p:anim>
                                    <p:set>
                                      <p:cBhvr>
                                        <p:cTn id="16" dur="80"/>
                                        <p:tgtEl>
                                          <p:spTgt spid="409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0965"/>
                                        </p:tgtEl>
                                        <p:attrNameLst>
                                          <p:attrName>style.visibility</p:attrName>
                                        </p:attrNameLst>
                                      </p:cBhvr>
                                      <p:to>
                                        <p:strVal val="visible"/>
                                      </p:to>
                                    </p:set>
                                    <p:anim calcmode="discrete" valueType="clr">
                                      <p:cBhvr override="childStyle">
                                        <p:cTn id="21" dur="80"/>
                                        <p:tgtEl>
                                          <p:spTgt spid="409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65"/>
                                        </p:tgtEl>
                                        <p:attrNameLst>
                                          <p:attrName>fillcolor</p:attrName>
                                        </p:attrNameLst>
                                      </p:cBhvr>
                                      <p:tavLst>
                                        <p:tav tm="0">
                                          <p:val>
                                            <p:clrVal>
                                              <a:schemeClr val="accent2"/>
                                            </p:clrVal>
                                          </p:val>
                                        </p:tav>
                                        <p:tav tm="50000">
                                          <p:val>
                                            <p:clrVal>
                                              <a:schemeClr val="hlink"/>
                                            </p:clrVal>
                                          </p:val>
                                        </p:tav>
                                      </p:tavLst>
                                    </p:anim>
                                    <p:set>
                                      <p:cBhvr>
                                        <p:cTn id="23" dur="80"/>
                                        <p:tgtEl>
                                          <p:spTgt spid="409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P spid="409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6001643"/>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rgbClr val="C00000"/>
                </a:solidFill>
                <a:latin typeface="Algerian" panose="04020705040A02060702" pitchFamily="82" charset="0"/>
              </a:rPr>
              <a:t>Decision 5</a:t>
            </a:r>
            <a:endParaRPr lang="en-GB" altLang="en-US" sz="4000" dirty="0">
              <a:solidFill>
                <a:srgbClr val="C00000"/>
              </a:solidFill>
              <a:latin typeface="Algerian" panose="04020705040A02060702" pitchFamily="82" charset="0"/>
            </a:endParaRPr>
          </a:p>
          <a:p>
            <a:pPr>
              <a:spcBef>
                <a:spcPct val="50000"/>
              </a:spcBef>
            </a:pPr>
            <a:r>
              <a:rPr lang="en-GB" altLang="en-US" sz="2800" dirty="0" smtClean="0">
                <a:latin typeface="+mn-lt"/>
              </a:rPr>
              <a:t>      The Archbishop of Canterbury has just died. The monks at Canterbury have chosen who they want to be the next archbishop. In the past, the king has been able to choose the Archbishop. What do you do?</a:t>
            </a:r>
          </a:p>
          <a:p>
            <a:pPr marL="514350" indent="-514350">
              <a:spcBef>
                <a:spcPct val="50000"/>
              </a:spcBef>
              <a:buFont typeface="+mj-lt"/>
              <a:buAutoNum type="alphaLcParenR"/>
            </a:pPr>
            <a:r>
              <a:rPr lang="en-GB" altLang="en-US" sz="2800" b="1" dirty="0" smtClean="0">
                <a:latin typeface="+mn-lt"/>
              </a:rPr>
              <a:t>Accept the man the monks want</a:t>
            </a:r>
          </a:p>
          <a:p>
            <a:pPr marL="514350" indent="-514350">
              <a:spcBef>
                <a:spcPct val="50000"/>
              </a:spcBef>
              <a:buFont typeface="+mj-lt"/>
              <a:buAutoNum type="alphaLcParenR"/>
            </a:pPr>
            <a:r>
              <a:rPr lang="en-GB" altLang="en-US" sz="2800" b="1" dirty="0" smtClean="0">
                <a:latin typeface="+mn-lt"/>
              </a:rPr>
              <a:t>Make your own choice and force the monks to accept your man</a:t>
            </a:r>
          </a:p>
          <a:p>
            <a:pPr marL="514350" indent="-514350">
              <a:spcBef>
                <a:spcPct val="50000"/>
              </a:spcBef>
              <a:buFont typeface="+mj-lt"/>
              <a:buAutoNum type="alphaLcParenR"/>
            </a:pPr>
            <a:r>
              <a:rPr lang="en-GB" altLang="en-US" sz="2800" b="1" dirty="0" smtClean="0">
                <a:latin typeface="+mn-lt"/>
              </a:rPr>
              <a:t>Ask the Pope to make an arrangement</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9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2133600" y="914400"/>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5</a:t>
            </a:r>
            <a:endParaRPr lang="en-GB" altLang="en-US" sz="2400" b="1" dirty="0"/>
          </a:p>
          <a:p>
            <a:pPr eaLnBrk="1" hangingPunct="1">
              <a:spcBef>
                <a:spcPct val="50000"/>
              </a:spcBef>
              <a:buFontTx/>
              <a:buAutoNum type="alphaLcPeriod"/>
            </a:pPr>
            <a:r>
              <a:rPr lang="en-GB" altLang="en-US" sz="2400" b="1" dirty="0"/>
              <a:t>Gain 1 crown – you will look a bit weak, but it won’t cause any further problems</a:t>
            </a:r>
          </a:p>
          <a:p>
            <a:pPr eaLnBrk="1" hangingPunct="1">
              <a:spcBef>
                <a:spcPct val="50000"/>
              </a:spcBef>
            </a:pPr>
            <a:endParaRPr lang="en-GB" altLang="en-US" sz="2400" b="1" dirty="0"/>
          </a:p>
        </p:txBody>
      </p:sp>
      <p:sp>
        <p:nvSpPr>
          <p:cNvPr id="41988" name="Text Box 4"/>
          <p:cNvSpPr txBox="1">
            <a:spLocks noChangeArrowheads="1"/>
          </p:cNvSpPr>
          <p:nvPr/>
        </p:nvSpPr>
        <p:spPr bwMode="auto">
          <a:xfrm>
            <a:off x="2133600" y="2998483"/>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a bit risky but you’ll probably get away with it</a:t>
            </a:r>
          </a:p>
          <a:p>
            <a:pPr eaLnBrk="1" hangingPunct="1">
              <a:spcBef>
                <a:spcPct val="50000"/>
              </a:spcBef>
            </a:pPr>
            <a:endParaRPr lang="en-GB" altLang="en-US" sz="2400" b="1" dirty="0"/>
          </a:p>
        </p:txBody>
      </p:sp>
      <p:sp>
        <p:nvSpPr>
          <p:cNvPr id="41989" name="Text Box 5"/>
          <p:cNvSpPr txBox="1">
            <a:spLocks noChangeArrowheads="1"/>
          </p:cNvSpPr>
          <p:nvPr/>
        </p:nvSpPr>
        <p:spPr bwMode="auto">
          <a:xfrm>
            <a:off x="2133600" y="5082566"/>
            <a:ext cx="8077200" cy="1384995"/>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c</a:t>
            </a:r>
            <a:r>
              <a:rPr lang="en-GB" altLang="en-US" sz="2400" b="1" dirty="0"/>
              <a:t>. Lose 1 crown – it looks as though you’re giving power away to the Pope</a:t>
            </a:r>
          </a:p>
        </p:txBody>
      </p:sp>
      <p:sp>
        <p:nvSpPr>
          <p:cNvPr id="6"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7"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213692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87"/>
                                        </p:tgtEl>
                                        <p:attrNameLst>
                                          <p:attrName>style.visibility</p:attrName>
                                        </p:attrNameLst>
                                      </p:cBhvr>
                                      <p:to>
                                        <p:strVal val="visible"/>
                                      </p:to>
                                    </p:set>
                                    <p:anim calcmode="discrete" valueType="clr">
                                      <p:cBhvr override="childStyle">
                                        <p:cTn id="7" dur="80"/>
                                        <p:tgtEl>
                                          <p:spTgt spid="419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7"/>
                                        </p:tgtEl>
                                        <p:attrNameLst>
                                          <p:attrName>fillcolor</p:attrName>
                                        </p:attrNameLst>
                                      </p:cBhvr>
                                      <p:tavLst>
                                        <p:tav tm="0">
                                          <p:val>
                                            <p:clrVal>
                                              <a:schemeClr val="accent2"/>
                                            </p:clrVal>
                                          </p:val>
                                        </p:tav>
                                        <p:tav tm="50000">
                                          <p:val>
                                            <p:clrVal>
                                              <a:schemeClr val="hlink"/>
                                            </p:clrVal>
                                          </p:val>
                                        </p:tav>
                                      </p:tavLst>
                                    </p:anim>
                                    <p:set>
                                      <p:cBhvr>
                                        <p:cTn id="9" dur="80"/>
                                        <p:tgtEl>
                                          <p:spTgt spid="419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988"/>
                                        </p:tgtEl>
                                        <p:attrNameLst>
                                          <p:attrName>style.visibility</p:attrName>
                                        </p:attrNameLst>
                                      </p:cBhvr>
                                      <p:to>
                                        <p:strVal val="visible"/>
                                      </p:to>
                                    </p:set>
                                    <p:anim calcmode="discrete" valueType="clr">
                                      <p:cBhvr override="childStyle">
                                        <p:cTn id="14"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988"/>
                                        </p:tgtEl>
                                        <p:attrNameLst>
                                          <p:attrName>fillcolor</p:attrName>
                                        </p:attrNameLst>
                                      </p:cBhvr>
                                      <p:tavLst>
                                        <p:tav tm="0">
                                          <p:val>
                                            <p:clrVal>
                                              <a:schemeClr val="accent2"/>
                                            </p:clrVal>
                                          </p:val>
                                        </p:tav>
                                        <p:tav tm="50000">
                                          <p:val>
                                            <p:clrVal>
                                              <a:schemeClr val="hlink"/>
                                            </p:clrVal>
                                          </p:val>
                                        </p:tav>
                                      </p:tavLst>
                                    </p:anim>
                                    <p:set>
                                      <p:cBhvr>
                                        <p:cTn id="16" dur="80"/>
                                        <p:tgtEl>
                                          <p:spTgt spid="4198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989"/>
                                        </p:tgtEl>
                                        <p:attrNameLst>
                                          <p:attrName>style.visibility</p:attrName>
                                        </p:attrNameLst>
                                      </p:cBhvr>
                                      <p:to>
                                        <p:strVal val="visible"/>
                                      </p:to>
                                    </p:set>
                                    <p:anim calcmode="discrete" valueType="clr">
                                      <p:cBhvr override="childStyle">
                                        <p:cTn id="21"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989"/>
                                        </p:tgtEl>
                                        <p:attrNameLst>
                                          <p:attrName>fillcolor</p:attrName>
                                        </p:attrNameLst>
                                      </p:cBhvr>
                                      <p:tavLst>
                                        <p:tav tm="0">
                                          <p:val>
                                            <p:clrVal>
                                              <a:schemeClr val="accent2"/>
                                            </p:clrVal>
                                          </p:val>
                                        </p:tav>
                                        <p:tav tm="50000">
                                          <p:val>
                                            <p:clrVal>
                                              <a:schemeClr val="hlink"/>
                                            </p:clrVal>
                                          </p:val>
                                        </p:tav>
                                      </p:tavLst>
                                    </p:anim>
                                    <p:set>
                                      <p:cBhvr>
                                        <p:cTn id="23" dur="80"/>
                                        <p:tgtEl>
                                          <p:spTgt spid="419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57075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5">
                    <a:lumMod val="50000"/>
                  </a:schemeClr>
                </a:solidFill>
                <a:latin typeface="Algerian" panose="04020705040A02060702" pitchFamily="82" charset="0"/>
              </a:rPr>
              <a:t>Decision </a:t>
            </a:r>
            <a:r>
              <a:rPr lang="en-GB" altLang="en-US" sz="4000" u="sng" dirty="0" smtClean="0">
                <a:solidFill>
                  <a:schemeClr val="accent5">
                    <a:lumMod val="50000"/>
                  </a:schemeClr>
                </a:solidFill>
                <a:latin typeface="Algerian" panose="04020705040A02060702" pitchFamily="82" charset="0"/>
              </a:rPr>
              <a:t>6</a:t>
            </a:r>
            <a:endParaRPr lang="en-GB" altLang="en-US" sz="4000" dirty="0">
              <a:solidFill>
                <a:schemeClr val="accent5">
                  <a:lumMod val="50000"/>
                </a:schemeClr>
              </a:solidFill>
              <a:latin typeface="Algerian" panose="04020705040A02060702" pitchFamily="82" charset="0"/>
            </a:endParaRPr>
          </a:p>
          <a:p>
            <a:pPr>
              <a:spcBef>
                <a:spcPct val="50000"/>
              </a:spcBef>
            </a:pPr>
            <a:r>
              <a:rPr lang="en-GB" altLang="en-US" sz="2800" dirty="0" smtClean="0">
                <a:latin typeface="+mn-lt"/>
              </a:rPr>
              <a:t>      </a:t>
            </a:r>
          </a:p>
          <a:p>
            <a:pPr>
              <a:spcBef>
                <a:spcPct val="50000"/>
              </a:spcBef>
            </a:pPr>
            <a:r>
              <a:rPr lang="en-GB" altLang="en-US" sz="2800" dirty="0" smtClean="0">
                <a:latin typeface="+mn-lt"/>
              </a:rPr>
              <a:t>      The Pope chooses Stephen Langton to be next archbishop. He says you must accept Langton or he will close down all churches in England</a:t>
            </a:r>
          </a:p>
          <a:p>
            <a:pPr marL="514350" indent="-514350">
              <a:spcBef>
                <a:spcPct val="50000"/>
              </a:spcBef>
              <a:buFont typeface="+mj-lt"/>
              <a:buAutoNum type="alphaLcParenR"/>
            </a:pPr>
            <a:r>
              <a:rPr lang="en-GB" altLang="en-US" sz="2800" b="1" dirty="0" smtClean="0">
                <a:latin typeface="+mn-lt"/>
              </a:rPr>
              <a:t>Refuse to accept Langton because the Pope has no right to interfere in your reign</a:t>
            </a:r>
          </a:p>
          <a:p>
            <a:pPr marL="514350" indent="-514350">
              <a:spcBef>
                <a:spcPct val="50000"/>
              </a:spcBef>
              <a:buFont typeface="+mj-lt"/>
              <a:buAutoNum type="alphaLcParenR"/>
            </a:pPr>
            <a:r>
              <a:rPr lang="en-GB" altLang="en-US" sz="2800" b="1" dirty="0" smtClean="0">
                <a:latin typeface="+mn-lt"/>
              </a:rPr>
              <a:t>Accept the Pope’s choice because Langton will be a good Archbishop</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2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2893256" y="1259949"/>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6</a:t>
            </a:r>
            <a:endParaRPr lang="en-GB" altLang="en-US" sz="2400" b="1" dirty="0"/>
          </a:p>
          <a:p>
            <a:pPr eaLnBrk="1" hangingPunct="1">
              <a:spcBef>
                <a:spcPct val="50000"/>
              </a:spcBef>
              <a:buFontTx/>
              <a:buAutoNum type="alphaLcPeriod"/>
            </a:pPr>
            <a:r>
              <a:rPr lang="en-GB" altLang="en-US" sz="2400" b="1" dirty="0"/>
              <a:t>Lose 2 crowns – you really don’t need another problem right now!</a:t>
            </a:r>
          </a:p>
          <a:p>
            <a:pPr eaLnBrk="1" hangingPunct="1">
              <a:spcBef>
                <a:spcPct val="50000"/>
              </a:spcBef>
            </a:pPr>
            <a:endParaRPr lang="en-GB" altLang="en-US" sz="2400" b="1" dirty="0"/>
          </a:p>
        </p:txBody>
      </p:sp>
      <p:sp>
        <p:nvSpPr>
          <p:cNvPr id="43012" name="Text Box 4"/>
          <p:cNvSpPr txBox="1">
            <a:spLocks noChangeArrowheads="1"/>
          </p:cNvSpPr>
          <p:nvPr/>
        </p:nvSpPr>
        <p:spPr bwMode="auto">
          <a:xfrm>
            <a:off x="2893256" y="3503637"/>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at least it keeps the Pope on your side</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149877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1"/>
                                        </p:tgtEl>
                                        <p:attrNameLst>
                                          <p:attrName>style.visibility</p:attrName>
                                        </p:attrNameLst>
                                      </p:cBhvr>
                                      <p:to>
                                        <p:strVal val="visible"/>
                                      </p:to>
                                    </p:set>
                                    <p:anim calcmode="discrete" valueType="clr">
                                      <p:cBhvr override="childStyle">
                                        <p:cTn id="7" dur="80"/>
                                        <p:tgtEl>
                                          <p:spTgt spid="430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1"/>
                                        </p:tgtEl>
                                        <p:attrNameLst>
                                          <p:attrName>fillcolor</p:attrName>
                                        </p:attrNameLst>
                                      </p:cBhvr>
                                      <p:tavLst>
                                        <p:tav tm="0">
                                          <p:val>
                                            <p:clrVal>
                                              <a:schemeClr val="accent2"/>
                                            </p:clrVal>
                                          </p:val>
                                        </p:tav>
                                        <p:tav tm="50000">
                                          <p:val>
                                            <p:clrVal>
                                              <a:schemeClr val="hlink"/>
                                            </p:clrVal>
                                          </p:val>
                                        </p:tav>
                                      </p:tavLst>
                                    </p:anim>
                                    <p:set>
                                      <p:cBhvr>
                                        <p:cTn id="9" dur="80"/>
                                        <p:tgtEl>
                                          <p:spTgt spid="4301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3012"/>
                                        </p:tgtEl>
                                        <p:attrNameLst>
                                          <p:attrName>style.visibility</p:attrName>
                                        </p:attrNameLst>
                                      </p:cBhvr>
                                      <p:to>
                                        <p:strVal val="visible"/>
                                      </p:to>
                                    </p:set>
                                    <p:anim calcmode="discrete" valueType="clr">
                                      <p:cBhvr override="childStyle">
                                        <p:cTn id="14" dur="80"/>
                                        <p:tgtEl>
                                          <p:spTgt spid="430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012"/>
                                        </p:tgtEl>
                                        <p:attrNameLst>
                                          <p:attrName>fillcolor</p:attrName>
                                        </p:attrNameLst>
                                      </p:cBhvr>
                                      <p:tavLst>
                                        <p:tav tm="0">
                                          <p:val>
                                            <p:clrVal>
                                              <a:schemeClr val="accent2"/>
                                            </p:clrVal>
                                          </p:val>
                                        </p:tav>
                                        <p:tav tm="50000">
                                          <p:val>
                                            <p:clrVal>
                                              <a:schemeClr val="hlink"/>
                                            </p:clrVal>
                                          </p:val>
                                        </p:tav>
                                      </p:tavLst>
                                    </p:anim>
                                    <p:set>
                                      <p:cBhvr>
                                        <p:cTn id="16" dur="80"/>
                                        <p:tgtEl>
                                          <p:spTgt spid="43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786199"/>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6">
                    <a:lumMod val="50000"/>
                  </a:schemeClr>
                </a:solidFill>
                <a:latin typeface="Algerian" panose="04020705040A02060702" pitchFamily="82" charset="0"/>
              </a:rPr>
              <a:t>Decision </a:t>
            </a:r>
            <a:r>
              <a:rPr lang="en-GB" altLang="en-US" sz="4000" u="sng" dirty="0" smtClean="0">
                <a:solidFill>
                  <a:schemeClr val="accent6">
                    <a:lumMod val="50000"/>
                  </a:schemeClr>
                </a:solidFill>
                <a:latin typeface="Algerian" panose="04020705040A02060702" pitchFamily="82" charset="0"/>
              </a:rPr>
              <a:t>7</a:t>
            </a:r>
            <a:endParaRPr lang="en-GB" altLang="en-US" sz="2800" dirty="0" smtClean="0">
              <a:latin typeface="+mn-lt"/>
            </a:endParaRPr>
          </a:p>
          <a:p>
            <a:pPr>
              <a:spcBef>
                <a:spcPct val="50000"/>
              </a:spcBef>
            </a:pPr>
            <a:r>
              <a:rPr lang="en-GB" altLang="en-US" sz="2800" b="1" dirty="0" smtClean="0">
                <a:latin typeface="+mn-lt"/>
              </a:rPr>
              <a:t>     </a:t>
            </a:r>
            <a:r>
              <a:rPr lang="en-GB" altLang="en-US" sz="2800" dirty="0" smtClean="0">
                <a:latin typeface="+mn-lt"/>
              </a:rPr>
              <a:t>You are just about to invade Wales when you hear that some of your barons are planning to murder you. What do you do?</a:t>
            </a:r>
          </a:p>
          <a:p>
            <a:pPr marL="514350" indent="-514350">
              <a:spcBef>
                <a:spcPct val="50000"/>
              </a:spcBef>
              <a:buFont typeface="+mj-lt"/>
              <a:buAutoNum type="alphaLcParenR"/>
            </a:pPr>
            <a:r>
              <a:rPr lang="en-GB" altLang="en-US" sz="2800" b="1" dirty="0" smtClean="0">
                <a:latin typeface="+mn-lt"/>
              </a:rPr>
              <a:t>Order the rebellious barons to send their sons as hostages and carry on with the invasion. Then tell the barons you will kill their sons if they carry on rebelling</a:t>
            </a:r>
          </a:p>
          <a:p>
            <a:pPr marL="514350" indent="-514350">
              <a:spcBef>
                <a:spcPct val="50000"/>
              </a:spcBef>
              <a:buFont typeface="+mj-lt"/>
              <a:buAutoNum type="alphaLcParenR"/>
            </a:pPr>
            <a:r>
              <a:rPr lang="en-GB" altLang="en-US" sz="2800" b="1" dirty="0" smtClean="0">
                <a:latin typeface="+mn-lt"/>
              </a:rPr>
              <a:t>Abandon your invasion and deal with the problem of the barons instead</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6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893255" y="1026941"/>
            <a:ext cx="8077200" cy="2308324"/>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7</a:t>
            </a:r>
            <a:endParaRPr lang="en-GB" altLang="en-US" sz="2400" b="1" dirty="0"/>
          </a:p>
          <a:p>
            <a:pPr eaLnBrk="1" hangingPunct="1">
              <a:spcBef>
                <a:spcPct val="50000"/>
              </a:spcBef>
              <a:buFontTx/>
              <a:buAutoNum type="alphaLcPeriod"/>
            </a:pPr>
            <a:r>
              <a:rPr lang="en-GB" altLang="en-US" sz="2400" b="1" dirty="0"/>
              <a:t>Lose 1 crown – you look strong, but no one will ever trust you and they’ll hate you even more than they do now!</a:t>
            </a:r>
          </a:p>
          <a:p>
            <a:pPr eaLnBrk="1" hangingPunct="1">
              <a:spcBef>
                <a:spcPct val="50000"/>
              </a:spcBef>
            </a:pPr>
            <a:endParaRPr lang="en-GB" altLang="en-US" sz="2400" b="1" dirty="0"/>
          </a:p>
        </p:txBody>
      </p:sp>
      <p:sp>
        <p:nvSpPr>
          <p:cNvPr id="44036" name="Text Box 4"/>
          <p:cNvSpPr txBox="1">
            <a:spLocks noChangeArrowheads="1"/>
          </p:cNvSpPr>
          <p:nvPr/>
        </p:nvSpPr>
        <p:spPr bwMode="auto">
          <a:xfrm>
            <a:off x="2893255" y="3641115"/>
            <a:ext cx="8077200" cy="2308324"/>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it looks a little weak but it’s more important to deal with the threat from the barons</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256280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35"/>
                                        </p:tgtEl>
                                        <p:attrNameLst>
                                          <p:attrName>style.visibility</p:attrName>
                                        </p:attrNameLst>
                                      </p:cBhvr>
                                      <p:to>
                                        <p:strVal val="visible"/>
                                      </p:to>
                                    </p:set>
                                    <p:anim calcmode="discrete" valueType="clr">
                                      <p:cBhvr override="childStyle">
                                        <p:cTn id="7" dur="80"/>
                                        <p:tgtEl>
                                          <p:spTgt spid="440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5"/>
                                        </p:tgtEl>
                                        <p:attrNameLst>
                                          <p:attrName>fillcolor</p:attrName>
                                        </p:attrNameLst>
                                      </p:cBhvr>
                                      <p:tavLst>
                                        <p:tav tm="0">
                                          <p:val>
                                            <p:clrVal>
                                              <a:schemeClr val="accent2"/>
                                            </p:clrVal>
                                          </p:val>
                                        </p:tav>
                                        <p:tav tm="50000">
                                          <p:val>
                                            <p:clrVal>
                                              <a:schemeClr val="hlink"/>
                                            </p:clrVal>
                                          </p:val>
                                        </p:tav>
                                      </p:tavLst>
                                    </p:anim>
                                    <p:set>
                                      <p:cBhvr>
                                        <p:cTn id="9" dur="80"/>
                                        <p:tgtEl>
                                          <p:spTgt spid="4403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4036"/>
                                        </p:tgtEl>
                                        <p:attrNameLst>
                                          <p:attrName>style.visibility</p:attrName>
                                        </p:attrNameLst>
                                      </p:cBhvr>
                                      <p:to>
                                        <p:strVal val="visible"/>
                                      </p:to>
                                    </p:set>
                                    <p:anim calcmode="discrete" valueType="clr">
                                      <p:cBhvr override="childStyle">
                                        <p:cTn id="14" dur="80"/>
                                        <p:tgtEl>
                                          <p:spTgt spid="440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4036"/>
                                        </p:tgtEl>
                                        <p:attrNameLst>
                                          <p:attrName>fillcolor</p:attrName>
                                        </p:attrNameLst>
                                      </p:cBhvr>
                                      <p:tavLst>
                                        <p:tav tm="0">
                                          <p:val>
                                            <p:clrVal>
                                              <a:schemeClr val="accent2"/>
                                            </p:clrVal>
                                          </p:val>
                                        </p:tav>
                                        <p:tav tm="50000">
                                          <p:val>
                                            <p:clrVal>
                                              <a:schemeClr val="hlink"/>
                                            </p:clrVal>
                                          </p:val>
                                        </p:tav>
                                      </p:tavLst>
                                    </p:anim>
                                    <p:set>
                                      <p:cBhvr>
                                        <p:cTn id="16" dur="80"/>
                                        <p:tgtEl>
                                          <p:spTgt spid="44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57075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rgbClr val="C00000"/>
                </a:solidFill>
                <a:latin typeface="Algerian" panose="04020705040A02060702" pitchFamily="82" charset="0"/>
              </a:rPr>
              <a:t>Decision 8</a:t>
            </a:r>
            <a:endParaRPr lang="en-GB" altLang="en-US" sz="2800" dirty="0" smtClean="0">
              <a:solidFill>
                <a:srgbClr val="C00000"/>
              </a:solidFill>
              <a:latin typeface="+mn-lt"/>
            </a:endParaRPr>
          </a:p>
          <a:p>
            <a:pPr>
              <a:spcBef>
                <a:spcPct val="50000"/>
              </a:spcBef>
            </a:pPr>
            <a:r>
              <a:rPr lang="en-GB" altLang="en-US" sz="2800" b="1" dirty="0" smtClean="0">
                <a:latin typeface="+mn-lt"/>
              </a:rPr>
              <a:t>     </a:t>
            </a:r>
          </a:p>
          <a:p>
            <a:pPr>
              <a:spcBef>
                <a:spcPct val="50000"/>
              </a:spcBef>
            </a:pPr>
            <a:r>
              <a:rPr lang="en-GB" altLang="en-US" sz="2800" dirty="0" smtClean="0">
                <a:latin typeface="+mn-lt"/>
              </a:rPr>
              <a:t>You are still worried about rumours of rebellions and plots among your barons. What do you do?</a:t>
            </a:r>
          </a:p>
          <a:p>
            <a:pPr marL="514350" indent="-514350">
              <a:spcBef>
                <a:spcPct val="50000"/>
              </a:spcBef>
              <a:buFont typeface="+mj-lt"/>
              <a:buAutoNum type="alphaLcParenR"/>
            </a:pPr>
            <a:r>
              <a:rPr lang="en-GB" altLang="en-US" sz="2800" b="1" dirty="0" smtClean="0">
                <a:latin typeface="+mn-lt"/>
              </a:rPr>
              <a:t>Agree to discuss the way you are ruling the country with the barons</a:t>
            </a:r>
          </a:p>
          <a:p>
            <a:pPr marL="514350" indent="-514350">
              <a:spcBef>
                <a:spcPct val="50000"/>
              </a:spcBef>
              <a:buFont typeface="+mj-lt"/>
              <a:buAutoNum type="alphaLcParenR"/>
            </a:pPr>
            <a:r>
              <a:rPr lang="en-GB" altLang="en-US" sz="2800" b="1" dirty="0" smtClean="0">
                <a:latin typeface="+mn-lt"/>
              </a:rPr>
              <a:t>Bring in foreign advisers and soldiers you can trust. Give them castles and important lands to keep them loyal.</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57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033477" y="1274016"/>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8</a:t>
            </a:r>
            <a:endParaRPr lang="en-GB" altLang="en-US" sz="2400" b="1" dirty="0"/>
          </a:p>
          <a:p>
            <a:pPr eaLnBrk="1" hangingPunct="1">
              <a:spcBef>
                <a:spcPct val="50000"/>
              </a:spcBef>
              <a:buFontTx/>
              <a:buAutoNum type="alphaLcPeriod"/>
            </a:pPr>
            <a:r>
              <a:rPr lang="en-GB" altLang="en-US" sz="2400" b="1" dirty="0"/>
              <a:t>Gain 1 crown – a difficult choice but you might be able to reduce the opposition!</a:t>
            </a:r>
          </a:p>
          <a:p>
            <a:pPr eaLnBrk="1" hangingPunct="1">
              <a:spcBef>
                <a:spcPct val="50000"/>
              </a:spcBef>
            </a:pPr>
            <a:endParaRPr lang="en-GB" altLang="en-US" sz="2400" b="1" dirty="0"/>
          </a:p>
        </p:txBody>
      </p:sp>
      <p:sp>
        <p:nvSpPr>
          <p:cNvPr id="46084" name="Text Box 4"/>
          <p:cNvSpPr txBox="1">
            <a:spLocks noChangeArrowheads="1"/>
          </p:cNvSpPr>
          <p:nvPr/>
        </p:nvSpPr>
        <p:spPr bwMode="auto">
          <a:xfrm>
            <a:off x="3033477" y="3531773"/>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2 crowns – bringing in more foreigners will increase people’s distrust</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355415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3"/>
                                        </p:tgtEl>
                                        <p:attrNameLst>
                                          <p:attrName>style.visibility</p:attrName>
                                        </p:attrNameLst>
                                      </p:cBhvr>
                                      <p:to>
                                        <p:strVal val="visible"/>
                                      </p:to>
                                    </p:set>
                                    <p:anim calcmode="discrete" valueType="clr">
                                      <p:cBhvr override="childStyle">
                                        <p:cTn id="7" dur="80"/>
                                        <p:tgtEl>
                                          <p:spTgt spid="460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3"/>
                                        </p:tgtEl>
                                        <p:attrNameLst>
                                          <p:attrName>fillcolor</p:attrName>
                                        </p:attrNameLst>
                                      </p:cBhvr>
                                      <p:tavLst>
                                        <p:tav tm="0">
                                          <p:val>
                                            <p:clrVal>
                                              <a:schemeClr val="accent2"/>
                                            </p:clrVal>
                                          </p:val>
                                        </p:tav>
                                        <p:tav tm="50000">
                                          <p:val>
                                            <p:clrVal>
                                              <a:schemeClr val="hlink"/>
                                            </p:clrVal>
                                          </p:val>
                                        </p:tav>
                                      </p:tavLst>
                                    </p:anim>
                                    <p:set>
                                      <p:cBhvr>
                                        <p:cTn id="9" dur="80"/>
                                        <p:tgtEl>
                                          <p:spTgt spid="460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84"/>
                                        </p:tgtEl>
                                        <p:attrNameLst>
                                          <p:attrName>style.visibility</p:attrName>
                                        </p:attrNameLst>
                                      </p:cBhvr>
                                      <p:to>
                                        <p:strVal val="visible"/>
                                      </p:to>
                                    </p:set>
                                    <p:anim calcmode="discrete" valueType="clr">
                                      <p:cBhvr override="childStyle">
                                        <p:cTn id="14"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4"/>
                                        </p:tgtEl>
                                        <p:attrNameLst>
                                          <p:attrName>fillcolor</p:attrName>
                                        </p:attrNameLst>
                                      </p:cBhvr>
                                      <p:tavLst>
                                        <p:tav tm="0">
                                          <p:val>
                                            <p:clrVal>
                                              <a:schemeClr val="accent2"/>
                                            </p:clrVal>
                                          </p:val>
                                        </p:tav>
                                        <p:tav tm="50000">
                                          <p:val>
                                            <p:clrVal>
                                              <a:schemeClr val="hlink"/>
                                            </p:clrVal>
                                          </p:val>
                                        </p:tav>
                                      </p:tavLst>
                                    </p:anim>
                                    <p:set>
                                      <p:cBhvr>
                                        <p:cTn id="16" dur="80"/>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4924425"/>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6">
                    <a:lumMod val="50000"/>
                  </a:schemeClr>
                </a:solidFill>
                <a:latin typeface="Algerian" panose="04020705040A02060702" pitchFamily="82" charset="0"/>
              </a:rPr>
              <a:t>Decision </a:t>
            </a:r>
            <a:r>
              <a:rPr lang="en-GB" altLang="en-US" sz="4000" u="sng" dirty="0" smtClean="0">
                <a:solidFill>
                  <a:schemeClr val="accent6">
                    <a:lumMod val="50000"/>
                  </a:schemeClr>
                </a:solidFill>
                <a:latin typeface="Algerian" panose="04020705040A02060702" pitchFamily="82" charset="0"/>
              </a:rPr>
              <a:t>9</a:t>
            </a:r>
            <a:endParaRPr lang="en-GB" altLang="en-US" sz="2800" b="1" dirty="0" smtClean="0">
              <a:latin typeface="+mn-lt"/>
            </a:endParaRPr>
          </a:p>
          <a:p>
            <a:pPr>
              <a:spcBef>
                <a:spcPct val="50000"/>
              </a:spcBef>
            </a:pPr>
            <a:r>
              <a:rPr lang="en-GB" altLang="en-US" sz="2800" dirty="0" smtClean="0">
                <a:latin typeface="+mn-lt"/>
              </a:rPr>
              <a:t>     You want to invade France to win back some of the land you lost. The barons will not support you. They also will not pay </a:t>
            </a:r>
            <a:r>
              <a:rPr lang="en-GB" altLang="en-US" sz="2800" dirty="0" err="1" smtClean="0">
                <a:latin typeface="+mn-lt"/>
              </a:rPr>
              <a:t>scutage</a:t>
            </a:r>
            <a:r>
              <a:rPr lang="en-GB" altLang="en-US" sz="2800" dirty="0" smtClean="0">
                <a:latin typeface="+mn-lt"/>
              </a:rPr>
              <a:t> – a tax paid by lords who did  not want to fight themselves</a:t>
            </a:r>
          </a:p>
          <a:p>
            <a:pPr marL="514350" indent="-514350">
              <a:spcBef>
                <a:spcPct val="50000"/>
              </a:spcBef>
              <a:buFont typeface="+mj-lt"/>
              <a:buAutoNum type="alphaLcParenR"/>
            </a:pPr>
            <a:r>
              <a:rPr lang="en-GB" altLang="en-US" sz="2800" b="1" dirty="0" smtClean="0">
                <a:latin typeface="+mn-lt"/>
              </a:rPr>
              <a:t>Threaten the barons who won’t fight or pay with really harsh punishment</a:t>
            </a:r>
          </a:p>
          <a:p>
            <a:pPr marL="514350" indent="-514350">
              <a:spcBef>
                <a:spcPct val="50000"/>
              </a:spcBef>
              <a:buFont typeface="+mj-lt"/>
              <a:buAutoNum type="alphaLcParenR"/>
            </a:pPr>
            <a:r>
              <a:rPr lang="en-GB" altLang="en-US" sz="2800" b="1" dirty="0" smtClean="0">
                <a:latin typeface="+mn-lt"/>
              </a:rPr>
              <a:t>Abandon the plans to invade France</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193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sp>
        <p:nvSpPr>
          <p:cNvPr id="4099" name="Text Box 4"/>
          <p:cNvSpPr txBox="1">
            <a:spLocks noChangeArrowheads="1"/>
          </p:cNvSpPr>
          <p:nvPr/>
        </p:nvSpPr>
        <p:spPr bwMode="auto">
          <a:xfrm>
            <a:off x="2640037" y="838200"/>
            <a:ext cx="8077200" cy="1754326"/>
          </a:xfrm>
          <a:prstGeom prst="rect">
            <a:avLst/>
          </a:prstGeom>
          <a:noFill/>
          <a:ln>
            <a:noFill/>
          </a:ln>
          <a:effectLst/>
        </p:spPr>
        <p:txBody>
          <a:bodyPr>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i="1" dirty="0"/>
              <a:t>In your group you need to consider how King John should react to various situations.</a:t>
            </a:r>
          </a:p>
          <a:p>
            <a:pPr algn="ctr" eaLnBrk="1" hangingPunct="1">
              <a:spcBef>
                <a:spcPct val="50000"/>
              </a:spcBef>
            </a:pPr>
            <a:r>
              <a:rPr lang="en-GB" altLang="en-US" sz="2400" i="1" dirty="0"/>
              <a:t>Record your decisions on your sheet – you will later get a score for each answer</a:t>
            </a:r>
          </a:p>
        </p:txBody>
      </p:sp>
      <p:sp>
        <p:nvSpPr>
          <p:cNvPr id="4100" name="Text Box 5"/>
          <p:cNvSpPr txBox="1">
            <a:spLocks noChangeArrowheads="1"/>
          </p:cNvSpPr>
          <p:nvPr/>
        </p:nvSpPr>
        <p:spPr bwMode="auto">
          <a:xfrm>
            <a:off x="2274277" y="2695135"/>
            <a:ext cx="8077200" cy="3970318"/>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solidFill>
                  <a:srgbClr val="C00000"/>
                </a:solidFill>
              </a:rPr>
              <a:t>Your aims as king are:</a:t>
            </a:r>
          </a:p>
          <a:p>
            <a:pPr eaLnBrk="1" hangingPunct="1">
              <a:spcBef>
                <a:spcPct val="50000"/>
              </a:spcBef>
              <a:buFontTx/>
              <a:buAutoNum type="arabicPeriod"/>
            </a:pPr>
            <a:r>
              <a:rPr lang="en-GB" altLang="en-US" sz="2400" b="1" dirty="0"/>
              <a:t>Always appear to be strong and powerful</a:t>
            </a:r>
          </a:p>
          <a:p>
            <a:pPr eaLnBrk="1" hangingPunct="1">
              <a:spcBef>
                <a:spcPct val="50000"/>
              </a:spcBef>
              <a:buFontTx/>
              <a:buAutoNum type="arabicPeriod"/>
            </a:pPr>
            <a:r>
              <a:rPr lang="en-GB" altLang="en-US" sz="2400" b="1" dirty="0"/>
              <a:t>Stop other rulers stealing your land or interfering in your rule</a:t>
            </a:r>
          </a:p>
          <a:p>
            <a:pPr eaLnBrk="1" hangingPunct="1">
              <a:spcBef>
                <a:spcPct val="50000"/>
              </a:spcBef>
              <a:buFontTx/>
              <a:buAutoNum type="arabicPeriod"/>
            </a:pPr>
            <a:r>
              <a:rPr lang="en-GB" altLang="en-US" sz="2400" b="1" dirty="0"/>
              <a:t>Keep the Empire together – lose no land</a:t>
            </a:r>
          </a:p>
          <a:p>
            <a:pPr eaLnBrk="1" hangingPunct="1">
              <a:spcBef>
                <a:spcPct val="50000"/>
              </a:spcBef>
              <a:buFontTx/>
              <a:buAutoNum type="arabicPeriod"/>
            </a:pPr>
            <a:r>
              <a:rPr lang="en-GB" altLang="en-US" sz="2400" b="1" dirty="0"/>
              <a:t>Keep the barons on your side – you need them to fight for you and pay taxes</a:t>
            </a:r>
          </a:p>
          <a:p>
            <a:pPr eaLnBrk="1" hangingPunct="1">
              <a:spcBef>
                <a:spcPct val="50000"/>
              </a:spcBef>
              <a:buFontTx/>
              <a:buAutoNum type="arabicPeriod"/>
            </a:pPr>
            <a:r>
              <a:rPr lang="en-GB" altLang="en-US" sz="2400" b="1" dirty="0"/>
              <a:t>Keep your promises so people trust you</a:t>
            </a:r>
          </a:p>
        </p:txBody>
      </p:sp>
      <p:pic>
        <p:nvPicPr>
          <p:cNvPr id="5"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60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2599422" y="1274016"/>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a:t>Decision 9</a:t>
            </a:r>
            <a:endParaRPr lang="en-GB" altLang="en-US" sz="2400" b="1"/>
          </a:p>
          <a:p>
            <a:pPr eaLnBrk="1" hangingPunct="1">
              <a:spcBef>
                <a:spcPct val="50000"/>
              </a:spcBef>
              <a:buFontTx/>
              <a:buAutoNum type="alphaLcPeriod"/>
            </a:pPr>
            <a:r>
              <a:rPr lang="en-GB" altLang="en-US" sz="2400" b="1" dirty="0"/>
              <a:t>Lose 3 crowns – do you really want the barons to rebel – that’s what will happen!</a:t>
            </a:r>
          </a:p>
          <a:p>
            <a:pPr eaLnBrk="1" hangingPunct="1">
              <a:spcBef>
                <a:spcPct val="50000"/>
              </a:spcBef>
            </a:pPr>
            <a:endParaRPr lang="en-GB" altLang="en-US" sz="2400" b="1" dirty="0"/>
          </a:p>
        </p:txBody>
      </p:sp>
      <p:sp>
        <p:nvSpPr>
          <p:cNvPr id="47108" name="Text Box 4"/>
          <p:cNvSpPr txBox="1">
            <a:spLocks noChangeArrowheads="1"/>
          </p:cNvSpPr>
          <p:nvPr/>
        </p:nvSpPr>
        <p:spPr bwMode="auto">
          <a:xfrm>
            <a:off x="2599422" y="3658381"/>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you have so many problems you will have to forget about France for now</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2757600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7"/>
                                        </p:tgtEl>
                                        <p:attrNameLst>
                                          <p:attrName>style.visibility</p:attrName>
                                        </p:attrNameLst>
                                      </p:cBhvr>
                                      <p:to>
                                        <p:strVal val="visible"/>
                                      </p:to>
                                    </p:set>
                                    <p:anim calcmode="discrete" valueType="clr">
                                      <p:cBhvr override="childStyle">
                                        <p:cTn id="7" dur="80"/>
                                        <p:tgtEl>
                                          <p:spTgt spid="47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gtEl>
                                        <p:attrNameLst>
                                          <p:attrName>fillcolor</p:attrName>
                                        </p:attrNameLst>
                                      </p:cBhvr>
                                      <p:tavLst>
                                        <p:tav tm="0">
                                          <p:val>
                                            <p:clrVal>
                                              <a:schemeClr val="accent2"/>
                                            </p:clrVal>
                                          </p:val>
                                        </p:tav>
                                        <p:tav tm="50000">
                                          <p:val>
                                            <p:clrVal>
                                              <a:schemeClr val="hlink"/>
                                            </p:clrVal>
                                          </p:val>
                                        </p:tav>
                                      </p:tavLst>
                                    </p:anim>
                                    <p:set>
                                      <p:cBhvr>
                                        <p:cTn id="9" dur="80"/>
                                        <p:tgtEl>
                                          <p:spTgt spid="47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7108"/>
                                        </p:tgtEl>
                                        <p:attrNameLst>
                                          <p:attrName>style.visibility</p:attrName>
                                        </p:attrNameLst>
                                      </p:cBhvr>
                                      <p:to>
                                        <p:strVal val="visible"/>
                                      </p:to>
                                    </p:set>
                                    <p:anim calcmode="discrete" valueType="clr">
                                      <p:cBhvr override="childStyle">
                                        <p:cTn id="14" dur="80"/>
                                        <p:tgtEl>
                                          <p:spTgt spid="471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8"/>
                                        </p:tgtEl>
                                        <p:attrNameLst>
                                          <p:attrName>fillcolor</p:attrName>
                                        </p:attrNameLst>
                                      </p:cBhvr>
                                      <p:tavLst>
                                        <p:tav tm="0">
                                          <p:val>
                                            <p:clrVal>
                                              <a:schemeClr val="accent2"/>
                                            </p:clrVal>
                                          </p:val>
                                        </p:tav>
                                        <p:tav tm="50000">
                                          <p:val>
                                            <p:clrVal>
                                              <a:schemeClr val="hlink"/>
                                            </p:clrVal>
                                          </p:val>
                                        </p:tav>
                                      </p:tavLst>
                                    </p:anim>
                                    <p:set>
                                      <p:cBhvr>
                                        <p:cTn id="16" dur="80"/>
                                        <p:tgtEl>
                                          <p:spTgt spid="47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511799" y="1033891"/>
            <a:ext cx="9120555" cy="5355312"/>
          </a:xfrm>
          <a:prstGeom prst="rect">
            <a:avLst/>
          </a:prstGeom>
          <a:noFill/>
          <a:ln>
            <a:noFill/>
          </a:ln>
          <a:effectLst/>
        </p:spPr>
        <p:txBody>
          <a:bodyPr wrap="square">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5">
                    <a:lumMod val="50000"/>
                  </a:schemeClr>
                </a:solidFill>
                <a:latin typeface="Algerian" panose="04020705040A02060702" pitchFamily="82" charset="0"/>
              </a:rPr>
              <a:t>Decision </a:t>
            </a:r>
            <a:r>
              <a:rPr lang="en-GB" altLang="en-US" sz="4000" u="sng" dirty="0" smtClean="0">
                <a:solidFill>
                  <a:schemeClr val="accent5">
                    <a:lumMod val="50000"/>
                  </a:schemeClr>
                </a:solidFill>
                <a:latin typeface="Algerian" panose="04020705040A02060702" pitchFamily="82" charset="0"/>
              </a:rPr>
              <a:t>10</a:t>
            </a:r>
            <a:endParaRPr lang="en-GB" altLang="en-US" sz="2800" b="1" dirty="0" smtClean="0">
              <a:solidFill>
                <a:schemeClr val="accent5">
                  <a:lumMod val="50000"/>
                </a:schemeClr>
              </a:solidFill>
              <a:latin typeface="+mn-lt"/>
            </a:endParaRPr>
          </a:p>
          <a:p>
            <a:pPr>
              <a:spcBef>
                <a:spcPct val="50000"/>
              </a:spcBef>
            </a:pPr>
            <a:r>
              <a:rPr lang="en-GB" altLang="en-US" sz="2800" dirty="0" smtClean="0">
                <a:latin typeface="+mn-lt"/>
              </a:rPr>
              <a:t>     You invaded France, but the French troops defeated your army in battle. The barons are still complaining about high taxes, foreign advisers and the way you run the country. There are still no church services in England and the Pope is threatening to help the French King The Pope suggests a peace agreement if you accept Langton. What will you do?</a:t>
            </a:r>
          </a:p>
          <a:p>
            <a:pPr marL="514350" indent="-514350">
              <a:spcBef>
                <a:spcPct val="50000"/>
              </a:spcBef>
              <a:buFont typeface="+mj-lt"/>
              <a:buAutoNum type="alphaLcParenR"/>
            </a:pPr>
            <a:r>
              <a:rPr lang="en-GB" altLang="en-US" sz="2800" b="1" dirty="0" smtClean="0">
                <a:latin typeface="+mn-lt"/>
              </a:rPr>
              <a:t>Agree reluctantly to the agreement</a:t>
            </a:r>
          </a:p>
          <a:p>
            <a:pPr marL="514350" indent="-514350">
              <a:spcBef>
                <a:spcPct val="50000"/>
              </a:spcBef>
              <a:buFont typeface="+mj-lt"/>
              <a:buAutoNum type="alphaLcParenR"/>
            </a:pPr>
            <a:r>
              <a:rPr lang="en-GB" altLang="en-US" sz="2800" b="1" dirty="0" smtClean="0">
                <a:latin typeface="+mn-lt"/>
              </a:rPr>
              <a:t>Refuse the pope’s offer</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47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2865120" y="1274016"/>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10</a:t>
            </a:r>
            <a:endParaRPr lang="en-GB" altLang="en-US" sz="2400" b="1" dirty="0"/>
          </a:p>
          <a:p>
            <a:pPr eaLnBrk="1" hangingPunct="1">
              <a:spcBef>
                <a:spcPct val="50000"/>
              </a:spcBef>
              <a:buFontTx/>
              <a:buAutoNum type="alphaLcPeriod"/>
            </a:pPr>
            <a:r>
              <a:rPr lang="en-GB" altLang="en-US" sz="2400" b="1" dirty="0"/>
              <a:t>Gain 1 crown – at least that gets the Pope on your side!</a:t>
            </a:r>
          </a:p>
          <a:p>
            <a:pPr eaLnBrk="1" hangingPunct="1">
              <a:spcBef>
                <a:spcPct val="50000"/>
              </a:spcBef>
            </a:pPr>
            <a:endParaRPr lang="en-GB" altLang="en-US" sz="2400" b="1" dirty="0"/>
          </a:p>
        </p:txBody>
      </p:sp>
      <p:sp>
        <p:nvSpPr>
          <p:cNvPr id="48132" name="Text Box 4"/>
          <p:cNvSpPr txBox="1">
            <a:spLocks noChangeArrowheads="1"/>
          </p:cNvSpPr>
          <p:nvPr/>
        </p:nvSpPr>
        <p:spPr bwMode="auto">
          <a:xfrm>
            <a:off x="2865120" y="3573975"/>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2 crowns – refuse the Pope’s offer? – you’re in big trouble now!</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233056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1"/>
                                        </p:tgtEl>
                                        <p:attrNameLst>
                                          <p:attrName>style.visibility</p:attrName>
                                        </p:attrNameLst>
                                      </p:cBhvr>
                                      <p:to>
                                        <p:strVal val="visible"/>
                                      </p:to>
                                    </p:set>
                                    <p:anim calcmode="discrete" valueType="clr">
                                      <p:cBhvr override="childStyle">
                                        <p:cTn id="7" dur="80"/>
                                        <p:tgtEl>
                                          <p:spTgt spid="481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1"/>
                                        </p:tgtEl>
                                        <p:attrNameLst>
                                          <p:attrName>fillcolor</p:attrName>
                                        </p:attrNameLst>
                                      </p:cBhvr>
                                      <p:tavLst>
                                        <p:tav tm="0">
                                          <p:val>
                                            <p:clrVal>
                                              <a:schemeClr val="accent2"/>
                                            </p:clrVal>
                                          </p:val>
                                        </p:tav>
                                        <p:tav tm="50000">
                                          <p:val>
                                            <p:clrVal>
                                              <a:schemeClr val="hlink"/>
                                            </p:clrVal>
                                          </p:val>
                                        </p:tav>
                                      </p:tavLst>
                                    </p:anim>
                                    <p:set>
                                      <p:cBhvr>
                                        <p:cTn id="9" dur="80"/>
                                        <p:tgtEl>
                                          <p:spTgt spid="4813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8132"/>
                                        </p:tgtEl>
                                        <p:attrNameLst>
                                          <p:attrName>style.visibility</p:attrName>
                                        </p:attrNameLst>
                                      </p:cBhvr>
                                      <p:to>
                                        <p:strVal val="visible"/>
                                      </p:to>
                                    </p:set>
                                    <p:anim calcmode="discrete" valueType="clr">
                                      <p:cBhvr override="childStyle">
                                        <p:cTn id="14" dur="80"/>
                                        <p:tgtEl>
                                          <p:spTgt spid="481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132"/>
                                        </p:tgtEl>
                                        <p:attrNameLst>
                                          <p:attrName>fillcolor</p:attrName>
                                        </p:attrNameLst>
                                      </p:cBhvr>
                                      <p:tavLst>
                                        <p:tav tm="0">
                                          <p:val>
                                            <p:clrVal>
                                              <a:schemeClr val="accent2"/>
                                            </p:clrVal>
                                          </p:val>
                                        </p:tav>
                                        <p:tav tm="50000">
                                          <p:val>
                                            <p:clrVal>
                                              <a:schemeClr val="hlink"/>
                                            </p:clrVal>
                                          </p:val>
                                        </p:tav>
                                      </p:tavLst>
                                    </p:anim>
                                    <p:set>
                                      <p:cBhvr>
                                        <p:cTn id="16" dur="80"/>
                                        <p:tgtEl>
                                          <p:spTgt spid="48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511799" y="1033891"/>
            <a:ext cx="9120555" cy="5355312"/>
          </a:xfrm>
          <a:prstGeom prst="rect">
            <a:avLst/>
          </a:prstGeom>
          <a:noFill/>
          <a:ln>
            <a:noFill/>
          </a:ln>
          <a:effectLst/>
        </p:spPr>
        <p:txBody>
          <a:bodyPr wrap="square">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rgbClr val="C00000"/>
                </a:solidFill>
                <a:latin typeface="Algerian" panose="04020705040A02060702" pitchFamily="82" charset="0"/>
              </a:rPr>
              <a:t>Decision </a:t>
            </a:r>
            <a:r>
              <a:rPr lang="en-GB" altLang="en-US" sz="4000" u="sng" dirty="0" smtClean="0">
                <a:solidFill>
                  <a:srgbClr val="C00000"/>
                </a:solidFill>
                <a:latin typeface="Algerian" panose="04020705040A02060702" pitchFamily="82" charset="0"/>
              </a:rPr>
              <a:t>11</a:t>
            </a:r>
            <a:endParaRPr lang="en-GB" altLang="en-US" sz="2800" b="1" dirty="0" smtClean="0">
              <a:solidFill>
                <a:srgbClr val="C00000"/>
              </a:solidFill>
              <a:latin typeface="+mn-lt"/>
            </a:endParaRPr>
          </a:p>
          <a:p>
            <a:pPr>
              <a:spcBef>
                <a:spcPct val="50000"/>
              </a:spcBef>
            </a:pPr>
            <a:r>
              <a:rPr lang="en-GB" altLang="en-US" sz="2800" b="1" dirty="0" smtClean="0">
                <a:latin typeface="+mn-lt"/>
              </a:rPr>
              <a:t>      </a:t>
            </a:r>
            <a:r>
              <a:rPr lang="en-GB" altLang="en-US" sz="2800" dirty="0" smtClean="0">
                <a:latin typeface="+mn-lt"/>
              </a:rPr>
              <a:t>The King of France is threatening to invade England and some of the barons might help him. They want you to lower taxes,  get rid of foreign advisers and soldiers, and agree to consult them about how to govern. What do you do?</a:t>
            </a:r>
          </a:p>
          <a:p>
            <a:pPr marL="514350" indent="-514350">
              <a:spcBef>
                <a:spcPct val="50000"/>
              </a:spcBef>
              <a:buFont typeface="+mj-lt"/>
              <a:buAutoNum type="alphaLcParenR"/>
            </a:pPr>
            <a:r>
              <a:rPr lang="en-GB" altLang="en-US" sz="2800" b="1" dirty="0" smtClean="0">
                <a:latin typeface="+mn-lt"/>
              </a:rPr>
              <a:t>Agree reluctantly with them</a:t>
            </a:r>
          </a:p>
          <a:p>
            <a:pPr marL="514350" indent="-514350">
              <a:spcBef>
                <a:spcPct val="50000"/>
              </a:spcBef>
              <a:buFont typeface="+mj-lt"/>
              <a:buAutoNum type="alphaLcParenR"/>
            </a:pPr>
            <a:r>
              <a:rPr lang="en-GB" altLang="en-US" sz="2800" b="1" dirty="0" smtClean="0">
                <a:latin typeface="+mn-lt"/>
              </a:rPr>
              <a:t>Tell them you were chosen by God and can do whatever you want.</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53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921391" y="1420837"/>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11</a:t>
            </a:r>
            <a:endParaRPr lang="en-GB" altLang="en-US" sz="2400" b="1" dirty="0"/>
          </a:p>
          <a:p>
            <a:pPr eaLnBrk="1" hangingPunct="1">
              <a:spcBef>
                <a:spcPct val="50000"/>
              </a:spcBef>
              <a:buFontTx/>
              <a:buAutoNum type="alphaLcPeriod"/>
            </a:pPr>
            <a:r>
              <a:rPr lang="en-GB" altLang="en-US" sz="2400" b="1" dirty="0"/>
              <a:t>Gain 1 crown – you really don’t have any choice!</a:t>
            </a:r>
          </a:p>
          <a:p>
            <a:pPr eaLnBrk="1" hangingPunct="1">
              <a:spcBef>
                <a:spcPct val="50000"/>
              </a:spcBef>
            </a:pPr>
            <a:endParaRPr lang="en-GB" altLang="en-US" sz="2400" b="1" dirty="0"/>
          </a:p>
        </p:txBody>
      </p:sp>
      <p:sp>
        <p:nvSpPr>
          <p:cNvPr id="49156" name="Text Box 4"/>
          <p:cNvSpPr txBox="1">
            <a:spLocks noChangeArrowheads="1"/>
          </p:cNvSpPr>
          <p:nvPr/>
        </p:nvSpPr>
        <p:spPr bwMode="auto">
          <a:xfrm>
            <a:off x="2921391" y="3728720"/>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2 crowns – there will be a civil war!</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43909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5"/>
                                        </p:tgtEl>
                                        <p:attrNameLst>
                                          <p:attrName>style.visibility</p:attrName>
                                        </p:attrNameLst>
                                      </p:cBhvr>
                                      <p:to>
                                        <p:strVal val="visible"/>
                                      </p:to>
                                    </p:set>
                                    <p:anim calcmode="discrete" valueType="clr">
                                      <p:cBhvr override="childStyle">
                                        <p:cTn id="7"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gtEl>
                                        <p:attrNameLst>
                                          <p:attrName>fillcolor</p:attrName>
                                        </p:attrNameLst>
                                      </p:cBhvr>
                                      <p:tavLst>
                                        <p:tav tm="0">
                                          <p:val>
                                            <p:clrVal>
                                              <a:schemeClr val="accent2"/>
                                            </p:clrVal>
                                          </p:val>
                                        </p:tav>
                                        <p:tav tm="50000">
                                          <p:val>
                                            <p:clrVal>
                                              <a:schemeClr val="hlink"/>
                                            </p:clrVal>
                                          </p:val>
                                        </p:tav>
                                      </p:tavLst>
                                    </p:anim>
                                    <p:set>
                                      <p:cBhvr>
                                        <p:cTn id="9" dur="80"/>
                                        <p:tgtEl>
                                          <p:spTgt spid="491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gtEl>
                                        <p:attrNameLst>
                                          <p:attrName>style.visibility</p:attrName>
                                        </p:attrNameLst>
                                      </p:cBhvr>
                                      <p:to>
                                        <p:strVal val="visible"/>
                                      </p:to>
                                    </p:set>
                                    <p:anim calcmode="discrete" valueType="clr">
                                      <p:cBhvr override="childStyle">
                                        <p:cTn id="14" dur="80"/>
                                        <p:tgtEl>
                                          <p:spTgt spid="491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gtEl>
                                        <p:attrNameLst>
                                          <p:attrName>fillcolor</p:attrName>
                                        </p:attrNameLst>
                                      </p:cBhvr>
                                      <p:tavLst>
                                        <p:tav tm="0">
                                          <p:val>
                                            <p:clrVal>
                                              <a:schemeClr val="accent2"/>
                                            </p:clrVal>
                                          </p:val>
                                        </p:tav>
                                        <p:tav tm="50000">
                                          <p:val>
                                            <p:clrVal>
                                              <a:schemeClr val="hlink"/>
                                            </p:clrVal>
                                          </p:val>
                                        </p:tav>
                                      </p:tavLst>
                                    </p:anim>
                                    <p:set>
                                      <p:cBhvr>
                                        <p:cTn id="16" dur="80"/>
                                        <p:tgtEl>
                                          <p:spTgt spid="49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511799" y="1033891"/>
            <a:ext cx="9120555" cy="5570756"/>
          </a:xfrm>
          <a:prstGeom prst="rect">
            <a:avLst/>
          </a:prstGeom>
          <a:noFill/>
          <a:ln>
            <a:noFill/>
          </a:ln>
          <a:effectLst/>
        </p:spPr>
        <p:txBody>
          <a:bodyPr wrap="square">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6">
                    <a:lumMod val="50000"/>
                  </a:schemeClr>
                </a:solidFill>
                <a:latin typeface="Algerian" panose="04020705040A02060702" pitchFamily="82" charset="0"/>
              </a:rPr>
              <a:t>Decision </a:t>
            </a:r>
            <a:r>
              <a:rPr lang="en-GB" altLang="en-US" sz="4000" u="sng" dirty="0" smtClean="0">
                <a:solidFill>
                  <a:schemeClr val="accent6">
                    <a:lumMod val="50000"/>
                  </a:schemeClr>
                </a:solidFill>
                <a:latin typeface="Algerian" panose="04020705040A02060702" pitchFamily="82" charset="0"/>
              </a:rPr>
              <a:t>12</a:t>
            </a:r>
            <a:endParaRPr lang="en-GB" altLang="en-US" sz="2800" b="1" dirty="0" smtClean="0">
              <a:solidFill>
                <a:schemeClr val="accent6">
                  <a:lumMod val="50000"/>
                </a:schemeClr>
              </a:solidFill>
              <a:latin typeface="+mn-lt"/>
            </a:endParaRPr>
          </a:p>
          <a:p>
            <a:pPr>
              <a:spcBef>
                <a:spcPct val="50000"/>
              </a:spcBef>
            </a:pPr>
            <a:r>
              <a:rPr lang="en-GB" altLang="en-US" sz="2800" b="1" dirty="0" smtClean="0">
                <a:latin typeface="+mn-lt"/>
              </a:rPr>
              <a:t>     </a:t>
            </a:r>
          </a:p>
          <a:p>
            <a:pPr>
              <a:spcBef>
                <a:spcPct val="50000"/>
              </a:spcBef>
            </a:pPr>
            <a:r>
              <a:rPr lang="en-GB" altLang="en-US" sz="2800" b="1" dirty="0" smtClean="0">
                <a:latin typeface="+mn-lt"/>
              </a:rPr>
              <a:t> </a:t>
            </a:r>
            <a:r>
              <a:rPr lang="en-GB" altLang="en-US" sz="2800" dirty="0" smtClean="0">
                <a:latin typeface="+mn-lt"/>
              </a:rPr>
              <a:t>You agree to Magna Carta only because you were forced to. Now the barons are having their own discussions. What do you do?</a:t>
            </a:r>
          </a:p>
          <a:p>
            <a:pPr marL="514350" indent="-514350">
              <a:spcBef>
                <a:spcPct val="50000"/>
              </a:spcBef>
              <a:buFont typeface="+mj-lt"/>
              <a:buAutoNum type="alphaLcParenR"/>
            </a:pPr>
            <a:r>
              <a:rPr lang="en-GB" altLang="en-US" sz="2800" b="1" dirty="0" smtClean="0">
                <a:latin typeface="+mn-lt"/>
              </a:rPr>
              <a:t>Hold meetings to get the barons to work together in the hope that they will help you win back land in France</a:t>
            </a:r>
          </a:p>
          <a:p>
            <a:pPr marL="514350" indent="-514350">
              <a:spcBef>
                <a:spcPct val="50000"/>
              </a:spcBef>
              <a:buFont typeface="+mj-lt"/>
              <a:buAutoNum type="alphaLcParenR"/>
            </a:pPr>
            <a:r>
              <a:rPr lang="en-GB" altLang="en-US" sz="2800" b="1" dirty="0" smtClean="0">
                <a:latin typeface="+mn-lt"/>
              </a:rPr>
              <a:t>Build up your army to attack the rebel barons and put an end to Magna Carta</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72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3033477" y="1623030"/>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12</a:t>
            </a:r>
            <a:endParaRPr lang="en-GB" altLang="en-US" sz="2400" b="1" dirty="0"/>
          </a:p>
          <a:p>
            <a:pPr eaLnBrk="1" hangingPunct="1">
              <a:spcBef>
                <a:spcPct val="50000"/>
              </a:spcBef>
              <a:buFontTx/>
              <a:buAutoNum type="alphaLcPeriod"/>
            </a:pPr>
            <a:r>
              <a:rPr lang="en-GB" altLang="en-US" sz="2400" b="1" dirty="0"/>
              <a:t>Gain 1 crown – you must try to stop the barons attacking you</a:t>
            </a:r>
          </a:p>
          <a:p>
            <a:pPr eaLnBrk="1" hangingPunct="1">
              <a:spcBef>
                <a:spcPct val="50000"/>
              </a:spcBef>
            </a:pPr>
            <a:endParaRPr lang="en-GB" altLang="en-US" sz="2400" b="1" dirty="0"/>
          </a:p>
        </p:txBody>
      </p:sp>
      <p:sp>
        <p:nvSpPr>
          <p:cNvPr id="50180" name="Text Box 4"/>
          <p:cNvSpPr txBox="1">
            <a:spLocks noChangeArrowheads="1"/>
          </p:cNvSpPr>
          <p:nvPr/>
        </p:nvSpPr>
        <p:spPr bwMode="auto">
          <a:xfrm>
            <a:off x="3033477" y="3869397"/>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2 crowns – the barons will now get rid of you – permanently!</a:t>
            </a:r>
          </a:p>
          <a:p>
            <a:pPr eaLnBrk="1" hangingPunct="1">
              <a:spcBef>
                <a:spcPct val="50000"/>
              </a:spcBef>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311364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9"/>
                                        </p:tgtEl>
                                        <p:attrNameLst>
                                          <p:attrName>style.visibility</p:attrName>
                                        </p:attrNameLst>
                                      </p:cBhvr>
                                      <p:to>
                                        <p:strVal val="visible"/>
                                      </p:to>
                                    </p:set>
                                    <p:anim calcmode="discrete" valueType="clr">
                                      <p:cBhvr override="childStyle">
                                        <p:cTn id="7" dur="80"/>
                                        <p:tgtEl>
                                          <p:spTgt spid="501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9"/>
                                        </p:tgtEl>
                                        <p:attrNameLst>
                                          <p:attrName>fillcolor</p:attrName>
                                        </p:attrNameLst>
                                      </p:cBhvr>
                                      <p:tavLst>
                                        <p:tav tm="0">
                                          <p:val>
                                            <p:clrVal>
                                              <a:schemeClr val="accent2"/>
                                            </p:clrVal>
                                          </p:val>
                                        </p:tav>
                                        <p:tav tm="50000">
                                          <p:val>
                                            <p:clrVal>
                                              <a:schemeClr val="hlink"/>
                                            </p:clrVal>
                                          </p:val>
                                        </p:tav>
                                      </p:tavLst>
                                    </p:anim>
                                    <p:set>
                                      <p:cBhvr>
                                        <p:cTn id="9" dur="80"/>
                                        <p:tgtEl>
                                          <p:spTgt spid="501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0"/>
                                        </p:tgtEl>
                                        <p:attrNameLst>
                                          <p:attrName>style.visibility</p:attrName>
                                        </p:attrNameLst>
                                      </p:cBhvr>
                                      <p:to>
                                        <p:strVal val="visible"/>
                                      </p:to>
                                    </p:set>
                                    <p:anim calcmode="discrete" valueType="clr">
                                      <p:cBhvr override="childStyle">
                                        <p:cTn id="14"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0"/>
                                        </p:tgtEl>
                                        <p:attrNameLst>
                                          <p:attrName>fillcolor</p:attrName>
                                        </p:attrNameLst>
                                      </p:cBhvr>
                                      <p:tavLst>
                                        <p:tav tm="0">
                                          <p:val>
                                            <p:clrVal>
                                              <a:schemeClr val="accent2"/>
                                            </p:clrVal>
                                          </p:val>
                                        </p:tav>
                                        <p:tav tm="50000">
                                          <p:val>
                                            <p:clrVal>
                                              <a:schemeClr val="hlink"/>
                                            </p:clrVal>
                                          </p:val>
                                        </p:tav>
                                      </p:tavLst>
                                    </p:anim>
                                    <p:set>
                                      <p:cBhvr>
                                        <p:cTn id="16" dur="80"/>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69386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6">
                    <a:lumMod val="50000"/>
                  </a:schemeClr>
                </a:solidFill>
                <a:latin typeface="Algerian" panose="04020705040A02060702" pitchFamily="82" charset="0"/>
              </a:rPr>
              <a:t>Decision 1</a:t>
            </a:r>
            <a:endParaRPr lang="en-GB" altLang="en-US" sz="4000" dirty="0">
              <a:solidFill>
                <a:schemeClr val="accent6">
                  <a:lumMod val="50000"/>
                </a:schemeClr>
              </a:solidFill>
              <a:latin typeface="Algerian" panose="04020705040A02060702" pitchFamily="82" charset="0"/>
            </a:endParaRPr>
          </a:p>
          <a:p>
            <a:pPr eaLnBrk="1" hangingPunct="1">
              <a:spcBef>
                <a:spcPct val="50000"/>
              </a:spcBef>
            </a:pPr>
            <a:r>
              <a:rPr lang="en-GB" altLang="en-US" sz="2400" dirty="0">
                <a:latin typeface="+mn-lt"/>
              </a:rPr>
              <a:t>It is 1199. Your brother Richard has just </a:t>
            </a:r>
            <a:r>
              <a:rPr lang="en-GB" altLang="en-US" sz="2400" dirty="0" smtClean="0">
                <a:latin typeface="+mn-lt"/>
              </a:rPr>
              <a:t>died. Arthur </a:t>
            </a:r>
            <a:r>
              <a:rPr lang="en-GB" altLang="en-US" sz="2400" dirty="0">
                <a:latin typeface="+mn-lt"/>
              </a:rPr>
              <a:t>- your 12 year old nephew – says he should be king. He is supported by most of the barons of the Empire in France, and by the king of France. You are supported by the barons in Normandy and England. Do you:</a:t>
            </a:r>
          </a:p>
          <a:p>
            <a:pPr eaLnBrk="1" hangingPunct="1">
              <a:spcBef>
                <a:spcPct val="50000"/>
              </a:spcBef>
              <a:buFont typeface="+mj-lt"/>
              <a:buAutoNum type="alphaLcParenR"/>
            </a:pPr>
            <a:r>
              <a:rPr lang="en-GB" altLang="en-US" sz="2400" b="1" dirty="0">
                <a:latin typeface="+mn-lt"/>
              </a:rPr>
              <a:t>Agree to share the Empire with Arthur</a:t>
            </a:r>
          </a:p>
          <a:p>
            <a:pPr eaLnBrk="1" hangingPunct="1">
              <a:spcBef>
                <a:spcPct val="50000"/>
              </a:spcBef>
              <a:buFont typeface="+mj-lt"/>
              <a:buAutoNum type="alphaLcParenR"/>
            </a:pPr>
            <a:r>
              <a:rPr lang="en-GB" altLang="en-US" sz="2400" b="1" dirty="0">
                <a:latin typeface="+mn-lt"/>
              </a:rPr>
              <a:t>Have yourself crowned king and then meet Arthur to discuss an agreement</a:t>
            </a:r>
          </a:p>
          <a:p>
            <a:pPr eaLnBrk="1" hangingPunct="1">
              <a:spcBef>
                <a:spcPct val="50000"/>
              </a:spcBef>
              <a:buFont typeface="+mj-lt"/>
              <a:buAutoNum type="alphaLcParenR"/>
            </a:pPr>
            <a:r>
              <a:rPr lang="en-GB" altLang="en-US" sz="2400" b="1" dirty="0">
                <a:latin typeface="+mn-lt"/>
              </a:rPr>
              <a:t>Have yourself crowned king and then go to war against Arthur and France</a:t>
            </a:r>
          </a:p>
          <a:p>
            <a:pPr eaLnBrk="1" hangingPunct="1">
              <a:spcBef>
                <a:spcPct val="50000"/>
              </a:spcBef>
              <a:buFontTx/>
              <a:buAutoNum type="arabicPeriod"/>
            </a:pPr>
            <a:endParaRPr lang="en-GB" altLang="en-US" sz="2400" b="1" dirty="0"/>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9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654105" y="741790"/>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a:t>Decision 1</a:t>
            </a:r>
            <a:endParaRPr lang="en-GB" altLang="en-US" sz="2400" b="1"/>
          </a:p>
          <a:p>
            <a:pPr eaLnBrk="1" hangingPunct="1">
              <a:spcBef>
                <a:spcPct val="50000"/>
              </a:spcBef>
              <a:buFontTx/>
              <a:buAutoNum type="alphaLcPeriod"/>
            </a:pPr>
            <a:r>
              <a:rPr lang="en-GB" altLang="en-US" sz="2400" b="1" dirty="0"/>
              <a:t>Lose 2 crowns – what a weak choice!</a:t>
            </a:r>
          </a:p>
          <a:p>
            <a:pPr eaLnBrk="1" hangingPunct="1">
              <a:spcBef>
                <a:spcPct val="50000"/>
              </a:spcBef>
            </a:pPr>
            <a:endParaRPr lang="en-GB" altLang="en-US" sz="2400" b="1" dirty="0"/>
          </a:p>
        </p:txBody>
      </p:sp>
      <p:sp>
        <p:nvSpPr>
          <p:cNvPr id="15364" name="Text Box 4"/>
          <p:cNvSpPr txBox="1">
            <a:spLocks noChangeArrowheads="1"/>
          </p:cNvSpPr>
          <p:nvPr/>
        </p:nvSpPr>
        <p:spPr bwMode="auto">
          <a:xfrm>
            <a:off x="2654105" y="2548301"/>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Lose 1 crown – not quite as bad as (a)</a:t>
            </a:r>
          </a:p>
          <a:p>
            <a:pPr eaLnBrk="1" hangingPunct="1">
              <a:spcBef>
                <a:spcPct val="50000"/>
              </a:spcBef>
            </a:pPr>
            <a:endParaRPr lang="en-GB" altLang="en-US" sz="2400" b="1" dirty="0"/>
          </a:p>
        </p:txBody>
      </p:sp>
      <p:sp>
        <p:nvSpPr>
          <p:cNvPr id="15365" name="Text Box 5"/>
          <p:cNvSpPr txBox="1">
            <a:spLocks noChangeArrowheads="1"/>
          </p:cNvSpPr>
          <p:nvPr/>
        </p:nvSpPr>
        <p:spPr bwMode="auto">
          <a:xfrm>
            <a:off x="2654105" y="4487350"/>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c. </a:t>
            </a:r>
            <a:r>
              <a:rPr lang="en-GB" altLang="en-US" sz="2400" b="1" dirty="0"/>
              <a:t>Gain 1 crown - good choice – makes you look </a:t>
            </a:r>
            <a:r>
              <a:rPr lang="en-GB" altLang="en-US" sz="2400" b="1" dirty="0" smtClean="0"/>
              <a:t>strong</a:t>
            </a:r>
          </a:p>
          <a:p>
            <a:pPr eaLnBrk="1" hangingPunct="1">
              <a:spcBef>
                <a:spcPct val="50000"/>
              </a:spcBef>
            </a:pPr>
            <a:endParaRPr lang="en-GB" altLang="en-US" sz="2400" b="1" dirty="0"/>
          </a:p>
        </p:txBody>
      </p:sp>
      <p:sp>
        <p:nvSpPr>
          <p:cNvPr id="6"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7"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300769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3"/>
                                        </p:tgtEl>
                                        <p:attrNameLst>
                                          <p:attrName>style.visibility</p:attrName>
                                        </p:attrNameLst>
                                      </p:cBhvr>
                                      <p:to>
                                        <p:strVal val="visible"/>
                                      </p:to>
                                    </p:set>
                                    <p:anim calcmode="discrete" valueType="clr">
                                      <p:cBhvr override="childStyle">
                                        <p:cTn id="7"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gtEl>
                                        <p:attrNameLst>
                                          <p:attrName>fillcolor</p:attrName>
                                        </p:attrNameLst>
                                      </p:cBhvr>
                                      <p:tavLst>
                                        <p:tav tm="0">
                                          <p:val>
                                            <p:clrVal>
                                              <a:schemeClr val="accent2"/>
                                            </p:clrVal>
                                          </p:val>
                                        </p:tav>
                                        <p:tav tm="50000">
                                          <p:val>
                                            <p:clrVal>
                                              <a:schemeClr val="hlink"/>
                                            </p:clrVal>
                                          </p:val>
                                        </p:tav>
                                      </p:tavLst>
                                    </p:anim>
                                    <p:set>
                                      <p:cBhvr>
                                        <p:cTn id="9" dur="80"/>
                                        <p:tgtEl>
                                          <p:spTgt spid="153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4"/>
                                        </p:tgtEl>
                                        <p:attrNameLst>
                                          <p:attrName>style.visibility</p:attrName>
                                        </p:attrNameLst>
                                      </p:cBhvr>
                                      <p:to>
                                        <p:strVal val="visible"/>
                                      </p:to>
                                    </p:set>
                                    <p:anim calcmode="discrete" valueType="clr">
                                      <p:cBhvr override="childStyle">
                                        <p:cTn id="14" dur="80"/>
                                        <p:tgtEl>
                                          <p:spTgt spid="153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4"/>
                                        </p:tgtEl>
                                        <p:attrNameLst>
                                          <p:attrName>fillcolor</p:attrName>
                                        </p:attrNameLst>
                                      </p:cBhvr>
                                      <p:tavLst>
                                        <p:tav tm="0">
                                          <p:val>
                                            <p:clrVal>
                                              <a:schemeClr val="accent2"/>
                                            </p:clrVal>
                                          </p:val>
                                        </p:tav>
                                        <p:tav tm="50000">
                                          <p:val>
                                            <p:clrVal>
                                              <a:schemeClr val="hlink"/>
                                            </p:clrVal>
                                          </p:val>
                                        </p:tav>
                                      </p:tavLst>
                                    </p:anim>
                                    <p:set>
                                      <p:cBhvr>
                                        <p:cTn id="16" dur="80"/>
                                        <p:tgtEl>
                                          <p:spTgt spid="153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65"/>
                                        </p:tgtEl>
                                        <p:attrNameLst>
                                          <p:attrName>style.visibility</p:attrName>
                                        </p:attrNameLst>
                                      </p:cBhvr>
                                      <p:to>
                                        <p:strVal val="visible"/>
                                      </p:to>
                                    </p:set>
                                    <p:anim calcmode="discrete" valueType="clr">
                                      <p:cBhvr override="childStyle">
                                        <p:cTn id="21"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365"/>
                                        </p:tgtEl>
                                        <p:attrNameLst>
                                          <p:attrName>fillcolor</p:attrName>
                                        </p:attrNameLst>
                                      </p:cBhvr>
                                      <p:tavLst>
                                        <p:tav tm="0">
                                          <p:val>
                                            <p:clrVal>
                                              <a:schemeClr val="accent2"/>
                                            </p:clrVal>
                                          </p:val>
                                        </p:tav>
                                        <p:tav tm="50000">
                                          <p:val>
                                            <p:clrVal>
                                              <a:schemeClr val="hlink"/>
                                            </p:clrVal>
                                          </p:val>
                                        </p:tav>
                                      </p:tavLst>
                                    </p:anim>
                                    <p:set>
                                      <p:cBhvr>
                                        <p:cTn id="23" dur="80"/>
                                        <p:tgtEl>
                                          <p:spTgt spid="15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57075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rgbClr val="C00000"/>
                </a:solidFill>
                <a:latin typeface="Algerian" panose="04020705040A02060702" pitchFamily="82" charset="0"/>
              </a:rPr>
              <a:t>Decision </a:t>
            </a:r>
            <a:r>
              <a:rPr lang="en-GB" altLang="en-US" sz="4000" u="sng" dirty="0" smtClean="0">
                <a:solidFill>
                  <a:srgbClr val="C00000"/>
                </a:solidFill>
                <a:latin typeface="Algerian" panose="04020705040A02060702" pitchFamily="82" charset="0"/>
              </a:rPr>
              <a:t>2</a:t>
            </a:r>
            <a:endParaRPr lang="en-GB" altLang="en-US" sz="4000" dirty="0">
              <a:solidFill>
                <a:srgbClr val="C00000"/>
              </a:solidFill>
              <a:latin typeface="Algerian" panose="04020705040A02060702" pitchFamily="82" charset="0"/>
            </a:endParaRPr>
          </a:p>
          <a:p>
            <a:pPr>
              <a:spcBef>
                <a:spcPct val="50000"/>
              </a:spcBef>
            </a:pPr>
            <a:r>
              <a:rPr lang="en-GB" altLang="en-US" sz="2800" dirty="0" smtClean="0">
                <a:latin typeface="+mn-lt"/>
              </a:rPr>
              <a:t>      Arthur allied with the king of France against you. You capture him. He is only 14, but he has just led an army against you.  What should you do with him?</a:t>
            </a:r>
          </a:p>
          <a:p>
            <a:pPr marL="514350" indent="-514350">
              <a:spcBef>
                <a:spcPct val="50000"/>
              </a:spcBef>
              <a:buFont typeface="+mj-lt"/>
              <a:buAutoNum type="alphaLcParenR"/>
            </a:pPr>
            <a:r>
              <a:rPr lang="en-GB" altLang="en-US" sz="2800" b="1" dirty="0" smtClean="0">
                <a:latin typeface="+mn-lt"/>
              </a:rPr>
              <a:t>Make him promise to be loyal to you and then set him free</a:t>
            </a:r>
          </a:p>
          <a:p>
            <a:pPr marL="514350" indent="-514350">
              <a:spcBef>
                <a:spcPct val="50000"/>
              </a:spcBef>
              <a:buFont typeface="+mj-lt"/>
              <a:buAutoNum type="alphaLcParenR"/>
            </a:pPr>
            <a:r>
              <a:rPr lang="en-GB" altLang="en-US" sz="2800" b="1" dirty="0" smtClean="0">
                <a:latin typeface="+mn-lt"/>
              </a:rPr>
              <a:t>Keep him prisoner</a:t>
            </a:r>
          </a:p>
          <a:p>
            <a:pPr marL="514350" indent="-514350">
              <a:spcBef>
                <a:spcPct val="50000"/>
              </a:spcBef>
              <a:buFont typeface="+mj-lt"/>
              <a:buAutoNum type="alphaLcParenR"/>
            </a:pPr>
            <a:r>
              <a:rPr lang="en-GB" altLang="en-US" sz="2800" b="1" dirty="0" smtClean="0">
                <a:latin typeface="+mn-lt"/>
              </a:rPr>
              <a:t>Secretly execute him</a:t>
            </a:r>
          </a:p>
          <a:p>
            <a:pPr eaLnBrk="1" hangingPunct="1">
              <a:spcBef>
                <a:spcPct val="50000"/>
              </a:spcBef>
              <a:buFontTx/>
              <a:buAutoNum type="arabicPeriod"/>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3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2710375" y="835025"/>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2 </a:t>
            </a:r>
            <a:endParaRPr lang="en-GB" altLang="en-US" sz="2400" b="1" dirty="0"/>
          </a:p>
          <a:p>
            <a:pPr eaLnBrk="1" hangingPunct="1">
              <a:spcBef>
                <a:spcPct val="50000"/>
              </a:spcBef>
              <a:buFontTx/>
              <a:buAutoNum type="alphaLcPeriod"/>
            </a:pPr>
            <a:r>
              <a:rPr lang="en-GB" altLang="en-US" sz="2400" b="1" dirty="0"/>
              <a:t>Lose 3 crowns – are you mad to set him free?</a:t>
            </a:r>
          </a:p>
          <a:p>
            <a:pPr eaLnBrk="1" hangingPunct="1">
              <a:spcBef>
                <a:spcPct val="50000"/>
              </a:spcBef>
            </a:pPr>
            <a:endParaRPr lang="en-GB" altLang="en-US" sz="2400" b="1" dirty="0"/>
          </a:p>
        </p:txBody>
      </p:sp>
      <p:sp>
        <p:nvSpPr>
          <p:cNvPr id="38916" name="Text Box 4"/>
          <p:cNvSpPr txBox="1">
            <a:spLocks noChangeArrowheads="1"/>
          </p:cNvSpPr>
          <p:nvPr/>
        </p:nvSpPr>
        <p:spPr bwMode="auto">
          <a:xfrm>
            <a:off x="2710375" y="2592526"/>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make sure he can’t escape</a:t>
            </a:r>
          </a:p>
          <a:p>
            <a:pPr eaLnBrk="1" hangingPunct="1">
              <a:spcBef>
                <a:spcPct val="50000"/>
              </a:spcBef>
            </a:pPr>
            <a:endParaRPr lang="en-GB" altLang="en-US" sz="2400" b="1" dirty="0"/>
          </a:p>
        </p:txBody>
      </p:sp>
      <p:sp>
        <p:nvSpPr>
          <p:cNvPr id="38917" name="Text Box 5"/>
          <p:cNvSpPr txBox="1">
            <a:spLocks noChangeArrowheads="1"/>
          </p:cNvSpPr>
          <p:nvPr/>
        </p:nvSpPr>
        <p:spPr bwMode="auto">
          <a:xfrm>
            <a:off x="2710375" y="4487349"/>
            <a:ext cx="8077200" cy="1754326"/>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endParaRPr lang="en-GB" altLang="en-US" sz="2400" b="1" u="sng" dirty="0" smtClean="0"/>
          </a:p>
          <a:p>
            <a:pPr eaLnBrk="1" hangingPunct="1">
              <a:spcBef>
                <a:spcPct val="50000"/>
              </a:spcBef>
            </a:pPr>
            <a:r>
              <a:rPr lang="en-GB" altLang="en-US" sz="2400" b="1" dirty="0" smtClean="0"/>
              <a:t>c</a:t>
            </a:r>
            <a:r>
              <a:rPr lang="en-GB" altLang="en-US" sz="2400" b="1" dirty="0"/>
              <a:t>. Lose 1 crown – executing him means he won’t be a problem – but will people ever trust you again?</a:t>
            </a:r>
          </a:p>
        </p:txBody>
      </p:sp>
      <p:sp>
        <p:nvSpPr>
          <p:cNvPr id="6"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7"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332999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5"/>
                                        </p:tgtEl>
                                        <p:attrNameLst>
                                          <p:attrName>style.visibility</p:attrName>
                                        </p:attrNameLst>
                                      </p:cBhvr>
                                      <p:to>
                                        <p:strVal val="visible"/>
                                      </p:to>
                                    </p:set>
                                    <p:anim calcmode="discrete" valueType="clr">
                                      <p:cBhvr override="childStyle">
                                        <p:cTn id="7" dur="80"/>
                                        <p:tgtEl>
                                          <p:spTgt spid="389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5"/>
                                        </p:tgtEl>
                                        <p:attrNameLst>
                                          <p:attrName>fillcolor</p:attrName>
                                        </p:attrNameLst>
                                      </p:cBhvr>
                                      <p:tavLst>
                                        <p:tav tm="0">
                                          <p:val>
                                            <p:clrVal>
                                              <a:schemeClr val="accent2"/>
                                            </p:clrVal>
                                          </p:val>
                                        </p:tav>
                                        <p:tav tm="50000">
                                          <p:val>
                                            <p:clrVal>
                                              <a:schemeClr val="hlink"/>
                                            </p:clrVal>
                                          </p:val>
                                        </p:tav>
                                      </p:tavLst>
                                    </p:anim>
                                    <p:set>
                                      <p:cBhvr>
                                        <p:cTn id="9" dur="80"/>
                                        <p:tgtEl>
                                          <p:spTgt spid="3891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16"/>
                                        </p:tgtEl>
                                        <p:attrNameLst>
                                          <p:attrName>style.visibility</p:attrName>
                                        </p:attrNameLst>
                                      </p:cBhvr>
                                      <p:to>
                                        <p:strVal val="visible"/>
                                      </p:to>
                                    </p:set>
                                    <p:anim calcmode="discrete" valueType="clr">
                                      <p:cBhvr override="childStyle">
                                        <p:cTn id="14"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16"/>
                                        </p:tgtEl>
                                        <p:attrNameLst>
                                          <p:attrName>fillcolor</p:attrName>
                                        </p:attrNameLst>
                                      </p:cBhvr>
                                      <p:tavLst>
                                        <p:tav tm="0">
                                          <p:val>
                                            <p:clrVal>
                                              <a:schemeClr val="accent2"/>
                                            </p:clrVal>
                                          </p:val>
                                        </p:tav>
                                        <p:tav tm="50000">
                                          <p:val>
                                            <p:clrVal>
                                              <a:schemeClr val="hlink"/>
                                            </p:clrVal>
                                          </p:val>
                                        </p:tav>
                                      </p:tavLst>
                                    </p:anim>
                                    <p:set>
                                      <p:cBhvr>
                                        <p:cTn id="16" dur="80"/>
                                        <p:tgtEl>
                                          <p:spTgt spid="3891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8917"/>
                                        </p:tgtEl>
                                        <p:attrNameLst>
                                          <p:attrName>style.visibility</p:attrName>
                                        </p:attrNameLst>
                                      </p:cBhvr>
                                      <p:to>
                                        <p:strVal val="visible"/>
                                      </p:to>
                                    </p:set>
                                    <p:anim calcmode="discrete" valueType="clr">
                                      <p:cBhvr override="childStyle">
                                        <p:cTn id="21" dur="80"/>
                                        <p:tgtEl>
                                          <p:spTgt spid="389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7"/>
                                        </p:tgtEl>
                                        <p:attrNameLst>
                                          <p:attrName>fillcolor</p:attrName>
                                        </p:attrNameLst>
                                      </p:cBhvr>
                                      <p:tavLst>
                                        <p:tav tm="0">
                                          <p:val>
                                            <p:clrVal>
                                              <a:schemeClr val="accent2"/>
                                            </p:clrVal>
                                          </p:val>
                                        </p:tav>
                                        <p:tav tm="50000">
                                          <p:val>
                                            <p:clrVal>
                                              <a:schemeClr val="hlink"/>
                                            </p:clrVal>
                                          </p:val>
                                        </p:tav>
                                      </p:tavLst>
                                    </p:anim>
                                    <p:set>
                                      <p:cBhvr>
                                        <p:cTn id="23" dur="80"/>
                                        <p:tgtEl>
                                          <p:spTgt spid="38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57075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5">
                    <a:lumMod val="50000"/>
                  </a:schemeClr>
                </a:solidFill>
                <a:latin typeface="Algerian" panose="04020705040A02060702" pitchFamily="82" charset="0"/>
              </a:rPr>
              <a:t>Decision 3</a:t>
            </a:r>
            <a:endParaRPr lang="en-GB" altLang="en-US" sz="4000" dirty="0">
              <a:solidFill>
                <a:schemeClr val="accent5">
                  <a:lumMod val="50000"/>
                </a:schemeClr>
              </a:solidFill>
              <a:latin typeface="Algerian" panose="04020705040A02060702" pitchFamily="82" charset="0"/>
            </a:endParaRPr>
          </a:p>
          <a:p>
            <a:pPr>
              <a:spcBef>
                <a:spcPct val="50000"/>
              </a:spcBef>
            </a:pPr>
            <a:r>
              <a:rPr lang="en-GB" altLang="en-US" sz="2800" dirty="0" smtClean="0">
                <a:latin typeface="+mn-lt"/>
              </a:rPr>
              <a:t>      You have lost the war against France and so lost all your lands in France. What will you do about this?</a:t>
            </a:r>
          </a:p>
          <a:p>
            <a:pPr marL="514350" indent="-514350">
              <a:spcBef>
                <a:spcPct val="50000"/>
              </a:spcBef>
              <a:buFont typeface="+mj-lt"/>
              <a:buAutoNum type="alphaLcParenR"/>
            </a:pPr>
            <a:r>
              <a:rPr lang="en-GB" altLang="en-US" sz="2800" b="1" dirty="0" smtClean="0">
                <a:latin typeface="+mn-lt"/>
              </a:rPr>
              <a:t>Accept this defeat and give up hope of having an Empire like your brother and father</a:t>
            </a:r>
          </a:p>
          <a:p>
            <a:pPr marL="514350" indent="-514350">
              <a:spcBef>
                <a:spcPct val="50000"/>
              </a:spcBef>
              <a:buFont typeface="+mj-lt"/>
              <a:buAutoNum type="alphaLcParenR"/>
            </a:pPr>
            <a:r>
              <a:rPr lang="en-GB" altLang="en-US" sz="2800" b="1" dirty="0" smtClean="0">
                <a:latin typeface="+mn-lt"/>
              </a:rPr>
              <a:t>Discuss the problem with your barons and accept their suggestions</a:t>
            </a:r>
          </a:p>
          <a:p>
            <a:pPr marL="514350" indent="-514350">
              <a:spcBef>
                <a:spcPct val="50000"/>
              </a:spcBef>
              <a:buFont typeface="+mj-lt"/>
              <a:buAutoNum type="alphaLcParenR"/>
            </a:pPr>
            <a:r>
              <a:rPr lang="en-GB" altLang="en-US" sz="2800" b="1" dirty="0" smtClean="0">
                <a:latin typeface="+mn-lt"/>
              </a:rPr>
              <a:t>Plan to win the lands back – whether the barons support you or not</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4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2583766" y="972104"/>
            <a:ext cx="8077200" cy="1938992"/>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u="sng" dirty="0"/>
              <a:t>Decision 3</a:t>
            </a:r>
            <a:endParaRPr lang="en-GB" altLang="en-US" sz="2400" b="1" dirty="0"/>
          </a:p>
          <a:p>
            <a:pPr eaLnBrk="1" hangingPunct="1">
              <a:spcBef>
                <a:spcPct val="50000"/>
              </a:spcBef>
              <a:buFontTx/>
              <a:buAutoNum type="alphaLcPeriod"/>
            </a:pPr>
            <a:r>
              <a:rPr lang="en-GB" altLang="en-US" sz="2400" b="1" dirty="0"/>
              <a:t>Lose 2 crowns – you would look like a weak failure!</a:t>
            </a:r>
          </a:p>
          <a:p>
            <a:pPr eaLnBrk="1" hangingPunct="1">
              <a:spcBef>
                <a:spcPct val="50000"/>
              </a:spcBef>
            </a:pPr>
            <a:endParaRPr lang="en-GB" altLang="en-US" sz="2400" b="1" dirty="0"/>
          </a:p>
        </p:txBody>
      </p:sp>
      <p:sp>
        <p:nvSpPr>
          <p:cNvPr id="39940" name="Text Box 4"/>
          <p:cNvSpPr txBox="1">
            <a:spLocks noChangeArrowheads="1"/>
          </p:cNvSpPr>
          <p:nvPr/>
        </p:nvSpPr>
        <p:spPr bwMode="auto">
          <a:xfrm>
            <a:off x="2583766" y="3055950"/>
            <a:ext cx="8077200" cy="1569660"/>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b</a:t>
            </a:r>
            <a:r>
              <a:rPr lang="en-GB" altLang="en-US" sz="2400" b="1" dirty="0"/>
              <a:t>. Gain 1 crown – it’s your best chance</a:t>
            </a:r>
          </a:p>
          <a:p>
            <a:pPr eaLnBrk="1" hangingPunct="1">
              <a:spcBef>
                <a:spcPct val="50000"/>
              </a:spcBef>
            </a:pPr>
            <a:endParaRPr lang="en-GB" altLang="en-US" sz="2400" b="1" dirty="0"/>
          </a:p>
        </p:txBody>
      </p:sp>
      <p:sp>
        <p:nvSpPr>
          <p:cNvPr id="39941" name="Text Box 5"/>
          <p:cNvSpPr txBox="1">
            <a:spLocks noChangeArrowheads="1"/>
          </p:cNvSpPr>
          <p:nvPr/>
        </p:nvSpPr>
        <p:spPr bwMode="auto">
          <a:xfrm>
            <a:off x="2583766" y="4878047"/>
            <a:ext cx="8077200" cy="1384995"/>
          </a:xfrm>
          <a:prstGeom prst="rect">
            <a:avLst/>
          </a:prstGeom>
          <a:solidFill>
            <a:schemeClr val="accent4">
              <a:lumMod val="20000"/>
              <a:lumOff val="80000"/>
            </a:schemeClr>
          </a:solid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eaLnBrk="1" hangingPunct="1">
              <a:spcBef>
                <a:spcPct val="50000"/>
              </a:spcBef>
            </a:pPr>
            <a:endParaRPr lang="en-GB" altLang="en-US" sz="2400" b="1" dirty="0" smtClean="0"/>
          </a:p>
          <a:p>
            <a:pPr eaLnBrk="1" hangingPunct="1">
              <a:spcBef>
                <a:spcPct val="50000"/>
              </a:spcBef>
            </a:pPr>
            <a:r>
              <a:rPr lang="en-GB" altLang="en-US" sz="2400" b="1" dirty="0" smtClean="0"/>
              <a:t>c</a:t>
            </a:r>
            <a:r>
              <a:rPr lang="en-GB" altLang="en-US" sz="2400" b="1" dirty="0"/>
              <a:t>. Lose 1 crown – you can’t win without barons’ support</a:t>
            </a:r>
          </a:p>
        </p:txBody>
      </p:sp>
      <p:sp>
        <p:nvSpPr>
          <p:cNvPr id="6" name="Text Box 2"/>
          <p:cNvSpPr txBox="1">
            <a:spLocks noChangeArrowheads="1"/>
          </p:cNvSpPr>
          <p:nvPr/>
        </p:nvSpPr>
        <p:spPr bwMode="auto">
          <a:xfrm>
            <a:off x="1952155" y="3515"/>
            <a:ext cx="10239845" cy="457200"/>
          </a:xfrm>
          <a:prstGeom prst="rect">
            <a:avLst/>
          </a:prstGeom>
          <a:solidFill>
            <a:srgbClr val="92D050"/>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7"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solidFill>
            <a:srgbClr val="92D050"/>
          </a:solidFill>
        </p:spPr>
      </p:pic>
    </p:spTree>
    <p:extLst>
      <p:ext uri="{BB962C8B-B14F-4D97-AF65-F5344CB8AC3E}">
        <p14:creationId xmlns:p14="http://schemas.microsoft.com/office/powerpoint/2010/main" val="671738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8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gtEl>
                                        <p:attrNameLst>
                                          <p:attrName>fillcolor</p:attrName>
                                        </p:attrNameLst>
                                      </p:cBhvr>
                                      <p:tavLst>
                                        <p:tav tm="0">
                                          <p:val>
                                            <p:clrVal>
                                              <a:schemeClr val="accent2"/>
                                            </p:clrVal>
                                          </p:val>
                                        </p:tav>
                                        <p:tav tm="50000">
                                          <p:val>
                                            <p:clrVal>
                                              <a:schemeClr val="hlink"/>
                                            </p:clrVal>
                                          </p:val>
                                        </p:tav>
                                      </p:tavLst>
                                    </p:anim>
                                    <p:set>
                                      <p:cBhvr>
                                        <p:cTn id="9" dur="80"/>
                                        <p:tgtEl>
                                          <p:spTgt spid="399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0"/>
                                        </p:tgtEl>
                                        <p:attrNameLst>
                                          <p:attrName>style.visibility</p:attrName>
                                        </p:attrNameLst>
                                      </p:cBhvr>
                                      <p:to>
                                        <p:strVal val="visible"/>
                                      </p:to>
                                    </p:set>
                                    <p:anim calcmode="discrete" valueType="clr">
                                      <p:cBhvr override="childStyle">
                                        <p:cTn id="14"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0"/>
                                        </p:tgtEl>
                                        <p:attrNameLst>
                                          <p:attrName>fillcolor</p:attrName>
                                        </p:attrNameLst>
                                      </p:cBhvr>
                                      <p:tavLst>
                                        <p:tav tm="0">
                                          <p:val>
                                            <p:clrVal>
                                              <a:schemeClr val="accent2"/>
                                            </p:clrVal>
                                          </p:val>
                                        </p:tav>
                                        <p:tav tm="50000">
                                          <p:val>
                                            <p:clrVal>
                                              <a:schemeClr val="hlink"/>
                                            </p:clrVal>
                                          </p:val>
                                        </p:tav>
                                      </p:tavLst>
                                    </p:anim>
                                    <p:set>
                                      <p:cBhvr>
                                        <p:cTn id="16" dur="80"/>
                                        <p:tgtEl>
                                          <p:spTgt spid="3994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9941"/>
                                        </p:tgtEl>
                                        <p:attrNameLst>
                                          <p:attrName>style.visibility</p:attrName>
                                        </p:attrNameLst>
                                      </p:cBhvr>
                                      <p:to>
                                        <p:strVal val="visible"/>
                                      </p:to>
                                    </p:set>
                                    <p:anim calcmode="discrete" valueType="clr">
                                      <p:cBhvr override="childStyle">
                                        <p:cTn id="21"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41"/>
                                        </p:tgtEl>
                                        <p:attrNameLst>
                                          <p:attrName>fillcolor</p:attrName>
                                        </p:attrNameLst>
                                      </p:cBhvr>
                                      <p:tavLst>
                                        <p:tav tm="0">
                                          <p:val>
                                            <p:clrVal>
                                              <a:schemeClr val="accent2"/>
                                            </p:clrVal>
                                          </p:val>
                                        </p:tav>
                                        <p:tav tm="50000">
                                          <p:val>
                                            <p:clrVal>
                                              <a:schemeClr val="hlink"/>
                                            </p:clrVal>
                                          </p:val>
                                        </p:tav>
                                      </p:tavLst>
                                    </p:anim>
                                    <p:set>
                                      <p:cBhvr>
                                        <p:cTn id="23"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752577" y="907282"/>
            <a:ext cx="8077200" cy="5570756"/>
          </a:xfrm>
          <a:prstGeom prst="rect">
            <a:avLst/>
          </a:prstGeom>
          <a:noFill/>
          <a:ln>
            <a:noFill/>
          </a:ln>
          <a:effectLst/>
        </p:spPr>
        <p:txBody>
          <a:bodyPr>
            <a:spAutoFit/>
          </a:bodyPr>
          <a:lstStyle>
            <a:lvl1pPr marL="457200" indent="-457200">
              <a:defRPr sz="1200">
                <a:solidFill>
                  <a:schemeClr val="tx1"/>
                </a:solidFill>
                <a:latin typeface="Lucida Sans" panose="020B0602030504020204" pitchFamily="34" charset="0"/>
              </a:defRPr>
            </a:lvl1pPr>
            <a:lvl2pPr marL="914400" indent="-457200">
              <a:defRPr sz="1200">
                <a:solidFill>
                  <a:schemeClr val="tx1"/>
                </a:solidFill>
                <a:latin typeface="Lucida Sans" panose="020B0602030504020204" pitchFamily="34" charset="0"/>
              </a:defRPr>
            </a:lvl2pPr>
            <a:lvl3pPr marL="1371600" indent="-457200">
              <a:defRPr sz="1200">
                <a:solidFill>
                  <a:schemeClr val="tx1"/>
                </a:solidFill>
                <a:latin typeface="Lucida Sans" panose="020B0602030504020204" pitchFamily="34" charset="0"/>
              </a:defRPr>
            </a:lvl3pPr>
            <a:lvl4pPr marL="1828800" indent="-457200">
              <a:defRPr sz="1200">
                <a:solidFill>
                  <a:schemeClr val="tx1"/>
                </a:solidFill>
                <a:latin typeface="Lucida Sans" panose="020B0602030504020204" pitchFamily="34" charset="0"/>
              </a:defRPr>
            </a:lvl4pPr>
            <a:lvl5pPr marL="2286000" indent="-457200">
              <a:defRPr sz="1200">
                <a:solidFill>
                  <a:schemeClr val="tx1"/>
                </a:solidFill>
                <a:latin typeface="Lucida Sans" panose="020B0602030504020204" pitchFamily="34" charset="0"/>
              </a:defRPr>
            </a:lvl5pPr>
            <a:lvl6pPr marL="2743200" indent="-457200" eaLnBrk="0" fontAlgn="base" hangingPunct="0">
              <a:spcBef>
                <a:spcPct val="0"/>
              </a:spcBef>
              <a:spcAft>
                <a:spcPct val="0"/>
              </a:spcAft>
              <a:defRPr sz="1200">
                <a:solidFill>
                  <a:schemeClr val="tx1"/>
                </a:solidFill>
                <a:latin typeface="Lucida Sans" panose="020B0602030504020204" pitchFamily="34" charset="0"/>
              </a:defRPr>
            </a:lvl6pPr>
            <a:lvl7pPr marL="3200400" indent="-457200" eaLnBrk="0" fontAlgn="base" hangingPunct="0">
              <a:spcBef>
                <a:spcPct val="0"/>
              </a:spcBef>
              <a:spcAft>
                <a:spcPct val="0"/>
              </a:spcAft>
              <a:defRPr sz="1200">
                <a:solidFill>
                  <a:schemeClr val="tx1"/>
                </a:solidFill>
                <a:latin typeface="Lucida Sans" panose="020B0602030504020204" pitchFamily="34" charset="0"/>
              </a:defRPr>
            </a:lvl7pPr>
            <a:lvl8pPr marL="3657600" indent="-457200" eaLnBrk="0" fontAlgn="base" hangingPunct="0">
              <a:spcBef>
                <a:spcPct val="0"/>
              </a:spcBef>
              <a:spcAft>
                <a:spcPct val="0"/>
              </a:spcAft>
              <a:defRPr sz="1200">
                <a:solidFill>
                  <a:schemeClr val="tx1"/>
                </a:solidFill>
                <a:latin typeface="Lucida Sans" panose="020B0602030504020204" pitchFamily="34" charset="0"/>
              </a:defRPr>
            </a:lvl8pPr>
            <a:lvl9pPr marL="4114800" indent="-4572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4000" u="sng" dirty="0">
                <a:solidFill>
                  <a:schemeClr val="accent6">
                    <a:lumMod val="50000"/>
                  </a:schemeClr>
                </a:solidFill>
                <a:latin typeface="Algerian" panose="04020705040A02060702" pitchFamily="82" charset="0"/>
              </a:rPr>
              <a:t>Decision </a:t>
            </a:r>
            <a:r>
              <a:rPr lang="en-GB" altLang="en-US" sz="4000" u="sng" dirty="0" smtClean="0">
                <a:solidFill>
                  <a:schemeClr val="accent6">
                    <a:lumMod val="50000"/>
                  </a:schemeClr>
                </a:solidFill>
                <a:latin typeface="Algerian" panose="04020705040A02060702" pitchFamily="82" charset="0"/>
              </a:rPr>
              <a:t>4</a:t>
            </a:r>
            <a:endParaRPr lang="en-GB" altLang="en-US" sz="4000" dirty="0">
              <a:solidFill>
                <a:schemeClr val="accent6">
                  <a:lumMod val="50000"/>
                </a:schemeClr>
              </a:solidFill>
              <a:latin typeface="Algerian" panose="04020705040A02060702" pitchFamily="82" charset="0"/>
            </a:endParaRPr>
          </a:p>
          <a:p>
            <a:pPr>
              <a:spcBef>
                <a:spcPct val="50000"/>
              </a:spcBef>
            </a:pPr>
            <a:r>
              <a:rPr lang="en-GB" altLang="en-US" sz="2800" dirty="0" smtClean="0">
                <a:latin typeface="+mn-lt"/>
              </a:rPr>
              <a:t>      You need money to pay soldiers to fight for you. How do you raise money?</a:t>
            </a:r>
          </a:p>
          <a:p>
            <a:pPr marL="514350" indent="-514350">
              <a:spcBef>
                <a:spcPct val="50000"/>
              </a:spcBef>
              <a:buFont typeface="+mj-lt"/>
              <a:buAutoNum type="alphaLcParenR"/>
            </a:pPr>
            <a:r>
              <a:rPr lang="en-GB" altLang="en-US" sz="2800" b="1" dirty="0" smtClean="0">
                <a:latin typeface="+mn-lt"/>
              </a:rPr>
              <a:t>Ask the barons about how much tax they will pay</a:t>
            </a:r>
          </a:p>
          <a:p>
            <a:pPr marL="514350" indent="-514350">
              <a:spcBef>
                <a:spcPct val="50000"/>
              </a:spcBef>
              <a:buFont typeface="+mj-lt"/>
              <a:buAutoNum type="alphaLcParenR"/>
            </a:pPr>
            <a:r>
              <a:rPr lang="en-GB" altLang="en-US" sz="2800" b="1" dirty="0" smtClean="0">
                <a:latin typeface="+mn-lt"/>
              </a:rPr>
              <a:t>Double the amount of tax paid by landowners when they inherit land</a:t>
            </a:r>
          </a:p>
          <a:p>
            <a:pPr marL="514350" indent="-514350">
              <a:spcBef>
                <a:spcPct val="50000"/>
              </a:spcBef>
              <a:buFont typeface="+mj-lt"/>
              <a:buAutoNum type="alphaLcParenR"/>
            </a:pPr>
            <a:r>
              <a:rPr lang="en-GB" altLang="en-US" sz="2800" b="1" dirty="0" smtClean="0">
                <a:latin typeface="+mn-lt"/>
              </a:rPr>
              <a:t>Make the tax paid when land is inherited ten times what it used to be – or even more if you can get away with it.</a:t>
            </a:r>
          </a:p>
          <a:p>
            <a:pPr>
              <a:spcBef>
                <a:spcPct val="50000"/>
              </a:spcBef>
            </a:pPr>
            <a:endParaRPr lang="en-GB" altLang="en-US" sz="2400" b="1" dirty="0">
              <a:latin typeface="+mn-lt"/>
            </a:endParaRPr>
          </a:p>
        </p:txBody>
      </p:sp>
      <p:sp>
        <p:nvSpPr>
          <p:cNvPr id="5" name="Text Box 2"/>
          <p:cNvSpPr txBox="1">
            <a:spLocks noChangeArrowheads="1"/>
          </p:cNvSpPr>
          <p:nvPr/>
        </p:nvSpPr>
        <p:spPr bwMode="auto">
          <a:xfrm>
            <a:off x="1952155" y="3515"/>
            <a:ext cx="10239845" cy="457200"/>
          </a:xfrm>
          <a:prstGeom prst="rect">
            <a:avLst/>
          </a:prstGeom>
          <a:solidFill>
            <a:schemeClr val="accent4">
              <a:lumMod val="20000"/>
              <a:lumOff val="80000"/>
            </a:schemeClr>
          </a:solidFill>
          <a:ln>
            <a:noFill/>
          </a:ln>
          <a:effectLst/>
        </p:spPr>
        <p:txBody>
          <a:bodyPr wrap="square">
            <a:spAutoFit/>
          </a:bodyPr>
          <a:lstStyle>
            <a:lvl1pPr>
              <a:defRPr sz="1200">
                <a:solidFill>
                  <a:schemeClr val="tx1"/>
                </a:solidFill>
                <a:latin typeface="Lucida Sans" panose="020B0602030504020204" pitchFamily="34" charset="0"/>
              </a:defRPr>
            </a:lvl1pPr>
            <a:lvl2pPr marL="742950" indent="-285750">
              <a:defRPr sz="1200">
                <a:solidFill>
                  <a:schemeClr val="tx1"/>
                </a:solidFill>
                <a:latin typeface="Lucida Sans" panose="020B0602030504020204" pitchFamily="34" charset="0"/>
              </a:defRPr>
            </a:lvl2pPr>
            <a:lvl3pPr marL="1143000" indent="-228600">
              <a:defRPr sz="1200">
                <a:solidFill>
                  <a:schemeClr val="tx1"/>
                </a:solidFill>
                <a:latin typeface="Lucida Sans" panose="020B0602030504020204" pitchFamily="34" charset="0"/>
              </a:defRPr>
            </a:lvl3pPr>
            <a:lvl4pPr marL="1600200" indent="-228600">
              <a:defRPr sz="1200">
                <a:solidFill>
                  <a:schemeClr val="tx1"/>
                </a:solidFill>
                <a:latin typeface="Lucida Sans" panose="020B0602030504020204" pitchFamily="34" charset="0"/>
              </a:defRPr>
            </a:lvl4pPr>
            <a:lvl5pPr marL="2057400" indent="-228600">
              <a:defRPr sz="1200">
                <a:solidFill>
                  <a:schemeClr val="tx1"/>
                </a:solidFill>
                <a:latin typeface="Lucida Sans" panose="020B0602030504020204" pitchFamily="34" charset="0"/>
              </a:defRPr>
            </a:lvl5pPr>
            <a:lvl6pPr marL="2514600" indent="-228600" eaLnBrk="0" fontAlgn="base" hangingPunct="0">
              <a:spcBef>
                <a:spcPct val="0"/>
              </a:spcBef>
              <a:spcAft>
                <a:spcPct val="0"/>
              </a:spcAft>
              <a:defRPr sz="1200">
                <a:solidFill>
                  <a:schemeClr val="tx1"/>
                </a:solidFill>
                <a:latin typeface="Lucida Sans" panose="020B0602030504020204" pitchFamily="34" charset="0"/>
              </a:defRPr>
            </a:lvl6pPr>
            <a:lvl7pPr marL="2971800" indent="-228600" eaLnBrk="0" fontAlgn="base" hangingPunct="0">
              <a:spcBef>
                <a:spcPct val="0"/>
              </a:spcBef>
              <a:spcAft>
                <a:spcPct val="0"/>
              </a:spcAft>
              <a:defRPr sz="1200">
                <a:solidFill>
                  <a:schemeClr val="tx1"/>
                </a:solidFill>
                <a:latin typeface="Lucida Sans" panose="020B0602030504020204" pitchFamily="34" charset="0"/>
              </a:defRPr>
            </a:lvl7pPr>
            <a:lvl8pPr marL="3429000" indent="-228600" eaLnBrk="0" fontAlgn="base" hangingPunct="0">
              <a:spcBef>
                <a:spcPct val="0"/>
              </a:spcBef>
              <a:spcAft>
                <a:spcPct val="0"/>
              </a:spcAft>
              <a:defRPr sz="1200">
                <a:solidFill>
                  <a:schemeClr val="tx1"/>
                </a:solidFill>
                <a:latin typeface="Lucida Sans" panose="020B0602030504020204" pitchFamily="34" charset="0"/>
              </a:defRPr>
            </a:lvl8pPr>
            <a:lvl9pPr marL="3886200" indent="-228600" eaLnBrk="0" fontAlgn="base" hangingPunct="0">
              <a:spcBef>
                <a:spcPct val="0"/>
              </a:spcBef>
              <a:spcAft>
                <a:spcPct val="0"/>
              </a:spcAft>
              <a:defRPr sz="1200">
                <a:solidFill>
                  <a:schemeClr val="tx1"/>
                </a:solidFill>
                <a:latin typeface="Lucida Sans" panose="020B0602030504020204" pitchFamily="34" charset="0"/>
              </a:defRPr>
            </a:lvl9pPr>
          </a:lstStyle>
          <a:p>
            <a:pPr algn="ctr" eaLnBrk="1" hangingPunct="1">
              <a:spcBef>
                <a:spcPct val="50000"/>
              </a:spcBef>
            </a:pPr>
            <a:r>
              <a:rPr lang="en-GB" altLang="en-US" sz="2400" b="1" dirty="0"/>
              <a:t>You are King John – are you the weakest link?</a:t>
            </a:r>
          </a:p>
        </p:txBody>
      </p:sp>
      <p:pic>
        <p:nvPicPr>
          <p:cNvPr id="6" name="Picture 2" descr="http://deremilitari.org/wp-content/uploads/2013/12/British_-_King_John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93"/>
            <a:ext cx="1952155" cy="26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3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1849</Words>
  <Application>Microsoft Office PowerPoint</Application>
  <PresentationFormat>Widescreen</PresentationFormat>
  <Paragraphs>342</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Calibri</vt:lpstr>
      <vt:lpstr>Calibri Light</vt:lpstr>
      <vt:lpstr>Lucida Sans</vt:lpstr>
      <vt:lpstr>Office Theme</vt:lpstr>
      <vt:lpstr>You are  King 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King John</dc:title>
  <dc:creator>Janice Beck</dc:creator>
  <cp:lastModifiedBy>Janice Beck</cp:lastModifiedBy>
  <cp:revision>3</cp:revision>
  <dcterms:created xsi:type="dcterms:W3CDTF">2014-11-17T00:08:19Z</dcterms:created>
  <dcterms:modified xsi:type="dcterms:W3CDTF">2015-05-08T18:50:38Z</dcterms:modified>
</cp:coreProperties>
</file>