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7" r:id="rId3"/>
    <p:sldId id="27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57" r:id="rId14"/>
    <p:sldId id="260" r:id="rId15"/>
    <p:sldId id="258" r:id="rId16"/>
    <p:sldId id="261" r:id="rId17"/>
    <p:sldId id="259" r:id="rId18"/>
    <p:sldId id="262" r:id="rId19"/>
    <p:sldId id="263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8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08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298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8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6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05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1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3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5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0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6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7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0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3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81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glishwithmrspierce.files.wordpress.com/2015/07/literary-devices-literary-devices-everywhere.jpg?w=556&amp;h=303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7901"/>
            <a:ext cx="9144000" cy="498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71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230" y="164542"/>
            <a:ext cx="7055380" cy="1400530"/>
          </a:xfrm>
        </p:spPr>
        <p:txBody>
          <a:bodyPr/>
          <a:lstStyle/>
          <a:p>
            <a:r>
              <a:rPr lang="en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Imagery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565072"/>
            <a:ext cx="9113520" cy="419548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When the author uses words and phrases to create “mental images” for the reader</a:t>
            </a:r>
          </a:p>
          <a:p>
            <a:r>
              <a:rPr lang="en-CA" sz="2800" dirty="0" smtClean="0"/>
              <a:t>Helps us visualize the writing</a:t>
            </a:r>
          </a:p>
          <a:p>
            <a:r>
              <a:rPr lang="en-CA" sz="2800" dirty="0" smtClean="0"/>
              <a:t>Appeals to the five senses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68224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Figurative Language</a:t>
            </a:r>
            <a:endParaRPr lang="en-CA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5340" y="4267200"/>
            <a:ext cx="7726680" cy="22467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92D050"/>
                </a:solidFill>
              </a:rPr>
              <a:t>EXAMPLE:</a:t>
            </a:r>
          </a:p>
          <a:p>
            <a:r>
              <a:rPr lang="en-CA" sz="2800" dirty="0" smtClean="0"/>
              <a:t>The gushing river made its way down the lush green mountains, dotted with tiny flowers in a riot of colours, and trees coming alive with gaily chirping birds.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2000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64542"/>
            <a:ext cx="7055380" cy="1400530"/>
          </a:xfrm>
        </p:spPr>
        <p:txBody>
          <a:bodyPr/>
          <a:lstStyle/>
          <a:p>
            <a:r>
              <a:rPr lang="en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Personification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879407"/>
            <a:ext cx="4693920" cy="419548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Attaching human traits and characteristics to inanimate objects, phenomena, and animals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68224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Figurative Language</a:t>
            </a:r>
            <a:endParaRPr lang="en-CA" sz="3200" b="1" dirty="0"/>
          </a:p>
        </p:txBody>
      </p:sp>
      <p:pic>
        <p:nvPicPr>
          <p:cNvPr id="12290" name="Picture 2" descr="https://emilystringer98.files.wordpress.com/2014/03/20140325-170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50" y="1412845"/>
            <a:ext cx="4082750" cy="40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4464543"/>
            <a:ext cx="7955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92D050"/>
                </a:solidFill>
              </a:rPr>
              <a:t>EXAMPLES</a:t>
            </a:r>
          </a:p>
          <a:p>
            <a:r>
              <a:rPr lang="en-CA" sz="3200" dirty="0" smtClean="0"/>
              <a:t>The wise owl</a:t>
            </a:r>
          </a:p>
          <a:p>
            <a:r>
              <a:rPr lang="en-CA" sz="3200" dirty="0" smtClean="0"/>
              <a:t>The fire ran wild</a:t>
            </a:r>
          </a:p>
          <a:p>
            <a:r>
              <a:rPr lang="en-CA" sz="3200" dirty="0" smtClean="0"/>
              <a:t>Time creeps up on you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78035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1162" y="274321"/>
            <a:ext cx="7850838" cy="3329581"/>
          </a:xfrm>
        </p:spPr>
        <p:txBody>
          <a:bodyPr/>
          <a:lstStyle/>
          <a:p>
            <a:r>
              <a:rPr lang="en-CA" dirty="0" smtClean="0"/>
              <a:t>LITERARY DEVICE SNOWBALL TOSS</a:t>
            </a:r>
            <a:endParaRPr lang="en-CA" dirty="0"/>
          </a:p>
        </p:txBody>
      </p:sp>
      <p:pic>
        <p:nvPicPr>
          <p:cNvPr id="13314" name="Picture 2" descr="http://watermarked.cutcaster.com/cutcaster-photo-100754090-Boy-throwing-snow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63" y="3908702"/>
            <a:ext cx="2000578" cy="237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blog.bargainprinting.com/wp-content/uploads/2011/07/paper-bal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3908702"/>
            <a:ext cx="3167141" cy="237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8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259535"/>
            <a:ext cx="7055380" cy="1400530"/>
          </a:xfrm>
        </p:spPr>
        <p:txBody>
          <a:bodyPr/>
          <a:lstStyle/>
          <a:p>
            <a:r>
              <a:rPr lang="en-CA" dirty="0" smtClean="0"/>
              <a:t>Choose </a:t>
            </a:r>
            <a:r>
              <a:rPr lang="en-CA" b="1" dirty="0" smtClean="0">
                <a:solidFill>
                  <a:schemeClr val="accent1"/>
                </a:solidFill>
              </a:rPr>
              <a:t>one</a:t>
            </a:r>
            <a:r>
              <a:rPr lang="en-CA" dirty="0" smtClean="0"/>
              <a:t> and write it at the top of your paper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2220565"/>
            <a:ext cx="8717280" cy="4195481"/>
          </a:xfrm>
        </p:spPr>
        <p:txBody>
          <a:bodyPr>
            <a:noAutofit/>
          </a:bodyPr>
          <a:lstStyle/>
          <a:p>
            <a:r>
              <a:rPr lang="en-CA" sz="2800" dirty="0" smtClean="0"/>
              <a:t>He is such a pig.</a:t>
            </a:r>
          </a:p>
          <a:p>
            <a:r>
              <a:rPr lang="en-CA" sz="2800" dirty="0" smtClean="0"/>
              <a:t>He was a real Romeo with the ladies.</a:t>
            </a:r>
          </a:p>
          <a:p>
            <a:r>
              <a:rPr lang="en-CA" sz="2800" dirty="0" smtClean="0"/>
              <a:t>The stars danced in the dark sky.</a:t>
            </a:r>
          </a:p>
          <a:p>
            <a:r>
              <a:rPr lang="en-CA" sz="2800" dirty="0" smtClean="0"/>
              <a:t>He could hear footsteps of doom nearing.</a:t>
            </a:r>
          </a:p>
          <a:p>
            <a:r>
              <a:rPr lang="en-CA" sz="2800" dirty="0" smtClean="0"/>
              <a:t>The snake slithered and hissed.</a:t>
            </a:r>
          </a:p>
          <a:p>
            <a:r>
              <a:rPr lang="en-CA" sz="2800" dirty="0" smtClean="0"/>
              <a:t>Hopefully his home has some heat.</a:t>
            </a:r>
          </a:p>
          <a:p>
            <a:endParaRPr lang="en-CA" sz="2800" dirty="0" smtClean="0"/>
          </a:p>
          <a:p>
            <a:endParaRPr lang="en-CA" sz="2800" dirty="0" smtClean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06503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843" y="1217731"/>
            <a:ext cx="7055380" cy="1400530"/>
          </a:xfrm>
        </p:spPr>
        <p:txBody>
          <a:bodyPr/>
          <a:lstStyle/>
          <a:p>
            <a:r>
              <a:rPr lang="en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Crumple &amp; Toss!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77" y="2997369"/>
            <a:ext cx="8456745" cy="4195481"/>
          </a:xfrm>
        </p:spPr>
        <p:txBody>
          <a:bodyPr>
            <a:normAutofit/>
          </a:bodyPr>
          <a:lstStyle/>
          <a:p>
            <a:r>
              <a:rPr lang="en-CA" sz="3200" dirty="0" smtClean="0"/>
              <a:t>Pick one up and </a:t>
            </a:r>
            <a:r>
              <a:rPr lang="en-CA" sz="3200" b="1" dirty="0" smtClean="0"/>
              <a:t>read the sentence </a:t>
            </a:r>
            <a:r>
              <a:rPr lang="en-CA" sz="3200" dirty="0" smtClean="0"/>
              <a:t>to yourself.</a:t>
            </a:r>
          </a:p>
          <a:p>
            <a:r>
              <a:rPr lang="en-CA" sz="3200" b="1" dirty="0" smtClean="0"/>
              <a:t>Write down what it is an example of </a:t>
            </a:r>
            <a:r>
              <a:rPr lang="en-CA" sz="3200" dirty="0" smtClean="0"/>
              <a:t>(simile, imagery, etc.- you can use your sheet to help!)</a:t>
            </a:r>
          </a:p>
        </p:txBody>
      </p:sp>
      <p:pic>
        <p:nvPicPr>
          <p:cNvPr id="1026" name="Picture 2" descr="http://teachertrainer.com/wp-content/uploads/2013/09/Paper-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0579" cy="26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2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74" y="2235805"/>
            <a:ext cx="8492386" cy="4195481"/>
          </a:xfrm>
        </p:spPr>
        <p:txBody>
          <a:bodyPr>
            <a:noAutofit/>
          </a:bodyPr>
          <a:lstStyle/>
          <a:p>
            <a:r>
              <a:rPr lang="en-CA" sz="2800" dirty="0" smtClean="0"/>
              <a:t>She was being such a Scrooge.</a:t>
            </a:r>
          </a:p>
          <a:p>
            <a:r>
              <a:rPr lang="en-CA" sz="2800" dirty="0" smtClean="0"/>
              <a:t>The sun glared down on us from above.</a:t>
            </a:r>
          </a:p>
          <a:p>
            <a:r>
              <a:rPr lang="en-CA" sz="2800" dirty="0" smtClean="0"/>
              <a:t>The bridge collapsed, creating a huge boom.</a:t>
            </a:r>
          </a:p>
          <a:p>
            <a:r>
              <a:rPr lang="en-CA" sz="2800" dirty="0" smtClean="0"/>
              <a:t>The barbarians broke through the barricade.</a:t>
            </a:r>
          </a:p>
          <a:p>
            <a:r>
              <a:rPr lang="en-CA" sz="2800" dirty="0" smtClean="0"/>
              <a:t>Life is a rollercoaster.</a:t>
            </a:r>
          </a:p>
          <a:p>
            <a:r>
              <a:rPr lang="en-CA" sz="2800" dirty="0" smtClean="0"/>
              <a:t>He stood on the wall, but it made him too tall.</a:t>
            </a:r>
          </a:p>
          <a:p>
            <a:endParaRPr lang="en-CA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3974" y="259535"/>
            <a:ext cx="7055380" cy="1400530"/>
          </a:xfrm>
        </p:spPr>
        <p:txBody>
          <a:bodyPr/>
          <a:lstStyle/>
          <a:p>
            <a:r>
              <a:rPr lang="en-CA" dirty="0" smtClean="0"/>
              <a:t>Choose </a:t>
            </a:r>
            <a:r>
              <a:rPr lang="en-CA" b="1" dirty="0" smtClean="0">
                <a:solidFill>
                  <a:schemeClr val="accent1"/>
                </a:solidFill>
              </a:rPr>
              <a:t>one</a:t>
            </a:r>
            <a:r>
              <a:rPr lang="en-CA" dirty="0" smtClean="0"/>
              <a:t> and write it on your paper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937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843" y="1217731"/>
            <a:ext cx="7055380" cy="1400530"/>
          </a:xfrm>
        </p:spPr>
        <p:txBody>
          <a:bodyPr/>
          <a:lstStyle/>
          <a:p>
            <a:r>
              <a:rPr lang="en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Crumple &amp; Toss!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77" y="2997369"/>
            <a:ext cx="8456745" cy="4195481"/>
          </a:xfrm>
        </p:spPr>
        <p:txBody>
          <a:bodyPr>
            <a:normAutofit/>
          </a:bodyPr>
          <a:lstStyle/>
          <a:p>
            <a:r>
              <a:rPr lang="en-CA" sz="3200" dirty="0" smtClean="0"/>
              <a:t>Pick one up and </a:t>
            </a:r>
            <a:r>
              <a:rPr lang="en-CA" sz="3200" b="1" dirty="0" smtClean="0"/>
              <a:t>read the sentence </a:t>
            </a:r>
            <a:r>
              <a:rPr lang="en-CA" sz="3200" dirty="0" smtClean="0"/>
              <a:t>to yourself.</a:t>
            </a:r>
          </a:p>
          <a:p>
            <a:r>
              <a:rPr lang="en-CA" sz="3200" b="1" dirty="0" smtClean="0"/>
              <a:t>Write down what it is an example of </a:t>
            </a:r>
            <a:r>
              <a:rPr lang="en-CA" sz="3200" dirty="0" smtClean="0"/>
              <a:t>(simile, imagery, etc.- you can use your sheet to help!)</a:t>
            </a:r>
          </a:p>
        </p:txBody>
      </p:sp>
      <p:pic>
        <p:nvPicPr>
          <p:cNvPr id="1026" name="Picture 2" descr="http://teachertrainer.com/wp-content/uploads/2013/09/Paper-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0579" cy="26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31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2479645"/>
            <a:ext cx="9144000" cy="4195481"/>
          </a:xfrm>
        </p:spPr>
        <p:txBody>
          <a:bodyPr>
            <a:noAutofit/>
          </a:bodyPr>
          <a:lstStyle/>
          <a:p>
            <a:r>
              <a:rPr lang="en-CA" sz="2800" dirty="0" smtClean="0"/>
              <a:t>The waffle jumped out of the toaster.</a:t>
            </a:r>
          </a:p>
          <a:p>
            <a:r>
              <a:rPr lang="en-CA" sz="2800" dirty="0" smtClean="0"/>
              <a:t>The music coursed through us, shaking our bodies.</a:t>
            </a:r>
          </a:p>
          <a:p>
            <a:r>
              <a:rPr lang="en-CA" sz="2800" dirty="0" smtClean="0"/>
              <a:t>Those clucking chickens are driving me crazy!</a:t>
            </a:r>
          </a:p>
          <a:p>
            <a:r>
              <a:rPr lang="en-CA" sz="2800" dirty="0" smtClean="0"/>
              <a:t>She bounced the ball in the backyard.</a:t>
            </a:r>
          </a:p>
          <a:p>
            <a:r>
              <a:rPr lang="en-CA" sz="2800" dirty="0" smtClean="0"/>
              <a:t>I’ll just wander over yonder.</a:t>
            </a:r>
            <a:endParaRPr lang="en-CA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3974" y="259535"/>
            <a:ext cx="7055380" cy="1400530"/>
          </a:xfrm>
        </p:spPr>
        <p:txBody>
          <a:bodyPr/>
          <a:lstStyle/>
          <a:p>
            <a:r>
              <a:rPr lang="en-CA" dirty="0" smtClean="0"/>
              <a:t>Choose </a:t>
            </a:r>
            <a:r>
              <a:rPr lang="en-CA" b="1" dirty="0" smtClean="0">
                <a:solidFill>
                  <a:schemeClr val="accent1"/>
                </a:solidFill>
              </a:rPr>
              <a:t>one</a:t>
            </a:r>
            <a:r>
              <a:rPr lang="en-CA" dirty="0" smtClean="0"/>
              <a:t> and write it on your paper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4938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843" y="1217731"/>
            <a:ext cx="7055380" cy="1400530"/>
          </a:xfrm>
        </p:spPr>
        <p:txBody>
          <a:bodyPr/>
          <a:lstStyle/>
          <a:p>
            <a:r>
              <a:rPr lang="en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Crumple &amp; Toss!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77" y="2997369"/>
            <a:ext cx="8456745" cy="4195481"/>
          </a:xfrm>
        </p:spPr>
        <p:txBody>
          <a:bodyPr>
            <a:normAutofit/>
          </a:bodyPr>
          <a:lstStyle/>
          <a:p>
            <a:r>
              <a:rPr lang="en-CA" sz="3200" dirty="0" smtClean="0"/>
              <a:t>Pick one up and </a:t>
            </a:r>
            <a:r>
              <a:rPr lang="en-CA" sz="3200" b="1" dirty="0" smtClean="0"/>
              <a:t>read the sentence </a:t>
            </a:r>
            <a:r>
              <a:rPr lang="en-CA" sz="3200" dirty="0" smtClean="0"/>
              <a:t>to yourself.</a:t>
            </a:r>
          </a:p>
          <a:p>
            <a:r>
              <a:rPr lang="en-CA" sz="3200" b="1" dirty="0" smtClean="0"/>
              <a:t>Write down what it is an example of </a:t>
            </a:r>
            <a:r>
              <a:rPr lang="en-CA" sz="3200" dirty="0" smtClean="0"/>
              <a:t>(simile, imagery, etc.- you can use your sheet to help!)</a:t>
            </a:r>
          </a:p>
        </p:txBody>
      </p:sp>
      <p:pic>
        <p:nvPicPr>
          <p:cNvPr id="1026" name="Picture 2" descr="http://teachertrainer.com/wp-content/uploads/2013/09/Paper-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0579" cy="26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12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2159605"/>
            <a:ext cx="9144000" cy="4195481"/>
          </a:xfrm>
        </p:spPr>
        <p:txBody>
          <a:bodyPr>
            <a:noAutofit/>
          </a:bodyPr>
          <a:lstStyle/>
          <a:p>
            <a:r>
              <a:rPr lang="en-CA" sz="2800" dirty="0" smtClean="0"/>
              <a:t>He was acting like a monkey!</a:t>
            </a:r>
          </a:p>
          <a:p>
            <a:r>
              <a:rPr lang="en-CA" sz="2800" dirty="0" smtClean="0"/>
              <a:t>The flowers waltzed in the gentle breeze.</a:t>
            </a:r>
          </a:p>
          <a:p>
            <a:r>
              <a:rPr lang="en-CA" sz="2800" dirty="0" smtClean="0"/>
              <a:t>Birds </a:t>
            </a:r>
            <a:r>
              <a:rPr lang="en-CA" sz="2800" dirty="0"/>
              <a:t>tweeted happily outside the window</a:t>
            </a:r>
            <a:r>
              <a:rPr lang="en-CA" sz="2800" dirty="0" smtClean="0"/>
              <a:t>.</a:t>
            </a:r>
          </a:p>
          <a:p>
            <a:r>
              <a:rPr lang="en-CA" sz="2800" dirty="0" smtClean="0"/>
              <a:t>The popcorn leapt out of the bowl.</a:t>
            </a:r>
          </a:p>
          <a:p>
            <a:r>
              <a:rPr lang="en-CA" sz="2800" dirty="0" smtClean="0"/>
              <a:t>He could hear rain trickling down the gutter.</a:t>
            </a:r>
            <a:endParaRPr lang="en-CA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3974" y="259535"/>
            <a:ext cx="7055380" cy="1400530"/>
          </a:xfrm>
        </p:spPr>
        <p:txBody>
          <a:bodyPr/>
          <a:lstStyle/>
          <a:p>
            <a:r>
              <a:rPr lang="en-CA" dirty="0" smtClean="0"/>
              <a:t>Choose </a:t>
            </a:r>
            <a:r>
              <a:rPr lang="en-CA" b="1" dirty="0" smtClean="0">
                <a:solidFill>
                  <a:schemeClr val="accent1"/>
                </a:solidFill>
              </a:rPr>
              <a:t>one</a:t>
            </a:r>
            <a:r>
              <a:rPr lang="en-CA" dirty="0" smtClean="0"/>
              <a:t> and write it on your paper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801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310" y="164542"/>
            <a:ext cx="7055380" cy="1400530"/>
          </a:xfrm>
        </p:spPr>
        <p:txBody>
          <a:bodyPr/>
          <a:lstStyle/>
          <a:p>
            <a:r>
              <a:rPr lang="en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Rhyme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43" y="1883177"/>
            <a:ext cx="4242717" cy="1929363"/>
          </a:xfrm>
        </p:spPr>
        <p:txBody>
          <a:bodyPr>
            <a:normAutofit/>
          </a:bodyPr>
          <a:lstStyle/>
          <a:p>
            <a:r>
              <a:rPr lang="en-CA" sz="3200" dirty="0" smtClean="0"/>
              <a:t>Internal Rhyme:</a:t>
            </a:r>
          </a:p>
          <a:p>
            <a:pPr marL="0" indent="0">
              <a:buNone/>
            </a:pPr>
            <a:r>
              <a:rPr lang="en-CA" sz="3200" dirty="0" smtClean="0"/>
              <a:t>A rhyme in only one line of verse</a:t>
            </a:r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68224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Sound Devices</a:t>
            </a:r>
            <a:endParaRPr lang="en-CA" sz="3200" b="1" dirty="0"/>
          </a:p>
        </p:txBody>
      </p:sp>
      <p:pic>
        <p:nvPicPr>
          <p:cNvPr id="7174" name="Picture 6" descr="http://cdn.memestache.com/2012/8/31/memestache.com_257491_1347141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0" y="1564538"/>
            <a:ext cx="4381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541" y="4618499"/>
            <a:ext cx="8250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chemeClr val="accent1"/>
                </a:solidFill>
              </a:rPr>
              <a:t>EXAMPLE</a:t>
            </a:r>
          </a:p>
          <a:p>
            <a:r>
              <a:rPr lang="en-CA" sz="3600" b="1" dirty="0">
                <a:solidFill>
                  <a:schemeClr val="accent1"/>
                </a:solidFill>
              </a:rPr>
              <a:t>“We were the first that ever burst”</a:t>
            </a:r>
          </a:p>
          <a:p>
            <a:endParaRPr lang="en-CA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81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843" y="1217731"/>
            <a:ext cx="7055380" cy="1400530"/>
          </a:xfrm>
        </p:spPr>
        <p:txBody>
          <a:bodyPr/>
          <a:lstStyle/>
          <a:p>
            <a:r>
              <a:rPr lang="en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Crumple &amp; Toss!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77" y="2997369"/>
            <a:ext cx="8456745" cy="4195481"/>
          </a:xfrm>
        </p:spPr>
        <p:txBody>
          <a:bodyPr>
            <a:normAutofit/>
          </a:bodyPr>
          <a:lstStyle/>
          <a:p>
            <a:r>
              <a:rPr lang="en-CA" sz="3200" dirty="0" smtClean="0"/>
              <a:t>Pick one up and </a:t>
            </a:r>
            <a:r>
              <a:rPr lang="en-CA" sz="3200" b="1" dirty="0" smtClean="0"/>
              <a:t>read the sentence </a:t>
            </a:r>
            <a:r>
              <a:rPr lang="en-CA" sz="3200" dirty="0" smtClean="0"/>
              <a:t>to yourself.</a:t>
            </a:r>
          </a:p>
          <a:p>
            <a:r>
              <a:rPr lang="en-CA" sz="3200" b="1" dirty="0" smtClean="0"/>
              <a:t>Write down what it is an example of </a:t>
            </a:r>
            <a:r>
              <a:rPr lang="en-CA" sz="3200" dirty="0" smtClean="0"/>
              <a:t>(simile, imagery, etc.- you can use your sheet to help!)</a:t>
            </a:r>
          </a:p>
        </p:txBody>
      </p:sp>
      <p:pic>
        <p:nvPicPr>
          <p:cNvPr id="1026" name="Picture 2" descr="http://teachertrainer.com/wp-content/uploads/2013/09/Paper-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0579" cy="26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1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630" y="164542"/>
            <a:ext cx="7055380" cy="1400530"/>
          </a:xfrm>
        </p:spPr>
        <p:txBody>
          <a:bodyPr/>
          <a:lstStyle/>
          <a:p>
            <a:r>
              <a:rPr lang="en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Rhyme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205325"/>
            <a:ext cx="3592194" cy="4195481"/>
          </a:xfrm>
        </p:spPr>
        <p:txBody>
          <a:bodyPr>
            <a:normAutofit/>
          </a:bodyPr>
          <a:lstStyle/>
          <a:p>
            <a:r>
              <a:rPr lang="en-CA" sz="3600" dirty="0" smtClean="0"/>
              <a:t>When a poem has lines ending with words that sound the same</a:t>
            </a:r>
            <a:endParaRPr lang="en-C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68224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Sound Devices</a:t>
            </a:r>
            <a:endParaRPr lang="en-CA" sz="3200" b="1" dirty="0"/>
          </a:p>
        </p:txBody>
      </p:sp>
      <p:pic>
        <p:nvPicPr>
          <p:cNvPr id="7172" name="Picture 4" descr="https://s-media-cache-ak0.pinimg.com/236x/bf/70/5e/bf705e8344b537d534db53d921584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082"/>
            <a:ext cx="4922520" cy="49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06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230" y="164542"/>
            <a:ext cx="7055380" cy="1400530"/>
          </a:xfrm>
        </p:spPr>
        <p:txBody>
          <a:bodyPr/>
          <a:lstStyle/>
          <a:p>
            <a:r>
              <a:rPr lang="en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Alliteration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8720" y="2052925"/>
            <a:ext cx="3947160" cy="4195481"/>
          </a:xfrm>
        </p:spPr>
        <p:txBody>
          <a:bodyPr>
            <a:normAutofit/>
          </a:bodyPr>
          <a:lstStyle/>
          <a:p>
            <a:r>
              <a:rPr lang="en-CA" sz="2400" dirty="0" smtClean="0"/>
              <a:t>Words used in succession begin with the same letters (or sound group)</a:t>
            </a:r>
          </a:p>
          <a:p>
            <a:r>
              <a:rPr lang="en-CA" sz="2400" dirty="0" smtClean="0"/>
              <a:t>Repetition of similar sounds in a sentence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68224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Sound Devices</a:t>
            </a:r>
            <a:endParaRPr lang="en-CA" sz="3200" b="1" dirty="0"/>
          </a:p>
        </p:txBody>
      </p:sp>
      <p:pic>
        <p:nvPicPr>
          <p:cNvPr id="10242" name="Picture 2" descr="http://cdn.meme.am/instances/500x/56164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5072"/>
            <a:ext cx="47625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30530" y="5660416"/>
            <a:ext cx="9136380" cy="1075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CA" sz="3000" b="1" dirty="0" smtClean="0">
                <a:solidFill>
                  <a:schemeClr val="accent1"/>
                </a:solidFill>
              </a:rPr>
              <a:t>Example: The wicked witch went on her way.</a:t>
            </a:r>
            <a:endParaRPr lang="en-CA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6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390" y="164542"/>
            <a:ext cx="7055380" cy="1400530"/>
          </a:xfrm>
        </p:spPr>
        <p:txBody>
          <a:bodyPr/>
          <a:lstStyle/>
          <a:p>
            <a:r>
              <a:rPr lang="en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Onomatopoeia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818940"/>
            <a:ext cx="8519160" cy="419548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Words whose sound is close to the sound they are meant to depict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68224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Sound Devices</a:t>
            </a:r>
            <a:endParaRPr lang="en-CA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6681"/>
            <a:ext cx="3683358" cy="2636312"/>
          </a:xfrm>
          <a:prstGeom prst="rect">
            <a:avLst/>
          </a:prstGeom>
        </p:spPr>
      </p:pic>
      <p:pic>
        <p:nvPicPr>
          <p:cNvPr id="8194" name="Picture 2" descr="http://ih0.redbubble.net/image.24037799.3290/flat,550x550,075,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39" y="2903493"/>
            <a:ext cx="2888168" cy="16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ites.stedwards.edu/visuportfolios-lgajard/files/2013/10/hiss3-1mvva7u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27160" r="10929" b="32285"/>
          <a:stretch/>
        </p:blipFill>
        <p:spPr bwMode="auto">
          <a:xfrm>
            <a:off x="4686300" y="4578631"/>
            <a:ext cx="3368040" cy="177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2.gstatic.com/images?q=tbn:ANd9GcSGZ6MzndY9T3KxGIrGZQ4ItHBMN2uuYNrqYItFKlYvOqB8SN95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19" y="3337560"/>
            <a:ext cx="1714420" cy="13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3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230" y="164542"/>
            <a:ext cx="7055380" cy="1400530"/>
          </a:xfrm>
        </p:spPr>
        <p:txBody>
          <a:bodyPr/>
          <a:lstStyle/>
          <a:p>
            <a:r>
              <a:rPr lang="en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Repetition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748125"/>
            <a:ext cx="7879080" cy="419548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Repeating a word, phrase, or sentence.</a:t>
            </a:r>
          </a:p>
          <a:p>
            <a:r>
              <a:rPr lang="en-CA" sz="2800" dirty="0" smtClean="0"/>
              <a:t>Adds emphasis/unity</a:t>
            </a:r>
          </a:p>
          <a:p>
            <a:endParaRPr lang="en-CA" sz="2800" dirty="0"/>
          </a:p>
          <a:p>
            <a:pPr marL="0" indent="0">
              <a:buNone/>
            </a:pPr>
            <a:r>
              <a:rPr lang="en-CA" sz="3200" b="1" dirty="0" smtClean="0">
                <a:solidFill>
                  <a:schemeClr val="accent1"/>
                </a:solidFill>
              </a:rPr>
              <a:t>EXAMPLES</a:t>
            </a:r>
            <a:endParaRPr lang="en-CA" sz="32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68224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Sound Devices</a:t>
            </a:r>
            <a:endParaRPr lang="en-CA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31720" y="4160520"/>
            <a:ext cx="399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Boys will be boys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" y="5126988"/>
            <a:ext cx="8366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/>
              <a:t>“When there is talk of hatred, let us stand up and talk against it.  Where there is talk of violence, let us stand up and talk against it.”</a:t>
            </a:r>
          </a:p>
        </p:txBody>
      </p:sp>
    </p:spTree>
    <p:extLst>
      <p:ext uri="{BB962C8B-B14F-4D97-AF65-F5344CB8AC3E}">
        <p14:creationId xmlns:p14="http://schemas.microsoft.com/office/powerpoint/2010/main" val="172413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230" y="164542"/>
            <a:ext cx="7055380" cy="1400530"/>
          </a:xfrm>
        </p:spPr>
        <p:txBody>
          <a:bodyPr/>
          <a:lstStyle/>
          <a:p>
            <a:r>
              <a:rPr lang="en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Allusion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40" y="1748125"/>
            <a:ext cx="7813380" cy="419548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When the author refers to a place, event, or person.  It is up to the reader to make the connection.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68224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Figurative Language</a:t>
            </a:r>
            <a:endParaRPr lang="en-CA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82040" y="4556999"/>
            <a:ext cx="714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He was starving, and couldn’t wait to get to the golden arches for some lunch.</a:t>
            </a:r>
            <a:endParaRPr lang="en-C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4340" y="3845865"/>
            <a:ext cx="7147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accent1"/>
                </a:solidFill>
              </a:rPr>
              <a:t>EXAMPLE</a:t>
            </a:r>
            <a:endParaRPr lang="en-CA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3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230" y="164542"/>
            <a:ext cx="7055380" cy="1400530"/>
          </a:xfrm>
        </p:spPr>
        <p:txBody>
          <a:bodyPr/>
          <a:lstStyle/>
          <a:p>
            <a:r>
              <a:rPr lang="en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Metaphor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080" y="1876425"/>
            <a:ext cx="4480560" cy="4195481"/>
          </a:xfrm>
        </p:spPr>
        <p:txBody>
          <a:bodyPr>
            <a:normAutofit/>
          </a:bodyPr>
          <a:lstStyle/>
          <a:p>
            <a:r>
              <a:rPr lang="en-CA" sz="2400" dirty="0" smtClean="0"/>
              <a:t>One thing is compared to another by “being” it. </a:t>
            </a:r>
          </a:p>
          <a:p>
            <a:r>
              <a:rPr lang="en-CA" sz="2400" dirty="0" smtClean="0"/>
              <a:t>Helps us to take a well-known concept and use it to better understand a lesser known subject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68224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Figurative Language</a:t>
            </a:r>
            <a:endParaRPr lang="en-CA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6425"/>
            <a:ext cx="3590925" cy="4019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9080" y="4813599"/>
            <a:ext cx="4297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accent1"/>
                </a:solidFill>
              </a:rPr>
              <a:t>EXAMPLE</a:t>
            </a:r>
          </a:p>
          <a:p>
            <a:r>
              <a:rPr lang="en-CA" sz="3200" dirty="0" smtClean="0"/>
              <a:t>He was a lion on the battlefield.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78595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230" y="164542"/>
            <a:ext cx="7055380" cy="1400530"/>
          </a:xfrm>
        </p:spPr>
        <p:txBody>
          <a:bodyPr/>
          <a:lstStyle/>
          <a:p>
            <a:r>
              <a:rPr lang="en-C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Simile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687165"/>
            <a:ext cx="8458200" cy="419548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Drawing a comparison between two things.</a:t>
            </a:r>
          </a:p>
          <a:p>
            <a:r>
              <a:rPr lang="en-CA" sz="2800" dirty="0" smtClean="0"/>
              <a:t>Use words “as” “such as” or “like”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68224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Figurative Language</a:t>
            </a:r>
            <a:endParaRPr lang="en-CA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7680" y="3412040"/>
            <a:ext cx="82753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rgbClr val="92D050"/>
                </a:solidFill>
              </a:rPr>
              <a:t>EXAMPLES</a:t>
            </a:r>
          </a:p>
          <a:p>
            <a:endParaRPr lang="en-CA" sz="3200" b="1" dirty="0" smtClean="0">
              <a:solidFill>
                <a:srgbClr val="92D050"/>
              </a:solidFill>
            </a:endParaRPr>
          </a:p>
          <a:p>
            <a:r>
              <a:rPr lang="en-CA" sz="3600" dirty="0" smtClean="0"/>
              <a:t>She is as busy as a bee these days.</a:t>
            </a:r>
          </a:p>
          <a:p>
            <a:endParaRPr lang="en-CA" sz="3200" dirty="0" smtClean="0"/>
          </a:p>
          <a:p>
            <a:r>
              <a:rPr lang="en-CA" sz="3600" dirty="0" smtClean="0"/>
              <a:t>Life is like a box of chocolates.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680692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</TotalTime>
  <Words>721</Words>
  <Application>Microsoft Office PowerPoint</Application>
  <PresentationFormat>On-screen Show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PowerPoint Presentation</vt:lpstr>
      <vt:lpstr>Rhyme</vt:lpstr>
      <vt:lpstr>End Rhyme</vt:lpstr>
      <vt:lpstr>Alliteration</vt:lpstr>
      <vt:lpstr>Onomatopoeia</vt:lpstr>
      <vt:lpstr>Repetition</vt:lpstr>
      <vt:lpstr>Allusion</vt:lpstr>
      <vt:lpstr>Metaphor</vt:lpstr>
      <vt:lpstr>Simile</vt:lpstr>
      <vt:lpstr>Imagery</vt:lpstr>
      <vt:lpstr>Personification</vt:lpstr>
      <vt:lpstr>LITERARY DEVICE SNOWBALL TOSS</vt:lpstr>
      <vt:lpstr>Choose one and write it at the top of your paper</vt:lpstr>
      <vt:lpstr>Crumple &amp; Toss!</vt:lpstr>
      <vt:lpstr>Choose one and write it on your paper</vt:lpstr>
      <vt:lpstr>Crumple &amp; Toss!</vt:lpstr>
      <vt:lpstr>Choose one and write it on your paper</vt:lpstr>
      <vt:lpstr>Crumple &amp; Toss!</vt:lpstr>
      <vt:lpstr>Choose one and write it on your paper</vt:lpstr>
      <vt:lpstr>Crumple &amp; Toss!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Beck</dc:creator>
  <cp:lastModifiedBy>Janice Beck</cp:lastModifiedBy>
  <cp:revision>3</cp:revision>
  <dcterms:created xsi:type="dcterms:W3CDTF">2015-10-22T01:52:34Z</dcterms:created>
  <dcterms:modified xsi:type="dcterms:W3CDTF">2015-10-22T03:21:45Z</dcterms:modified>
</cp:coreProperties>
</file>