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62" r:id="rId4"/>
    <p:sldId id="257" r:id="rId5"/>
    <p:sldId id="258" r:id="rId6"/>
    <p:sldId id="259" r:id="rId7"/>
    <p:sldId id="273" r:id="rId8"/>
    <p:sldId id="274" r:id="rId9"/>
    <p:sldId id="275" r:id="rId10"/>
    <p:sldId id="276" r:id="rId11"/>
    <p:sldId id="277" r:id="rId12"/>
    <p:sldId id="278" r:id="rId13"/>
    <p:sldId id="279" r:id="rId14"/>
    <p:sldId id="269" r:id="rId15"/>
    <p:sldId id="264" r:id="rId16"/>
    <p:sldId id="281"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1B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7" d="100"/>
          <a:sy n="107" d="100"/>
        </p:scale>
        <p:origin x="138"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DD5AB4-D9CB-4FEE-9335-31BDE3442FE4}" type="doc">
      <dgm:prSet loTypeId="urn:microsoft.com/office/officeart/2005/8/layout/hProcess9" loCatId="process" qsTypeId="urn:microsoft.com/office/officeart/2005/8/quickstyle/simple1" qsCatId="simple" csTypeId="urn:microsoft.com/office/officeart/2005/8/colors/colorful4" csCatId="colorful" phldr="1"/>
      <dgm:spPr/>
    </dgm:pt>
    <dgm:pt modelId="{48D96E06-8E14-444D-A8E2-D40FD29F06C6}">
      <dgm:prSet phldrT="[Text]"/>
      <dgm:spPr/>
      <dgm:t>
        <a:bodyPr/>
        <a:lstStyle/>
        <a:p>
          <a:r>
            <a:rPr lang="en-CA" dirty="0" smtClean="0"/>
            <a:t>Trade</a:t>
          </a:r>
          <a:endParaRPr lang="en-CA" dirty="0"/>
        </a:p>
      </dgm:t>
    </dgm:pt>
    <dgm:pt modelId="{293B1F0A-4098-47C9-84C8-76BC4A72D241}" type="parTrans" cxnId="{C46B62D6-AC9C-4668-B246-688CBE2583CC}">
      <dgm:prSet/>
      <dgm:spPr/>
      <dgm:t>
        <a:bodyPr/>
        <a:lstStyle/>
        <a:p>
          <a:endParaRPr lang="en-CA"/>
        </a:p>
      </dgm:t>
    </dgm:pt>
    <dgm:pt modelId="{245AA4C4-661D-4B01-845A-9DFE8C23ED46}" type="sibTrans" cxnId="{C46B62D6-AC9C-4668-B246-688CBE2583CC}">
      <dgm:prSet/>
      <dgm:spPr/>
      <dgm:t>
        <a:bodyPr/>
        <a:lstStyle/>
        <a:p>
          <a:endParaRPr lang="en-CA"/>
        </a:p>
      </dgm:t>
    </dgm:pt>
    <dgm:pt modelId="{F5A893D2-A609-4868-A7C2-7B75B5A7AC75}">
      <dgm:prSet phldrT="[Text]"/>
      <dgm:spPr/>
      <dgm:t>
        <a:bodyPr/>
        <a:lstStyle/>
        <a:p>
          <a:r>
            <a:rPr lang="en-CA" dirty="0" smtClean="0"/>
            <a:t>Towns</a:t>
          </a:r>
          <a:endParaRPr lang="en-CA" dirty="0"/>
        </a:p>
      </dgm:t>
    </dgm:pt>
    <dgm:pt modelId="{596EA9C6-3E3D-47CE-A153-B3FC7A5E0C0D}" type="parTrans" cxnId="{97D7FE1E-E1C4-4186-AA81-122D626C819D}">
      <dgm:prSet/>
      <dgm:spPr/>
      <dgm:t>
        <a:bodyPr/>
        <a:lstStyle/>
        <a:p>
          <a:endParaRPr lang="en-CA"/>
        </a:p>
      </dgm:t>
    </dgm:pt>
    <dgm:pt modelId="{498D1DB4-A9A6-49A7-AE7B-A4AE392AD7D1}" type="sibTrans" cxnId="{97D7FE1E-E1C4-4186-AA81-122D626C819D}">
      <dgm:prSet/>
      <dgm:spPr/>
      <dgm:t>
        <a:bodyPr/>
        <a:lstStyle/>
        <a:p>
          <a:endParaRPr lang="en-CA"/>
        </a:p>
      </dgm:t>
    </dgm:pt>
    <dgm:pt modelId="{00D35048-ED4B-45CF-9B1E-1CEC3B16EDAC}">
      <dgm:prSet phldrT="[Text]"/>
      <dgm:spPr/>
      <dgm:t>
        <a:bodyPr/>
        <a:lstStyle/>
        <a:p>
          <a:r>
            <a:rPr lang="en-CA" dirty="0" smtClean="0"/>
            <a:t>Craft Guilds</a:t>
          </a:r>
          <a:endParaRPr lang="en-CA" dirty="0"/>
        </a:p>
      </dgm:t>
    </dgm:pt>
    <dgm:pt modelId="{D1245F47-EACE-47AA-9B69-6D2596EAB87F}" type="parTrans" cxnId="{3D62024A-5959-4002-8E14-19479513AF30}">
      <dgm:prSet/>
      <dgm:spPr/>
      <dgm:t>
        <a:bodyPr/>
        <a:lstStyle/>
        <a:p>
          <a:endParaRPr lang="en-CA"/>
        </a:p>
      </dgm:t>
    </dgm:pt>
    <dgm:pt modelId="{B44574EA-1015-4CE0-95B8-6A605805BF9B}" type="sibTrans" cxnId="{3D62024A-5959-4002-8E14-19479513AF30}">
      <dgm:prSet/>
      <dgm:spPr/>
      <dgm:t>
        <a:bodyPr/>
        <a:lstStyle/>
        <a:p>
          <a:endParaRPr lang="en-CA"/>
        </a:p>
      </dgm:t>
    </dgm:pt>
    <dgm:pt modelId="{1712E8AC-6A97-4CA3-BE6D-5AA1EF7E1ABD}" type="pres">
      <dgm:prSet presAssocID="{7FDD5AB4-D9CB-4FEE-9335-31BDE3442FE4}" presName="CompostProcess" presStyleCnt="0">
        <dgm:presLayoutVars>
          <dgm:dir/>
          <dgm:resizeHandles val="exact"/>
        </dgm:presLayoutVars>
      </dgm:prSet>
      <dgm:spPr/>
    </dgm:pt>
    <dgm:pt modelId="{CB548F82-86C3-451F-BF63-12AFC9DD3484}" type="pres">
      <dgm:prSet presAssocID="{7FDD5AB4-D9CB-4FEE-9335-31BDE3442FE4}" presName="arrow" presStyleLbl="bgShp" presStyleIdx="0" presStyleCnt="1"/>
      <dgm:spPr/>
    </dgm:pt>
    <dgm:pt modelId="{32350E1A-1064-4D20-9FA9-F0C78658C5F4}" type="pres">
      <dgm:prSet presAssocID="{7FDD5AB4-D9CB-4FEE-9335-31BDE3442FE4}" presName="linearProcess" presStyleCnt="0"/>
      <dgm:spPr/>
    </dgm:pt>
    <dgm:pt modelId="{2B0BC8B6-F599-4A1D-9DDC-1C19AA6FFC95}" type="pres">
      <dgm:prSet presAssocID="{48D96E06-8E14-444D-A8E2-D40FD29F06C6}" presName="textNode" presStyleLbl="node1" presStyleIdx="0" presStyleCnt="3">
        <dgm:presLayoutVars>
          <dgm:bulletEnabled val="1"/>
        </dgm:presLayoutVars>
      </dgm:prSet>
      <dgm:spPr/>
      <dgm:t>
        <a:bodyPr/>
        <a:lstStyle/>
        <a:p>
          <a:endParaRPr lang="en-US"/>
        </a:p>
      </dgm:t>
    </dgm:pt>
    <dgm:pt modelId="{19CB220A-3C2E-4AA1-B209-722FEC23ECA3}" type="pres">
      <dgm:prSet presAssocID="{245AA4C4-661D-4B01-845A-9DFE8C23ED46}" presName="sibTrans" presStyleCnt="0"/>
      <dgm:spPr/>
    </dgm:pt>
    <dgm:pt modelId="{3CC2FF12-896F-4AEF-8F5E-5BCE168BA432}" type="pres">
      <dgm:prSet presAssocID="{F5A893D2-A609-4868-A7C2-7B75B5A7AC75}" presName="textNode" presStyleLbl="node1" presStyleIdx="1" presStyleCnt="3">
        <dgm:presLayoutVars>
          <dgm:bulletEnabled val="1"/>
        </dgm:presLayoutVars>
      </dgm:prSet>
      <dgm:spPr/>
      <dgm:t>
        <a:bodyPr/>
        <a:lstStyle/>
        <a:p>
          <a:endParaRPr lang="en-US"/>
        </a:p>
      </dgm:t>
    </dgm:pt>
    <dgm:pt modelId="{7CDDCE92-092E-4A07-B7A5-D1580AB32506}" type="pres">
      <dgm:prSet presAssocID="{498D1DB4-A9A6-49A7-AE7B-A4AE392AD7D1}" presName="sibTrans" presStyleCnt="0"/>
      <dgm:spPr/>
    </dgm:pt>
    <dgm:pt modelId="{15CB032E-C995-44C2-846B-D95A0423217A}" type="pres">
      <dgm:prSet presAssocID="{00D35048-ED4B-45CF-9B1E-1CEC3B16EDAC}" presName="textNode" presStyleLbl="node1" presStyleIdx="2" presStyleCnt="3">
        <dgm:presLayoutVars>
          <dgm:bulletEnabled val="1"/>
        </dgm:presLayoutVars>
      </dgm:prSet>
      <dgm:spPr/>
      <dgm:t>
        <a:bodyPr/>
        <a:lstStyle/>
        <a:p>
          <a:endParaRPr lang="en-US"/>
        </a:p>
      </dgm:t>
    </dgm:pt>
  </dgm:ptLst>
  <dgm:cxnLst>
    <dgm:cxn modelId="{18350468-FD98-4587-8B29-A0B972AAB546}" type="presOf" srcId="{48D96E06-8E14-444D-A8E2-D40FD29F06C6}" destId="{2B0BC8B6-F599-4A1D-9DDC-1C19AA6FFC95}" srcOrd="0" destOrd="0" presId="urn:microsoft.com/office/officeart/2005/8/layout/hProcess9"/>
    <dgm:cxn modelId="{B8E0D7F7-48A4-46EC-B16E-7533AB2BE7CE}" type="presOf" srcId="{7FDD5AB4-D9CB-4FEE-9335-31BDE3442FE4}" destId="{1712E8AC-6A97-4CA3-BE6D-5AA1EF7E1ABD}" srcOrd="0" destOrd="0" presId="urn:microsoft.com/office/officeart/2005/8/layout/hProcess9"/>
    <dgm:cxn modelId="{17B9AE97-B3CC-4494-89AB-3D2528DE2F26}" type="presOf" srcId="{00D35048-ED4B-45CF-9B1E-1CEC3B16EDAC}" destId="{15CB032E-C995-44C2-846B-D95A0423217A}" srcOrd="0" destOrd="0" presId="urn:microsoft.com/office/officeart/2005/8/layout/hProcess9"/>
    <dgm:cxn modelId="{6A4438BE-A100-401C-87D2-0F2D1992AE11}" type="presOf" srcId="{F5A893D2-A609-4868-A7C2-7B75B5A7AC75}" destId="{3CC2FF12-896F-4AEF-8F5E-5BCE168BA432}" srcOrd="0" destOrd="0" presId="urn:microsoft.com/office/officeart/2005/8/layout/hProcess9"/>
    <dgm:cxn modelId="{97D7FE1E-E1C4-4186-AA81-122D626C819D}" srcId="{7FDD5AB4-D9CB-4FEE-9335-31BDE3442FE4}" destId="{F5A893D2-A609-4868-A7C2-7B75B5A7AC75}" srcOrd="1" destOrd="0" parTransId="{596EA9C6-3E3D-47CE-A153-B3FC7A5E0C0D}" sibTransId="{498D1DB4-A9A6-49A7-AE7B-A4AE392AD7D1}"/>
    <dgm:cxn modelId="{3D62024A-5959-4002-8E14-19479513AF30}" srcId="{7FDD5AB4-D9CB-4FEE-9335-31BDE3442FE4}" destId="{00D35048-ED4B-45CF-9B1E-1CEC3B16EDAC}" srcOrd="2" destOrd="0" parTransId="{D1245F47-EACE-47AA-9B69-6D2596EAB87F}" sibTransId="{B44574EA-1015-4CE0-95B8-6A605805BF9B}"/>
    <dgm:cxn modelId="{C46B62D6-AC9C-4668-B246-688CBE2583CC}" srcId="{7FDD5AB4-D9CB-4FEE-9335-31BDE3442FE4}" destId="{48D96E06-8E14-444D-A8E2-D40FD29F06C6}" srcOrd="0" destOrd="0" parTransId="{293B1F0A-4098-47C9-84C8-76BC4A72D241}" sibTransId="{245AA4C4-661D-4B01-845A-9DFE8C23ED46}"/>
    <dgm:cxn modelId="{8B70BBD1-1D49-419A-81CC-4DE89CC9423A}" type="presParOf" srcId="{1712E8AC-6A97-4CA3-BE6D-5AA1EF7E1ABD}" destId="{CB548F82-86C3-451F-BF63-12AFC9DD3484}" srcOrd="0" destOrd="0" presId="urn:microsoft.com/office/officeart/2005/8/layout/hProcess9"/>
    <dgm:cxn modelId="{8AA2327C-C02A-4E0B-BC2E-83E7AA7B491D}" type="presParOf" srcId="{1712E8AC-6A97-4CA3-BE6D-5AA1EF7E1ABD}" destId="{32350E1A-1064-4D20-9FA9-F0C78658C5F4}" srcOrd="1" destOrd="0" presId="urn:microsoft.com/office/officeart/2005/8/layout/hProcess9"/>
    <dgm:cxn modelId="{F1C2075A-6A26-4843-8383-0F14E2D39B9B}" type="presParOf" srcId="{32350E1A-1064-4D20-9FA9-F0C78658C5F4}" destId="{2B0BC8B6-F599-4A1D-9DDC-1C19AA6FFC95}" srcOrd="0" destOrd="0" presId="urn:microsoft.com/office/officeart/2005/8/layout/hProcess9"/>
    <dgm:cxn modelId="{C7A27903-3B6E-4D33-AF2C-1992E95B9EFF}" type="presParOf" srcId="{32350E1A-1064-4D20-9FA9-F0C78658C5F4}" destId="{19CB220A-3C2E-4AA1-B209-722FEC23ECA3}" srcOrd="1" destOrd="0" presId="urn:microsoft.com/office/officeart/2005/8/layout/hProcess9"/>
    <dgm:cxn modelId="{2ED02420-B4E6-429A-83AB-EB2173CD5750}" type="presParOf" srcId="{32350E1A-1064-4D20-9FA9-F0C78658C5F4}" destId="{3CC2FF12-896F-4AEF-8F5E-5BCE168BA432}" srcOrd="2" destOrd="0" presId="urn:microsoft.com/office/officeart/2005/8/layout/hProcess9"/>
    <dgm:cxn modelId="{807EF9C3-5744-4558-BBA7-4A865543014D}" type="presParOf" srcId="{32350E1A-1064-4D20-9FA9-F0C78658C5F4}" destId="{7CDDCE92-092E-4A07-B7A5-D1580AB32506}" srcOrd="3" destOrd="0" presId="urn:microsoft.com/office/officeart/2005/8/layout/hProcess9"/>
    <dgm:cxn modelId="{417339E2-6005-40F3-BA8E-93A37C390E33}" type="presParOf" srcId="{32350E1A-1064-4D20-9FA9-F0C78658C5F4}" destId="{15CB032E-C995-44C2-846B-D95A0423217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48F82-86C3-451F-BF63-12AFC9DD3484}">
      <dsp:nvSpPr>
        <dsp:cNvPr id="0" name=""/>
        <dsp:cNvSpPr/>
      </dsp:nvSpPr>
      <dsp:spPr>
        <a:xfrm>
          <a:off x="788669" y="0"/>
          <a:ext cx="8938260" cy="4351338"/>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0BC8B6-F599-4A1D-9DDC-1C19AA6FFC95}">
      <dsp:nvSpPr>
        <dsp:cNvPr id="0" name=""/>
        <dsp:cNvSpPr/>
      </dsp:nvSpPr>
      <dsp:spPr>
        <a:xfrm>
          <a:off x="5022" y="1305401"/>
          <a:ext cx="3261896" cy="174053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CA" sz="4500" kern="1200" dirty="0" smtClean="0"/>
            <a:t>Trade</a:t>
          </a:r>
          <a:endParaRPr lang="en-CA" sz="4500" kern="1200" dirty="0"/>
        </a:p>
      </dsp:txBody>
      <dsp:txXfrm>
        <a:off x="89988" y="1390367"/>
        <a:ext cx="3091964" cy="1570603"/>
      </dsp:txXfrm>
    </dsp:sp>
    <dsp:sp modelId="{3CC2FF12-896F-4AEF-8F5E-5BCE168BA432}">
      <dsp:nvSpPr>
        <dsp:cNvPr id="0" name=""/>
        <dsp:cNvSpPr/>
      </dsp:nvSpPr>
      <dsp:spPr>
        <a:xfrm>
          <a:off x="3626851" y="1305401"/>
          <a:ext cx="3261896" cy="1740535"/>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CA" sz="4500" kern="1200" dirty="0" smtClean="0"/>
            <a:t>Towns</a:t>
          </a:r>
          <a:endParaRPr lang="en-CA" sz="4500" kern="1200" dirty="0"/>
        </a:p>
      </dsp:txBody>
      <dsp:txXfrm>
        <a:off x="3711817" y="1390367"/>
        <a:ext cx="3091964" cy="1570603"/>
      </dsp:txXfrm>
    </dsp:sp>
    <dsp:sp modelId="{15CB032E-C995-44C2-846B-D95A0423217A}">
      <dsp:nvSpPr>
        <dsp:cNvPr id="0" name=""/>
        <dsp:cNvSpPr/>
      </dsp:nvSpPr>
      <dsp:spPr>
        <a:xfrm>
          <a:off x="7248681" y="1305401"/>
          <a:ext cx="3261896" cy="1740535"/>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CA" sz="4500" kern="1200" dirty="0" smtClean="0"/>
            <a:t>Craft Guilds</a:t>
          </a:r>
          <a:endParaRPr lang="en-CA" sz="4500" kern="1200" dirty="0"/>
        </a:p>
      </dsp:txBody>
      <dsp:txXfrm>
        <a:off x="7333647" y="1390367"/>
        <a:ext cx="3091964" cy="157060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8EE5007-1536-4923-A51C-A10459F85ABB}" type="datetimeFigureOut">
              <a:rPr lang="en-CA" smtClean="0"/>
              <a:t>19/05/2015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E5229F3-ACAE-46BF-B1C4-7EBB50449137}" type="slidenum">
              <a:rPr lang="en-CA" smtClean="0"/>
              <a:t>‹#›</a:t>
            </a:fld>
            <a:endParaRPr lang="en-CA"/>
          </a:p>
        </p:txBody>
      </p:sp>
    </p:spTree>
    <p:extLst>
      <p:ext uri="{BB962C8B-B14F-4D97-AF65-F5344CB8AC3E}">
        <p14:creationId xmlns:p14="http://schemas.microsoft.com/office/powerpoint/2010/main" val="1064927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8EE5007-1536-4923-A51C-A10459F85ABB}" type="datetimeFigureOut">
              <a:rPr lang="en-CA" smtClean="0"/>
              <a:t>19/05/2015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E5229F3-ACAE-46BF-B1C4-7EBB50449137}" type="slidenum">
              <a:rPr lang="en-CA" smtClean="0"/>
              <a:t>‹#›</a:t>
            </a:fld>
            <a:endParaRPr lang="en-CA"/>
          </a:p>
        </p:txBody>
      </p:sp>
    </p:spTree>
    <p:extLst>
      <p:ext uri="{BB962C8B-B14F-4D97-AF65-F5344CB8AC3E}">
        <p14:creationId xmlns:p14="http://schemas.microsoft.com/office/powerpoint/2010/main" val="1729532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8EE5007-1536-4923-A51C-A10459F85ABB}" type="datetimeFigureOut">
              <a:rPr lang="en-CA" smtClean="0"/>
              <a:t>19/05/2015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E5229F3-ACAE-46BF-B1C4-7EBB50449137}" type="slidenum">
              <a:rPr lang="en-CA" smtClean="0"/>
              <a:t>‹#›</a:t>
            </a:fld>
            <a:endParaRPr lang="en-CA"/>
          </a:p>
        </p:txBody>
      </p:sp>
    </p:spTree>
    <p:extLst>
      <p:ext uri="{BB962C8B-B14F-4D97-AF65-F5344CB8AC3E}">
        <p14:creationId xmlns:p14="http://schemas.microsoft.com/office/powerpoint/2010/main" val="1506901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8EE5007-1536-4923-A51C-A10459F85ABB}" type="datetimeFigureOut">
              <a:rPr lang="en-CA" smtClean="0"/>
              <a:t>19/05/2015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E5229F3-ACAE-46BF-B1C4-7EBB50449137}" type="slidenum">
              <a:rPr lang="en-CA" smtClean="0"/>
              <a:t>‹#›</a:t>
            </a:fld>
            <a:endParaRPr lang="en-CA"/>
          </a:p>
        </p:txBody>
      </p:sp>
    </p:spTree>
    <p:extLst>
      <p:ext uri="{BB962C8B-B14F-4D97-AF65-F5344CB8AC3E}">
        <p14:creationId xmlns:p14="http://schemas.microsoft.com/office/powerpoint/2010/main" val="2431890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EE5007-1536-4923-A51C-A10459F85ABB}" type="datetimeFigureOut">
              <a:rPr lang="en-CA" smtClean="0"/>
              <a:t>19/05/2015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E5229F3-ACAE-46BF-B1C4-7EBB50449137}" type="slidenum">
              <a:rPr lang="en-CA" smtClean="0"/>
              <a:t>‹#›</a:t>
            </a:fld>
            <a:endParaRPr lang="en-CA"/>
          </a:p>
        </p:txBody>
      </p:sp>
    </p:spTree>
    <p:extLst>
      <p:ext uri="{BB962C8B-B14F-4D97-AF65-F5344CB8AC3E}">
        <p14:creationId xmlns:p14="http://schemas.microsoft.com/office/powerpoint/2010/main" val="210889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8EE5007-1536-4923-A51C-A10459F85ABB}" type="datetimeFigureOut">
              <a:rPr lang="en-CA" smtClean="0"/>
              <a:t>19/05/2015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E5229F3-ACAE-46BF-B1C4-7EBB50449137}" type="slidenum">
              <a:rPr lang="en-CA" smtClean="0"/>
              <a:t>‹#›</a:t>
            </a:fld>
            <a:endParaRPr lang="en-CA"/>
          </a:p>
        </p:txBody>
      </p:sp>
    </p:spTree>
    <p:extLst>
      <p:ext uri="{BB962C8B-B14F-4D97-AF65-F5344CB8AC3E}">
        <p14:creationId xmlns:p14="http://schemas.microsoft.com/office/powerpoint/2010/main" val="255094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8EE5007-1536-4923-A51C-A10459F85ABB}" type="datetimeFigureOut">
              <a:rPr lang="en-CA" smtClean="0"/>
              <a:t>19/05/2015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E5229F3-ACAE-46BF-B1C4-7EBB50449137}" type="slidenum">
              <a:rPr lang="en-CA" smtClean="0"/>
              <a:t>‹#›</a:t>
            </a:fld>
            <a:endParaRPr lang="en-CA"/>
          </a:p>
        </p:txBody>
      </p:sp>
    </p:spTree>
    <p:extLst>
      <p:ext uri="{BB962C8B-B14F-4D97-AF65-F5344CB8AC3E}">
        <p14:creationId xmlns:p14="http://schemas.microsoft.com/office/powerpoint/2010/main" val="150353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8EE5007-1536-4923-A51C-A10459F85ABB}" type="datetimeFigureOut">
              <a:rPr lang="en-CA" smtClean="0"/>
              <a:t>19/05/2015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E5229F3-ACAE-46BF-B1C4-7EBB50449137}" type="slidenum">
              <a:rPr lang="en-CA" smtClean="0"/>
              <a:t>‹#›</a:t>
            </a:fld>
            <a:endParaRPr lang="en-CA"/>
          </a:p>
        </p:txBody>
      </p:sp>
    </p:spTree>
    <p:extLst>
      <p:ext uri="{BB962C8B-B14F-4D97-AF65-F5344CB8AC3E}">
        <p14:creationId xmlns:p14="http://schemas.microsoft.com/office/powerpoint/2010/main" val="2029896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E5007-1536-4923-A51C-A10459F85ABB}" type="datetimeFigureOut">
              <a:rPr lang="en-CA" smtClean="0"/>
              <a:t>19/05/2015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E5229F3-ACAE-46BF-B1C4-7EBB50449137}" type="slidenum">
              <a:rPr lang="en-CA" smtClean="0"/>
              <a:t>‹#›</a:t>
            </a:fld>
            <a:endParaRPr lang="en-CA"/>
          </a:p>
        </p:txBody>
      </p:sp>
    </p:spTree>
    <p:extLst>
      <p:ext uri="{BB962C8B-B14F-4D97-AF65-F5344CB8AC3E}">
        <p14:creationId xmlns:p14="http://schemas.microsoft.com/office/powerpoint/2010/main" val="1027679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E5007-1536-4923-A51C-A10459F85ABB}" type="datetimeFigureOut">
              <a:rPr lang="en-CA" smtClean="0"/>
              <a:t>19/05/2015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E5229F3-ACAE-46BF-B1C4-7EBB50449137}" type="slidenum">
              <a:rPr lang="en-CA" smtClean="0"/>
              <a:t>‹#›</a:t>
            </a:fld>
            <a:endParaRPr lang="en-CA"/>
          </a:p>
        </p:txBody>
      </p:sp>
    </p:spTree>
    <p:extLst>
      <p:ext uri="{BB962C8B-B14F-4D97-AF65-F5344CB8AC3E}">
        <p14:creationId xmlns:p14="http://schemas.microsoft.com/office/powerpoint/2010/main" val="2024589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E5007-1536-4923-A51C-A10459F85ABB}" type="datetimeFigureOut">
              <a:rPr lang="en-CA" smtClean="0"/>
              <a:t>19/05/2015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E5229F3-ACAE-46BF-B1C4-7EBB50449137}" type="slidenum">
              <a:rPr lang="en-CA" smtClean="0"/>
              <a:t>‹#›</a:t>
            </a:fld>
            <a:endParaRPr lang="en-CA"/>
          </a:p>
        </p:txBody>
      </p:sp>
    </p:spTree>
    <p:extLst>
      <p:ext uri="{BB962C8B-B14F-4D97-AF65-F5344CB8AC3E}">
        <p14:creationId xmlns:p14="http://schemas.microsoft.com/office/powerpoint/2010/main" val="1146034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E5007-1536-4923-A51C-A10459F85ABB}" type="datetimeFigureOut">
              <a:rPr lang="en-CA" smtClean="0"/>
              <a:t>19/05/2015</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229F3-ACAE-46BF-B1C4-7EBB50449137}" type="slidenum">
              <a:rPr lang="en-CA" smtClean="0"/>
              <a:t>‹#›</a:t>
            </a:fld>
            <a:endParaRPr lang="en-CA"/>
          </a:p>
        </p:txBody>
      </p:sp>
    </p:spTree>
    <p:extLst>
      <p:ext uri="{BB962C8B-B14F-4D97-AF65-F5344CB8AC3E}">
        <p14:creationId xmlns:p14="http://schemas.microsoft.com/office/powerpoint/2010/main" val="1525738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JZq9cBzrIVI" TargetMode="External"/><Relationship Id="rId4" Type="http://schemas.openxmlformats.org/officeDocument/2006/relationships/hyperlink" Target="https://www.youtube.com/watch?v=JZq9cBzrIVI"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zZimXhjGshI" TargetMode="External"/><Relationship Id="rId4" Type="http://schemas.openxmlformats.org/officeDocument/2006/relationships/hyperlink" Target="https://www.youtube.com/watch?v=zZimXhjGshI"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6265" y="1271243"/>
            <a:ext cx="10316308" cy="1132523"/>
          </a:xfrm>
        </p:spPr>
        <p:txBody>
          <a:bodyPr/>
          <a:lstStyle/>
          <a:p>
            <a:r>
              <a:rPr lang="en-CA" dirty="0" smtClean="0">
                <a:latin typeface="Algerian" panose="04020705040A02060702" pitchFamily="82" charset="0"/>
              </a:rPr>
              <a:t>Medieval Towns &amp; Trade</a:t>
            </a:r>
            <a:endParaRPr lang="en-CA" dirty="0">
              <a:latin typeface="Algerian" panose="04020705040A02060702" pitchFamily="82" charset="0"/>
            </a:endParaRPr>
          </a:p>
        </p:txBody>
      </p:sp>
      <p:pic>
        <p:nvPicPr>
          <p:cNvPr id="1026" name="Picture 2" descr="http://faculty.nmu.edu/kkendall/hs%20101/Medieval%20Fai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7431" y="2771217"/>
            <a:ext cx="3837904" cy="38163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c01.deviantart.net/fs71/i/2012/032/a/4/medieval_town_4_by_hetman80-d4obmh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247" y="2771217"/>
            <a:ext cx="5292287" cy="3816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152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144704" y="2307999"/>
            <a:ext cx="5781541" cy="4351338"/>
          </a:xfrm>
        </p:spPr>
        <p:txBody>
          <a:bodyPr>
            <a:normAutofit/>
          </a:bodyPr>
          <a:lstStyle/>
          <a:p>
            <a:pPr>
              <a:buNone/>
            </a:pPr>
            <a:endParaRPr lang="en-GB" sz="1800" dirty="0">
              <a:latin typeface="Arial" pitchFamily="34" charset="0"/>
              <a:cs typeface="Arial" pitchFamily="34" charset="0"/>
            </a:endParaRPr>
          </a:p>
          <a:p>
            <a:pPr>
              <a:buNone/>
            </a:pPr>
            <a:r>
              <a:rPr lang="en-GB" sz="3200" dirty="0">
                <a:latin typeface="Arial" pitchFamily="34" charset="0"/>
                <a:cs typeface="Arial" pitchFamily="34" charset="0"/>
              </a:rPr>
              <a:t>Most medieval towns were fortified with high stone walls and strong gatehouses. This kept out enemies and also made sure that merchants and other visitors could only enter by the gates where they had to pay a toll.</a:t>
            </a:r>
          </a:p>
          <a:p>
            <a:pPr>
              <a:buNone/>
            </a:pPr>
            <a:endParaRPr lang="en-GB" sz="1800" dirty="0">
              <a:latin typeface="Arial" pitchFamily="34" charset="0"/>
              <a:cs typeface="Arial" pitchFamily="34" charset="0"/>
            </a:endParaRPr>
          </a:p>
        </p:txBody>
      </p:sp>
      <p:sp>
        <p:nvSpPr>
          <p:cNvPr id="6" name="Title 1"/>
          <p:cNvSpPr>
            <a:spLocks noGrp="1"/>
          </p:cNvSpPr>
          <p:nvPr>
            <p:ph type="title"/>
          </p:nvPr>
        </p:nvSpPr>
        <p:spPr>
          <a:xfrm>
            <a:off x="284409" y="245942"/>
            <a:ext cx="10515600" cy="1325563"/>
          </a:xfrm>
        </p:spPr>
        <p:txBody>
          <a:bodyPr>
            <a:normAutofit/>
          </a:bodyPr>
          <a:lstStyle/>
          <a:p>
            <a:r>
              <a:rPr lang="en-GB" sz="4800" dirty="0" smtClean="0">
                <a:latin typeface="Algerian" panose="04020705040A02060702" pitchFamily="82" charset="0"/>
              </a:rPr>
              <a:t>MEDIEVAL TOWN walls</a:t>
            </a:r>
            <a:endParaRPr lang="en-GB" sz="4800" dirty="0">
              <a:latin typeface="Algerian" panose="04020705040A02060702" pitchFamily="82" charset="0"/>
            </a:endParaRPr>
          </a:p>
        </p:txBody>
      </p:sp>
      <p:sp>
        <p:nvSpPr>
          <p:cNvPr id="7" name="Rectangle 6"/>
          <p:cNvSpPr/>
          <p:nvPr/>
        </p:nvSpPr>
        <p:spPr>
          <a:xfrm>
            <a:off x="0" y="1429555"/>
            <a:ext cx="12192000" cy="373487"/>
          </a:xfrm>
          <a:prstGeom prst="rect">
            <a:avLst/>
          </a:prstGeom>
          <a:solidFill>
            <a:srgbClr val="991B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146" name="Picture 2" descr="http://upload.wikimedia.org/wikipedia/commons/0/02/Braga-mapa_mediav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326" y="0"/>
            <a:ext cx="4701674" cy="34381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upload.wikimedia.org/wikipedia/en/1/18/Beverston_gatehou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5706" b="20193"/>
          <a:stretch/>
        </p:blipFill>
        <p:spPr bwMode="auto">
          <a:xfrm>
            <a:off x="8233858" y="3585525"/>
            <a:ext cx="3214609" cy="315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051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74560" y="1968108"/>
            <a:ext cx="7249733" cy="4351338"/>
          </a:xfrm>
        </p:spPr>
        <p:txBody>
          <a:bodyPr>
            <a:normAutofit lnSpcReduction="10000"/>
          </a:bodyPr>
          <a:lstStyle/>
          <a:p>
            <a:pPr>
              <a:buNone/>
            </a:pPr>
            <a:r>
              <a:rPr lang="en-GB" sz="2400" dirty="0">
                <a:latin typeface="Arial" pitchFamily="34" charset="0"/>
                <a:cs typeface="Arial" pitchFamily="34" charset="0"/>
              </a:rPr>
              <a:t>Town Walls – Key Facts</a:t>
            </a:r>
          </a:p>
          <a:p>
            <a:pPr>
              <a:buNone/>
            </a:pPr>
            <a:endParaRPr lang="en-GB" sz="2400" dirty="0">
              <a:latin typeface="Arial" pitchFamily="34" charset="0"/>
              <a:cs typeface="Arial" pitchFamily="34" charset="0"/>
            </a:endParaRPr>
          </a:p>
          <a:p>
            <a:pPr>
              <a:buFont typeface="Wingdings" pitchFamily="2" charset="2"/>
              <a:buChar char="v"/>
            </a:pPr>
            <a:r>
              <a:rPr lang="en-GB" sz="2400" dirty="0" smtClean="0">
                <a:latin typeface="Arial" pitchFamily="34" charset="0"/>
                <a:cs typeface="Arial" pitchFamily="34" charset="0"/>
              </a:rPr>
              <a:t> Town </a:t>
            </a:r>
            <a:r>
              <a:rPr lang="en-GB" sz="2400" dirty="0">
                <a:latin typeface="Arial" pitchFamily="34" charset="0"/>
                <a:cs typeface="Arial" pitchFamily="34" charset="0"/>
              </a:rPr>
              <a:t>gates were opened at dawn and locked at dusk</a:t>
            </a:r>
            <a:r>
              <a:rPr lang="en-GB" sz="2400" dirty="0" smtClean="0">
                <a:latin typeface="Arial" pitchFamily="34" charset="0"/>
                <a:cs typeface="Arial" pitchFamily="34" charset="0"/>
              </a:rPr>
              <a:t>.</a:t>
            </a:r>
            <a:endParaRPr lang="en-GB" sz="2400" dirty="0">
              <a:latin typeface="Arial" pitchFamily="34" charset="0"/>
              <a:cs typeface="Arial" pitchFamily="34" charset="0"/>
            </a:endParaRPr>
          </a:p>
          <a:p>
            <a:pPr>
              <a:buFont typeface="Wingdings" pitchFamily="2" charset="2"/>
              <a:buChar char="v"/>
            </a:pPr>
            <a:r>
              <a:rPr lang="en-GB" sz="2400" dirty="0" smtClean="0">
                <a:latin typeface="Arial" pitchFamily="34" charset="0"/>
                <a:cs typeface="Arial" pitchFamily="34" charset="0"/>
              </a:rPr>
              <a:t> At </a:t>
            </a:r>
            <a:r>
              <a:rPr lang="en-GB" sz="2400" dirty="0">
                <a:latin typeface="Arial" pitchFamily="34" charset="0"/>
                <a:cs typeface="Arial" pitchFamily="34" charset="0"/>
              </a:rPr>
              <a:t>sunset the town bells rang to sound curfew, telling everyone to finish work and lock their doors</a:t>
            </a:r>
            <a:r>
              <a:rPr lang="en-GB" sz="2400" dirty="0" smtClean="0">
                <a:latin typeface="Arial" pitchFamily="34" charset="0"/>
                <a:cs typeface="Arial" pitchFamily="34" charset="0"/>
              </a:rPr>
              <a:t>.</a:t>
            </a:r>
            <a:endParaRPr lang="en-GB" sz="2400" dirty="0">
              <a:latin typeface="Arial" pitchFamily="34" charset="0"/>
              <a:cs typeface="Arial" pitchFamily="34" charset="0"/>
            </a:endParaRPr>
          </a:p>
          <a:p>
            <a:pPr>
              <a:buFont typeface="Wingdings" pitchFamily="2" charset="2"/>
              <a:buChar char="v"/>
            </a:pPr>
            <a:r>
              <a:rPr lang="en-GB" sz="2400" dirty="0" smtClean="0">
                <a:latin typeface="Arial" pitchFamily="34" charset="0"/>
                <a:cs typeface="Arial" pitchFamily="34" charset="0"/>
              </a:rPr>
              <a:t> Curfew </a:t>
            </a:r>
            <a:r>
              <a:rPr lang="en-GB" sz="2400" dirty="0">
                <a:latin typeface="Arial" pitchFamily="34" charset="0"/>
                <a:cs typeface="Arial" pitchFamily="34" charset="0"/>
              </a:rPr>
              <a:t>was also the signal for people to cover their fires with dome shape clay pots before they went to bed</a:t>
            </a:r>
            <a:r>
              <a:rPr lang="en-GB" sz="2400" dirty="0" smtClean="0">
                <a:latin typeface="Arial" pitchFamily="34" charset="0"/>
                <a:cs typeface="Arial" pitchFamily="34" charset="0"/>
              </a:rPr>
              <a:t>.</a:t>
            </a:r>
            <a:endParaRPr lang="en-GB" sz="2400" dirty="0">
              <a:latin typeface="Arial" pitchFamily="34" charset="0"/>
              <a:cs typeface="Arial" pitchFamily="34" charset="0"/>
            </a:endParaRPr>
          </a:p>
          <a:p>
            <a:pPr>
              <a:buFont typeface="Wingdings" pitchFamily="2" charset="2"/>
              <a:buChar char="v"/>
            </a:pPr>
            <a:r>
              <a:rPr lang="en-GB" sz="2400" dirty="0" smtClean="0">
                <a:latin typeface="Arial" pitchFamily="34" charset="0"/>
                <a:cs typeface="Arial" pitchFamily="34" charset="0"/>
              </a:rPr>
              <a:t> As </a:t>
            </a:r>
            <a:r>
              <a:rPr lang="en-GB" sz="2400" dirty="0">
                <a:latin typeface="Arial" pitchFamily="34" charset="0"/>
                <a:cs typeface="Arial" pitchFamily="34" charset="0"/>
              </a:rPr>
              <a:t>the dark streets could be unsafe, </a:t>
            </a:r>
            <a:r>
              <a:rPr lang="en-GB" sz="2400" dirty="0" err="1">
                <a:latin typeface="Arial" pitchFamily="34" charset="0"/>
                <a:cs typeface="Arial" pitchFamily="34" charset="0"/>
              </a:rPr>
              <a:t>nightwatchmen</a:t>
            </a:r>
            <a:r>
              <a:rPr lang="en-GB" sz="2400" dirty="0">
                <a:latin typeface="Arial" pitchFamily="34" charset="0"/>
                <a:cs typeface="Arial" pitchFamily="34" charset="0"/>
              </a:rPr>
              <a:t> patrolled them with lanterns to deter criminals.</a:t>
            </a:r>
          </a:p>
        </p:txBody>
      </p:sp>
      <p:sp>
        <p:nvSpPr>
          <p:cNvPr id="6" name="Title 1"/>
          <p:cNvSpPr txBox="1">
            <a:spLocks/>
          </p:cNvSpPr>
          <p:nvPr/>
        </p:nvSpPr>
        <p:spPr>
          <a:xfrm>
            <a:off x="3130640" y="30313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smtClean="0">
                <a:latin typeface="Algerian" panose="04020705040A02060702" pitchFamily="82" charset="0"/>
              </a:rPr>
              <a:t>MEDIEVAL TOWNS</a:t>
            </a:r>
            <a:endParaRPr lang="en-GB" sz="5400" dirty="0">
              <a:latin typeface="Algerian" panose="04020705040A02060702" pitchFamily="82" charset="0"/>
            </a:endParaRPr>
          </a:p>
        </p:txBody>
      </p:sp>
      <p:sp>
        <p:nvSpPr>
          <p:cNvPr id="7" name="Rectangle 6"/>
          <p:cNvSpPr/>
          <p:nvPr/>
        </p:nvSpPr>
        <p:spPr>
          <a:xfrm>
            <a:off x="0" y="1429555"/>
            <a:ext cx="12192000" cy="373487"/>
          </a:xfrm>
          <a:prstGeom prst="rect">
            <a:avLst/>
          </a:prstGeom>
          <a:solidFill>
            <a:srgbClr val="991B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170" name="Picture 2" descr="http://2.bp.blogspot.com/-fgzjkDkdr0M/TxhxdWRI-AI/AAAAAAAAZNw/Xxfj8hOpGCg/s1600/Yorkshire%252C+York%252C+from+the+City+Walls+1900%2527s.jpg"/>
          <p:cNvPicPr>
            <a:picLocks noChangeAspect="1" noChangeArrowheads="1"/>
          </p:cNvPicPr>
          <p:nvPr/>
        </p:nvPicPr>
        <p:blipFill rotWithShape="1">
          <a:blip r:embed="rId2">
            <a:extLst>
              <a:ext uri="{28A0092B-C50C-407E-A947-70E740481C1C}">
                <a14:useLocalDpi xmlns:a14="http://schemas.microsoft.com/office/drawing/2010/main" val="0"/>
              </a:ext>
            </a:extLst>
          </a:blip>
          <a:srcRect r="40580"/>
          <a:stretch/>
        </p:blipFill>
        <p:spPr bwMode="auto">
          <a:xfrm>
            <a:off x="7765799" y="1429555"/>
            <a:ext cx="4426201" cy="542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967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0" y="2108960"/>
            <a:ext cx="5236335" cy="4351338"/>
          </a:xfrm>
        </p:spPr>
        <p:txBody>
          <a:bodyPr>
            <a:normAutofit/>
          </a:bodyPr>
          <a:lstStyle/>
          <a:p>
            <a:pPr algn="ctr">
              <a:buNone/>
            </a:pPr>
            <a:endParaRPr lang="en-GB" sz="1800" dirty="0">
              <a:latin typeface="Arial" pitchFamily="34" charset="0"/>
              <a:cs typeface="Arial" pitchFamily="34" charset="0"/>
            </a:endParaRPr>
          </a:p>
          <a:p>
            <a:pPr algn="ctr">
              <a:buNone/>
            </a:pPr>
            <a:r>
              <a:rPr lang="en-GB" sz="3200" dirty="0">
                <a:latin typeface="Arial" pitchFamily="34" charset="0"/>
                <a:cs typeface="Arial" pitchFamily="34" charset="0"/>
              </a:rPr>
              <a:t>As space inside a towns wall was limited houses were built close together, Upper stories often jutted out above lower floors making streets dark and gloomy.</a:t>
            </a:r>
          </a:p>
        </p:txBody>
      </p:sp>
      <p:sp>
        <p:nvSpPr>
          <p:cNvPr id="6" name="Title 1"/>
          <p:cNvSpPr txBox="1">
            <a:spLocks/>
          </p:cNvSpPr>
          <p:nvPr/>
        </p:nvSpPr>
        <p:spPr>
          <a:xfrm>
            <a:off x="5800322" y="1039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dirty="0" smtClean="0">
                <a:latin typeface="Algerian" panose="04020705040A02060702" pitchFamily="82" charset="0"/>
              </a:rPr>
              <a:t>Town houses</a:t>
            </a:r>
            <a:endParaRPr lang="en-GB" sz="5400" dirty="0">
              <a:latin typeface="Algerian" panose="04020705040A02060702" pitchFamily="82" charset="0"/>
            </a:endParaRPr>
          </a:p>
        </p:txBody>
      </p:sp>
      <p:sp>
        <p:nvSpPr>
          <p:cNvPr id="7" name="Rectangle 6"/>
          <p:cNvSpPr/>
          <p:nvPr/>
        </p:nvSpPr>
        <p:spPr>
          <a:xfrm>
            <a:off x="0" y="1429555"/>
            <a:ext cx="12192000" cy="373487"/>
          </a:xfrm>
          <a:prstGeom prst="rect">
            <a:avLst/>
          </a:prstGeom>
          <a:solidFill>
            <a:srgbClr val="991B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52" name="Picture 4" descr="http://www.petermilford.co.uk/thisengland/set3/images/shamb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703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6077" y="1918952"/>
            <a:ext cx="6515637" cy="4794116"/>
          </a:xfrm>
        </p:spPr>
        <p:txBody>
          <a:bodyPr>
            <a:normAutofit lnSpcReduction="10000"/>
          </a:bodyPr>
          <a:lstStyle/>
          <a:p>
            <a:pPr>
              <a:buNone/>
            </a:pPr>
            <a:r>
              <a:rPr lang="en-GB" sz="2400" dirty="0">
                <a:latin typeface="Arial" pitchFamily="34" charset="0"/>
                <a:cs typeface="Arial" pitchFamily="34" charset="0"/>
              </a:rPr>
              <a:t>Town Houses – Key Facts</a:t>
            </a:r>
          </a:p>
          <a:p>
            <a:pPr>
              <a:buFont typeface="Wingdings" pitchFamily="2" charset="2"/>
              <a:buChar char="v"/>
            </a:pPr>
            <a:endParaRPr lang="en-GB" sz="1800" dirty="0">
              <a:latin typeface="Arial" pitchFamily="34" charset="0"/>
              <a:cs typeface="Arial" pitchFamily="34" charset="0"/>
            </a:endParaRPr>
          </a:p>
          <a:p>
            <a:pPr>
              <a:buFont typeface="Wingdings" pitchFamily="2" charset="2"/>
              <a:buChar char="v"/>
            </a:pPr>
            <a:r>
              <a:rPr lang="en-GB" sz="2400" dirty="0">
                <a:latin typeface="Arial" pitchFamily="34" charset="0"/>
                <a:cs typeface="Arial" pitchFamily="34" charset="0"/>
              </a:rPr>
              <a:t>Although houses did not have </a:t>
            </a:r>
            <a:r>
              <a:rPr lang="en-GB" sz="2400" dirty="0" smtClean="0">
                <a:latin typeface="Arial" pitchFamily="34" charset="0"/>
                <a:cs typeface="Arial" pitchFamily="34" charset="0"/>
              </a:rPr>
              <a:t>bathrooms or </a:t>
            </a:r>
            <a:r>
              <a:rPr lang="en-GB" sz="2400" dirty="0">
                <a:latin typeface="Arial" pitchFamily="34" charset="0"/>
                <a:cs typeface="Arial" pitchFamily="34" charset="0"/>
              </a:rPr>
              <a:t>running water most towns had public bathhouses </a:t>
            </a:r>
            <a:r>
              <a:rPr lang="en-GB" sz="2400" dirty="0" smtClean="0">
                <a:latin typeface="Arial" pitchFamily="34" charset="0"/>
                <a:cs typeface="Arial" pitchFamily="34" charset="0"/>
              </a:rPr>
              <a:t>and some </a:t>
            </a:r>
            <a:r>
              <a:rPr lang="en-GB" sz="2400" dirty="0">
                <a:latin typeface="Arial" pitchFamily="34" charset="0"/>
                <a:cs typeface="Arial" pitchFamily="34" charset="0"/>
              </a:rPr>
              <a:t>people bathed twice a day</a:t>
            </a:r>
            <a:r>
              <a:rPr lang="en-GB" sz="2400" dirty="0" smtClean="0">
                <a:latin typeface="Arial" pitchFamily="34" charset="0"/>
                <a:cs typeface="Arial" pitchFamily="34" charset="0"/>
              </a:rPr>
              <a:t>.</a:t>
            </a:r>
            <a:endParaRPr lang="en-GB" sz="2400" dirty="0">
              <a:latin typeface="Arial" pitchFamily="34" charset="0"/>
              <a:cs typeface="Arial" pitchFamily="34" charset="0"/>
            </a:endParaRPr>
          </a:p>
          <a:p>
            <a:pPr>
              <a:buFont typeface="Wingdings" pitchFamily="2" charset="2"/>
              <a:buChar char="v"/>
            </a:pPr>
            <a:r>
              <a:rPr lang="en-GB" sz="2400" dirty="0">
                <a:latin typeface="Arial" pitchFamily="34" charset="0"/>
                <a:cs typeface="Arial" pitchFamily="34" charset="0"/>
              </a:rPr>
              <a:t>As there were no drains or sewers people emptied slop pails and chamber pots out of windows onto the street below</a:t>
            </a:r>
            <a:r>
              <a:rPr lang="en-GB" sz="2400" dirty="0" smtClean="0">
                <a:latin typeface="Arial" pitchFamily="34" charset="0"/>
                <a:cs typeface="Arial" pitchFamily="34" charset="0"/>
              </a:rPr>
              <a:t>.</a:t>
            </a:r>
            <a:endParaRPr lang="en-GB" sz="2400" dirty="0">
              <a:latin typeface="Arial" pitchFamily="34" charset="0"/>
              <a:cs typeface="Arial" pitchFamily="34" charset="0"/>
            </a:endParaRPr>
          </a:p>
          <a:p>
            <a:pPr>
              <a:buFont typeface="Wingdings" pitchFamily="2" charset="2"/>
              <a:buChar char="v"/>
            </a:pPr>
            <a:r>
              <a:rPr lang="en-GB" sz="2400" dirty="0">
                <a:latin typeface="Arial" pitchFamily="34" charset="0"/>
                <a:cs typeface="Arial" pitchFamily="34" charset="0"/>
              </a:rPr>
              <a:t>Most craftsmen had workshops on the ground floor of their home</a:t>
            </a:r>
            <a:r>
              <a:rPr lang="en-GB" sz="2400" dirty="0" smtClean="0">
                <a:latin typeface="Arial" pitchFamily="34" charset="0"/>
                <a:cs typeface="Arial" pitchFamily="34" charset="0"/>
              </a:rPr>
              <a:t>.</a:t>
            </a:r>
            <a:endParaRPr lang="en-GB" sz="2400" dirty="0">
              <a:latin typeface="Arial" pitchFamily="34" charset="0"/>
              <a:cs typeface="Arial" pitchFamily="34" charset="0"/>
            </a:endParaRPr>
          </a:p>
          <a:p>
            <a:pPr>
              <a:buFont typeface="Wingdings" pitchFamily="2" charset="2"/>
              <a:buChar char="v"/>
            </a:pPr>
            <a:r>
              <a:rPr lang="en-GB" sz="2400" dirty="0">
                <a:latin typeface="Arial" pitchFamily="34" charset="0"/>
                <a:cs typeface="Arial" pitchFamily="34" charset="0"/>
              </a:rPr>
              <a:t>Goods were displayed on a hinged shelf at the front. Shutters were pulled down at night for security.</a:t>
            </a:r>
          </a:p>
          <a:p>
            <a:pPr>
              <a:buFont typeface="Wingdings" pitchFamily="2" charset="2"/>
              <a:buChar char="v"/>
            </a:pPr>
            <a:endParaRPr lang="en-GB" sz="1800" dirty="0">
              <a:latin typeface="Arial" pitchFamily="34" charset="0"/>
              <a:cs typeface="Arial" pitchFamily="34" charset="0"/>
            </a:endParaRPr>
          </a:p>
        </p:txBody>
      </p:sp>
      <p:sp>
        <p:nvSpPr>
          <p:cNvPr id="6" name="Title 1"/>
          <p:cNvSpPr>
            <a:spLocks noGrp="1"/>
          </p:cNvSpPr>
          <p:nvPr>
            <p:ph type="title"/>
          </p:nvPr>
        </p:nvSpPr>
        <p:spPr>
          <a:xfrm>
            <a:off x="2035935" y="290735"/>
            <a:ext cx="10515600" cy="1325563"/>
          </a:xfrm>
        </p:spPr>
        <p:txBody>
          <a:bodyPr>
            <a:normAutofit/>
          </a:bodyPr>
          <a:lstStyle/>
          <a:p>
            <a:r>
              <a:rPr lang="en-GB" sz="5400" dirty="0" smtClean="0">
                <a:latin typeface="Algerian" panose="04020705040A02060702" pitchFamily="82" charset="0"/>
              </a:rPr>
              <a:t>MEDIEVAL TOWN houses</a:t>
            </a:r>
            <a:endParaRPr lang="en-GB" sz="5400" dirty="0">
              <a:latin typeface="Algerian" panose="04020705040A02060702" pitchFamily="82" charset="0"/>
            </a:endParaRPr>
          </a:p>
        </p:txBody>
      </p:sp>
      <p:sp>
        <p:nvSpPr>
          <p:cNvPr id="7" name="Rectangle 6"/>
          <p:cNvSpPr/>
          <p:nvPr/>
        </p:nvSpPr>
        <p:spPr>
          <a:xfrm>
            <a:off x="0" y="1429555"/>
            <a:ext cx="12192000" cy="373487"/>
          </a:xfrm>
          <a:prstGeom prst="rect">
            <a:avLst/>
          </a:prstGeom>
          <a:solidFill>
            <a:srgbClr val="991B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194" name="Picture 2" descr="http://3.bp.blogspot.com/-BOgUnYggdIg/UP41qpXWMWI/AAAAAAAAAPA/42iNKDUUI7s/s1600/Bath+Hou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983" y="2411010"/>
            <a:ext cx="33813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860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603" y="2313479"/>
            <a:ext cx="5884572" cy="4351338"/>
          </a:xfrm>
        </p:spPr>
        <p:txBody>
          <a:bodyPr/>
          <a:lstStyle/>
          <a:p>
            <a:r>
              <a:rPr lang="en-CA" dirty="0" smtClean="0"/>
              <a:t>Dirty: no sewage system</a:t>
            </a:r>
          </a:p>
          <a:p>
            <a:r>
              <a:rPr lang="en-CA" dirty="0" smtClean="0"/>
              <a:t>Many threw toilet waste and other trash into the street</a:t>
            </a:r>
          </a:p>
          <a:p>
            <a:r>
              <a:rPr lang="en-CA" dirty="0" smtClean="0"/>
              <a:t>Rats were very common</a:t>
            </a:r>
          </a:p>
          <a:p>
            <a:r>
              <a:rPr lang="en-CA" dirty="0" smtClean="0"/>
              <a:t>Water was NOT clean</a:t>
            </a:r>
          </a:p>
          <a:p>
            <a:r>
              <a:rPr lang="en-CA" dirty="0" smtClean="0"/>
              <a:t>Disease was common and life expectancy was short</a:t>
            </a:r>
            <a:endParaRPr lang="en-CA" dirty="0"/>
          </a:p>
        </p:txBody>
      </p:sp>
      <p:sp>
        <p:nvSpPr>
          <p:cNvPr id="5" name="Title 1"/>
          <p:cNvSpPr>
            <a:spLocks noGrp="1"/>
          </p:cNvSpPr>
          <p:nvPr>
            <p:ph type="title"/>
          </p:nvPr>
        </p:nvSpPr>
        <p:spPr>
          <a:xfrm>
            <a:off x="3130640" y="303133"/>
            <a:ext cx="10515600" cy="1325563"/>
          </a:xfrm>
        </p:spPr>
        <p:txBody>
          <a:bodyPr>
            <a:normAutofit/>
          </a:bodyPr>
          <a:lstStyle/>
          <a:p>
            <a:r>
              <a:rPr lang="en-GB" sz="5400" dirty="0" smtClean="0">
                <a:latin typeface="Algerian" panose="04020705040A02060702" pitchFamily="82" charset="0"/>
              </a:rPr>
              <a:t>Living conditions</a:t>
            </a:r>
            <a:endParaRPr lang="en-GB" sz="5400" dirty="0">
              <a:latin typeface="Algerian" panose="04020705040A02060702" pitchFamily="82" charset="0"/>
            </a:endParaRPr>
          </a:p>
        </p:txBody>
      </p:sp>
      <p:sp>
        <p:nvSpPr>
          <p:cNvPr id="6" name="Rectangle 5"/>
          <p:cNvSpPr/>
          <p:nvPr/>
        </p:nvSpPr>
        <p:spPr>
          <a:xfrm>
            <a:off x="0" y="1429555"/>
            <a:ext cx="12192000" cy="373487"/>
          </a:xfrm>
          <a:prstGeom prst="rect">
            <a:avLst/>
          </a:prstGeom>
          <a:solidFill>
            <a:srgbClr val="991B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218" name="Picture 2" descr="http://static.wixstatic.com/media/1d92f6_be462b3ba12386d02d272a8ed028a7b0.jpg_srz_300_212_75_22_0.50_1.20_0.00_jpg_sr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9175" y="2100497"/>
            <a:ext cx="5370627" cy="3795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651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JZq9cBzrIVI"/>
          <p:cNvPicPr>
            <a:picLocks noGrp="1" noRot="1" noChangeAspect="1"/>
          </p:cNvPicPr>
          <p:nvPr>
            <p:ph idx="1"/>
            <a:videoFile r:link="rId1"/>
          </p:nvPr>
        </p:nvPicPr>
        <p:blipFill>
          <a:blip r:embed="rId3"/>
          <a:stretch>
            <a:fillRect/>
          </a:stretch>
        </p:blipFill>
        <p:spPr>
          <a:xfrm>
            <a:off x="0" y="0"/>
            <a:ext cx="12192000" cy="6858000"/>
          </a:xfrm>
          <a:prstGeom prst="rect">
            <a:avLst/>
          </a:prstGeom>
        </p:spPr>
      </p:pic>
      <p:sp>
        <p:nvSpPr>
          <p:cNvPr id="3" name="TextBox 2"/>
          <p:cNvSpPr txBox="1"/>
          <p:nvPr/>
        </p:nvSpPr>
        <p:spPr>
          <a:xfrm>
            <a:off x="385482" y="6158753"/>
            <a:ext cx="5100918" cy="369332"/>
          </a:xfrm>
          <a:prstGeom prst="rect">
            <a:avLst/>
          </a:prstGeom>
          <a:noFill/>
        </p:spPr>
        <p:txBody>
          <a:bodyPr wrap="square" rtlCol="0">
            <a:spAutoFit/>
          </a:bodyPr>
          <a:lstStyle/>
          <a:p>
            <a:r>
              <a:rPr lang="en-US" dirty="0">
                <a:hlinkClick r:id="rId4"/>
              </a:rPr>
              <a:t>https://</a:t>
            </a:r>
            <a:r>
              <a:rPr lang="en-US" dirty="0" smtClean="0">
                <a:hlinkClick r:id="rId4"/>
              </a:rPr>
              <a:t>www.youtube.com/watch?v=JZq9cBzrIVI</a:t>
            </a:r>
            <a:r>
              <a:rPr lang="en-US" dirty="0" smtClean="0"/>
              <a:t> </a:t>
            </a:r>
            <a:endParaRPr lang="en-US" dirty="0"/>
          </a:p>
        </p:txBody>
      </p:sp>
    </p:spTree>
    <p:extLst>
      <p:ext uri="{BB962C8B-B14F-4D97-AF65-F5344CB8AC3E}">
        <p14:creationId xmlns:p14="http://schemas.microsoft.com/office/powerpoint/2010/main" val="1204913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6600" dirty="0" smtClean="0">
                <a:latin typeface="Algerian" panose="04020705040A02060702" pitchFamily="82" charset="0"/>
              </a:rPr>
              <a:t>Your Task</a:t>
            </a:r>
            <a:endParaRPr lang="en-CA" sz="6600" dirty="0">
              <a:latin typeface="Algerian" panose="04020705040A02060702" pitchFamily="82" charset="0"/>
            </a:endParaRPr>
          </a:p>
        </p:txBody>
      </p:sp>
      <p:sp>
        <p:nvSpPr>
          <p:cNvPr id="3" name="Content Placeholder 2"/>
          <p:cNvSpPr>
            <a:spLocks noGrp="1"/>
          </p:cNvSpPr>
          <p:nvPr>
            <p:ph idx="1"/>
          </p:nvPr>
        </p:nvSpPr>
        <p:spPr>
          <a:xfrm>
            <a:off x="623551" y="2997603"/>
            <a:ext cx="5738611" cy="3184256"/>
          </a:xfrm>
        </p:spPr>
        <p:txBody>
          <a:bodyPr/>
          <a:lstStyle/>
          <a:p>
            <a:r>
              <a:rPr lang="en-CA" dirty="0" smtClean="0"/>
              <a:t>Task: Write a postcard to a friend/family member describing your experience living in a medieval town.</a:t>
            </a:r>
          </a:p>
          <a:p>
            <a:r>
              <a:rPr lang="en-CA" dirty="0" smtClean="0"/>
              <a:t>Use pages 154-155 in your textbook, as well as the notes you took</a:t>
            </a:r>
          </a:p>
          <a:p>
            <a:pPr marL="0" indent="0">
              <a:buNone/>
            </a:pPr>
            <a:endParaRPr lang="en-CA" dirty="0"/>
          </a:p>
        </p:txBody>
      </p:sp>
      <p:sp>
        <p:nvSpPr>
          <p:cNvPr id="4" name="TextBox 3"/>
          <p:cNvSpPr txBox="1"/>
          <p:nvPr/>
        </p:nvSpPr>
        <p:spPr>
          <a:xfrm>
            <a:off x="7193923" y="2756079"/>
            <a:ext cx="4159877" cy="2862322"/>
          </a:xfrm>
          <a:prstGeom prst="rect">
            <a:avLst/>
          </a:prstGeom>
          <a:solidFill>
            <a:schemeClr val="accent6">
              <a:lumMod val="60000"/>
              <a:lumOff val="40000"/>
            </a:schemeClr>
          </a:solidFill>
        </p:spPr>
        <p:txBody>
          <a:bodyPr wrap="square" rtlCol="0">
            <a:spAutoFit/>
          </a:bodyPr>
          <a:lstStyle/>
          <a:p>
            <a:pPr algn="ctr"/>
            <a:r>
              <a:rPr lang="en-CA" b="1" dirty="0" smtClean="0"/>
              <a:t>Try to summarize and describe key features and points by using some of these words:</a:t>
            </a:r>
          </a:p>
          <a:p>
            <a:endParaRPr lang="en-CA" dirty="0" smtClean="0"/>
          </a:p>
          <a:p>
            <a:r>
              <a:rPr lang="en-CA" dirty="0" smtClean="0"/>
              <a:t>Walls	Curfew</a:t>
            </a:r>
            <a:r>
              <a:rPr lang="en-CA" dirty="0"/>
              <a:t>	</a:t>
            </a:r>
            <a:r>
              <a:rPr lang="en-CA" dirty="0" smtClean="0"/>
              <a:t>Rats</a:t>
            </a:r>
            <a:r>
              <a:rPr lang="en-CA" dirty="0"/>
              <a:t>	</a:t>
            </a:r>
            <a:r>
              <a:rPr lang="en-CA" dirty="0" smtClean="0"/>
              <a:t>Waste</a:t>
            </a:r>
          </a:p>
          <a:p>
            <a:r>
              <a:rPr lang="en-CA" dirty="0" smtClean="0"/>
              <a:t>Dirty	Close	Winding</a:t>
            </a:r>
          </a:p>
          <a:p>
            <a:r>
              <a:rPr lang="en-CA" dirty="0" smtClean="0"/>
              <a:t>Dark	Disease</a:t>
            </a:r>
          </a:p>
          <a:p>
            <a:endParaRPr lang="en-CA" dirty="0" smtClean="0"/>
          </a:p>
          <a:p>
            <a:endParaRPr lang="en-CA" dirty="0" smtClean="0"/>
          </a:p>
          <a:p>
            <a:pPr marL="285750" indent="-285750">
              <a:buFont typeface="Wingdings" panose="05000000000000000000" pitchFamily="2" charset="2"/>
              <a:buChar char="ü"/>
            </a:pPr>
            <a:endParaRPr lang="en-CA" dirty="0"/>
          </a:p>
        </p:txBody>
      </p:sp>
      <p:pic>
        <p:nvPicPr>
          <p:cNvPr id="11266" name="Picture 2" descr="http://www.ancient-code.com/wp-content/uploads/2012/12/time-travel-in-phone-boot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2925" y="-6585"/>
            <a:ext cx="4179075" cy="23507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0317" y="1886043"/>
            <a:ext cx="8873544" cy="523220"/>
          </a:xfrm>
          <a:prstGeom prst="rect">
            <a:avLst/>
          </a:prstGeom>
          <a:solidFill>
            <a:schemeClr val="accent4">
              <a:lumMod val="40000"/>
              <a:lumOff val="60000"/>
            </a:schemeClr>
          </a:solidFill>
        </p:spPr>
        <p:txBody>
          <a:bodyPr wrap="square" rtlCol="0">
            <a:spAutoFit/>
          </a:bodyPr>
          <a:lstStyle/>
          <a:p>
            <a:r>
              <a:rPr lang="en-CA" sz="2800" b="1" dirty="0" smtClean="0"/>
              <a:t>You have travelled back in time to a medieval town…</a:t>
            </a:r>
            <a:endParaRPr lang="en-CA" sz="2800" b="1" dirty="0"/>
          </a:p>
        </p:txBody>
      </p:sp>
    </p:spTree>
    <p:extLst>
      <p:ext uri="{BB962C8B-B14F-4D97-AF65-F5344CB8AC3E}">
        <p14:creationId xmlns:p14="http://schemas.microsoft.com/office/powerpoint/2010/main" val="1665215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0165"/>
            <a:ext cx="12192000" cy="1156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normAutofit/>
          </a:bodyPr>
          <a:lstStyle/>
          <a:p>
            <a:r>
              <a:rPr lang="en-CA" sz="6600" dirty="0" smtClean="0">
                <a:latin typeface="Algerian" panose="04020705040A02060702" pitchFamily="82" charset="0"/>
              </a:rPr>
              <a:t>Task: guilds</a:t>
            </a:r>
            <a:endParaRPr lang="en-CA" sz="6600" dirty="0">
              <a:latin typeface="Algerian" panose="04020705040A02060702" pitchFamily="82" charset="0"/>
            </a:endParaRPr>
          </a:p>
        </p:txBody>
      </p:sp>
      <p:sp>
        <p:nvSpPr>
          <p:cNvPr id="3" name="Content Placeholder 2"/>
          <p:cNvSpPr>
            <a:spLocks noGrp="1"/>
          </p:cNvSpPr>
          <p:nvPr>
            <p:ph idx="1"/>
          </p:nvPr>
        </p:nvSpPr>
        <p:spPr>
          <a:xfrm>
            <a:off x="1128577" y="1846428"/>
            <a:ext cx="10515600" cy="4351338"/>
          </a:xfrm>
        </p:spPr>
        <p:txBody>
          <a:bodyPr>
            <a:normAutofit/>
          </a:bodyPr>
          <a:lstStyle/>
          <a:p>
            <a:pPr marL="0" indent="0">
              <a:buNone/>
            </a:pPr>
            <a:r>
              <a:rPr lang="en-CA" sz="3600" dirty="0" smtClean="0"/>
              <a:t>Use your textbook and the information provided to answer the questions about guilds on your handout</a:t>
            </a:r>
          </a:p>
          <a:p>
            <a:pPr lvl="1"/>
            <a:r>
              <a:rPr lang="en-CA" sz="3200" dirty="0" smtClean="0"/>
              <a:t>Textbook pgs. 151-152</a:t>
            </a:r>
            <a:endParaRPr lang="en-CA" sz="3200" dirty="0"/>
          </a:p>
        </p:txBody>
      </p:sp>
      <p:pic>
        <p:nvPicPr>
          <p:cNvPr id="10242" name="Picture 2" descr="http://bowyersandfletchersguild.org/images/craft-guil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823" y="3018471"/>
            <a:ext cx="5420977" cy="36818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traditioninaction.org/OrganicSociety/Images_1-100/A_023_Blacksmi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1960" y="3868615"/>
            <a:ext cx="2924126" cy="2681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233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65125"/>
            <a:ext cx="12192000" cy="132556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smtClean="0">
                <a:latin typeface="Algerian" panose="04020705040A02060702" pitchFamily="82" charset="0"/>
              </a:rPr>
              <a:t>Learning Outcomes</a:t>
            </a:r>
            <a:endParaRPr lang="en-CA" dirty="0">
              <a:latin typeface="Algerian" panose="04020705040A02060702" pitchFamily="82" charset="0"/>
            </a:endParaRPr>
          </a:p>
        </p:txBody>
      </p:sp>
      <p:sp>
        <p:nvSpPr>
          <p:cNvPr id="3" name="Content Placeholder 2"/>
          <p:cNvSpPr>
            <a:spLocks noGrp="1"/>
          </p:cNvSpPr>
          <p:nvPr>
            <p:ph idx="1"/>
          </p:nvPr>
        </p:nvSpPr>
        <p:spPr>
          <a:xfrm>
            <a:off x="838200" y="3126392"/>
            <a:ext cx="11384924" cy="4351338"/>
          </a:xfrm>
        </p:spPr>
        <p:txBody>
          <a:bodyPr>
            <a:normAutofit/>
          </a:bodyPr>
          <a:lstStyle/>
          <a:p>
            <a:pPr>
              <a:buFont typeface="Wingdings" panose="05000000000000000000" pitchFamily="2" charset="2"/>
              <a:buChar char="ü"/>
            </a:pPr>
            <a:r>
              <a:rPr lang="en-CA" sz="3200" dirty="0" smtClean="0"/>
              <a:t> Describe the factors that led to trade</a:t>
            </a:r>
          </a:p>
          <a:p>
            <a:pPr>
              <a:buFont typeface="Wingdings" panose="05000000000000000000" pitchFamily="2" charset="2"/>
              <a:buChar char="ü"/>
            </a:pPr>
            <a:r>
              <a:rPr lang="en-CA" sz="3200" dirty="0"/>
              <a:t> </a:t>
            </a:r>
            <a:r>
              <a:rPr lang="en-CA" sz="3200" dirty="0" smtClean="0"/>
              <a:t>Explain how trade led to the need for and growth of towns</a:t>
            </a:r>
          </a:p>
          <a:p>
            <a:pPr>
              <a:buFont typeface="Wingdings" panose="05000000000000000000" pitchFamily="2" charset="2"/>
              <a:buChar char="ü"/>
            </a:pPr>
            <a:r>
              <a:rPr lang="en-CA" sz="3200" dirty="0"/>
              <a:t> </a:t>
            </a:r>
            <a:r>
              <a:rPr lang="en-CA" sz="3200" dirty="0" smtClean="0"/>
              <a:t>Describe what life was like in a medieval town</a:t>
            </a:r>
            <a:endParaRPr lang="en-CA" sz="3200" dirty="0"/>
          </a:p>
        </p:txBody>
      </p:sp>
    </p:spTree>
    <p:extLst>
      <p:ext uri="{BB962C8B-B14F-4D97-AF65-F5344CB8AC3E}">
        <p14:creationId xmlns:p14="http://schemas.microsoft.com/office/powerpoint/2010/main" val="1036726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65125"/>
            <a:ext cx="12192000" cy="132556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smtClean="0">
                <a:latin typeface="Algerian" panose="04020705040A02060702" pitchFamily="82" charset="0"/>
              </a:rPr>
              <a:t>Review: Think/Pair/Share</a:t>
            </a:r>
            <a:endParaRPr lang="en-CA" dirty="0">
              <a:latin typeface="Algerian" panose="04020705040A02060702" pitchFamily="82" charset="0"/>
            </a:endParaRPr>
          </a:p>
        </p:txBody>
      </p:sp>
      <p:sp>
        <p:nvSpPr>
          <p:cNvPr id="3" name="Content Placeholder 2"/>
          <p:cNvSpPr>
            <a:spLocks noGrp="1"/>
          </p:cNvSpPr>
          <p:nvPr>
            <p:ph idx="1"/>
          </p:nvPr>
        </p:nvSpPr>
        <p:spPr/>
        <p:txBody>
          <a:bodyPr>
            <a:normAutofit/>
          </a:bodyPr>
          <a:lstStyle/>
          <a:p>
            <a:pPr algn="ctr"/>
            <a:endParaRPr lang="en-CA" sz="4000" dirty="0" smtClean="0"/>
          </a:p>
          <a:p>
            <a:pPr marL="0" indent="0" algn="ctr">
              <a:buNone/>
            </a:pPr>
            <a:r>
              <a:rPr lang="en-CA" sz="4000" dirty="0" smtClean="0"/>
              <a:t>What was the </a:t>
            </a:r>
            <a:r>
              <a:rPr lang="en-CA" sz="4000" b="1" dirty="0" smtClean="0"/>
              <a:t>significance </a:t>
            </a:r>
            <a:r>
              <a:rPr lang="en-CA" sz="4000" dirty="0" smtClean="0"/>
              <a:t>of the 100 Years’ War?  (i.e. what changed?)</a:t>
            </a:r>
            <a:endParaRPr lang="en-CA" sz="4000" dirty="0"/>
          </a:p>
        </p:txBody>
      </p:sp>
      <p:pic>
        <p:nvPicPr>
          <p:cNvPr id="5" name="Picture 8" descr="http://cdn.history.com/sites/2/2014/01/hundred-years-war-H.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4316" y="4175861"/>
            <a:ext cx="7603368" cy="2485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555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zZimXhjGshI"/>
          <p:cNvPicPr>
            <a:picLocks noGrp="1" noRot="1" noChangeAspect="1"/>
          </p:cNvPicPr>
          <p:nvPr>
            <p:ph idx="1"/>
            <a:videoFile r:link="rId1"/>
          </p:nvPr>
        </p:nvPicPr>
        <p:blipFill>
          <a:blip r:embed="rId3"/>
          <a:stretch>
            <a:fillRect/>
          </a:stretch>
        </p:blipFill>
        <p:spPr>
          <a:xfrm>
            <a:off x="0" y="0"/>
            <a:ext cx="12192000" cy="6858000"/>
          </a:xfrm>
          <a:prstGeom prst="rect">
            <a:avLst/>
          </a:prstGeom>
        </p:spPr>
      </p:pic>
      <p:sp>
        <p:nvSpPr>
          <p:cNvPr id="3" name="TextBox 2"/>
          <p:cNvSpPr txBox="1"/>
          <p:nvPr/>
        </p:nvSpPr>
        <p:spPr>
          <a:xfrm>
            <a:off x="600635" y="6230471"/>
            <a:ext cx="6768353" cy="369332"/>
          </a:xfrm>
          <a:prstGeom prst="rect">
            <a:avLst/>
          </a:prstGeom>
          <a:noFill/>
        </p:spPr>
        <p:txBody>
          <a:bodyPr wrap="square" rtlCol="0">
            <a:spAutoFit/>
          </a:bodyPr>
          <a:lstStyle/>
          <a:p>
            <a:r>
              <a:rPr lang="en-US" dirty="0">
                <a:hlinkClick r:id="rId4"/>
              </a:rPr>
              <a:t>https://</a:t>
            </a:r>
            <a:r>
              <a:rPr lang="en-US" dirty="0" smtClean="0">
                <a:hlinkClick r:id="rId4"/>
              </a:rPr>
              <a:t>www.youtube.com/watch?v=zZimXhjGshI</a:t>
            </a:r>
            <a:r>
              <a:rPr lang="en-US" dirty="0" smtClean="0"/>
              <a:t> </a:t>
            </a:r>
            <a:endParaRPr lang="en-US" dirty="0"/>
          </a:p>
        </p:txBody>
      </p:sp>
    </p:spTree>
    <p:extLst>
      <p:ext uri="{BB962C8B-B14F-4D97-AF65-F5344CB8AC3E}">
        <p14:creationId xmlns:p14="http://schemas.microsoft.com/office/powerpoint/2010/main" val="2140505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58383367"/>
              </p:ext>
            </p:extLst>
          </p:nvPr>
        </p:nvGraphicFramePr>
        <p:xfrm>
          <a:off x="838200" y="36258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33044" y="3995225"/>
            <a:ext cx="3474722" cy="2246769"/>
          </a:xfrm>
          <a:prstGeom prst="rect">
            <a:avLst/>
          </a:prstGeom>
          <a:noFill/>
        </p:spPr>
        <p:txBody>
          <a:bodyPr wrap="square" rtlCol="0">
            <a:spAutoFit/>
          </a:bodyPr>
          <a:lstStyle/>
          <a:p>
            <a:pPr marL="285750" indent="-285750">
              <a:buFont typeface="Arial" panose="020B0604020202020204" pitchFamily="34" charset="0"/>
              <a:buChar char="•"/>
            </a:pPr>
            <a:r>
              <a:rPr lang="en-CA" sz="2000" dirty="0" smtClean="0"/>
              <a:t>Crusades: influenced trade</a:t>
            </a:r>
          </a:p>
          <a:p>
            <a:pPr marL="285750" indent="-285750">
              <a:buFont typeface="Arial" panose="020B0604020202020204" pitchFamily="34" charset="0"/>
              <a:buChar char="•"/>
            </a:pPr>
            <a:r>
              <a:rPr lang="en-CA" sz="2000" dirty="0" smtClean="0"/>
              <a:t>Traders would make journey for goods and sell them at local markets/fairs</a:t>
            </a:r>
          </a:p>
          <a:p>
            <a:pPr marL="285750" indent="-285750">
              <a:buFont typeface="Arial" panose="020B0604020202020204" pitchFamily="34" charset="0"/>
              <a:buChar char="•"/>
            </a:pPr>
            <a:r>
              <a:rPr lang="en-CA" sz="2000" dirty="0" smtClean="0"/>
              <a:t>People began learning to produce their own goods to sell</a:t>
            </a:r>
            <a:endParaRPr lang="en-CA" sz="2000" dirty="0"/>
          </a:p>
        </p:txBody>
      </p:sp>
      <p:sp>
        <p:nvSpPr>
          <p:cNvPr id="6" name="TextBox 5"/>
          <p:cNvSpPr txBox="1"/>
          <p:nvPr/>
        </p:nvSpPr>
        <p:spPr>
          <a:xfrm>
            <a:off x="4358638" y="3995225"/>
            <a:ext cx="3474722" cy="1938992"/>
          </a:xfrm>
          <a:prstGeom prst="rect">
            <a:avLst/>
          </a:prstGeom>
          <a:noFill/>
        </p:spPr>
        <p:txBody>
          <a:bodyPr wrap="square" rtlCol="0">
            <a:spAutoFit/>
          </a:bodyPr>
          <a:lstStyle/>
          <a:p>
            <a:pPr marL="285750" indent="-285750">
              <a:buFont typeface="Arial" panose="020B0604020202020204" pitchFamily="34" charset="0"/>
              <a:buChar char="•"/>
            </a:pPr>
            <a:r>
              <a:rPr lang="en-CA" sz="2000" dirty="0" smtClean="0"/>
              <a:t>The fair wasn’t good enough… seasonal and had to travel for them</a:t>
            </a:r>
          </a:p>
          <a:p>
            <a:pPr marL="285750" indent="-285750">
              <a:buFont typeface="Arial" panose="020B0604020202020204" pitchFamily="34" charset="0"/>
              <a:buChar char="•"/>
            </a:pPr>
            <a:r>
              <a:rPr lang="en-CA" sz="2000" dirty="0" smtClean="0"/>
              <a:t>Needed stability: permanent shops protected by town walls</a:t>
            </a:r>
          </a:p>
        </p:txBody>
      </p:sp>
      <p:sp>
        <p:nvSpPr>
          <p:cNvPr id="7" name="TextBox 6"/>
          <p:cNvSpPr txBox="1"/>
          <p:nvPr/>
        </p:nvSpPr>
        <p:spPr>
          <a:xfrm>
            <a:off x="8084232" y="3995225"/>
            <a:ext cx="3474722" cy="1631216"/>
          </a:xfrm>
          <a:prstGeom prst="rect">
            <a:avLst/>
          </a:prstGeom>
          <a:noFill/>
        </p:spPr>
        <p:txBody>
          <a:bodyPr wrap="square" rtlCol="0">
            <a:spAutoFit/>
          </a:bodyPr>
          <a:lstStyle/>
          <a:p>
            <a:pPr marL="285750" indent="-285750">
              <a:buFont typeface="Arial" panose="020B0604020202020204" pitchFamily="34" charset="0"/>
              <a:buChar char="•"/>
            </a:pPr>
            <a:r>
              <a:rPr lang="en-CA" sz="2000" dirty="0" smtClean="0"/>
              <a:t>Towns full of trade specialists</a:t>
            </a:r>
          </a:p>
          <a:p>
            <a:pPr marL="285750" indent="-285750">
              <a:buFont typeface="Arial" panose="020B0604020202020204" pitchFamily="34" charset="0"/>
              <a:buChar char="•"/>
            </a:pPr>
            <a:r>
              <a:rPr lang="en-CA" sz="2000" dirty="0" smtClean="0"/>
              <a:t>Organized and controlled by experts in that trade: </a:t>
            </a:r>
            <a:r>
              <a:rPr lang="en-CA" sz="2000" b="1" dirty="0" smtClean="0"/>
              <a:t>“guild”</a:t>
            </a:r>
          </a:p>
          <a:p>
            <a:endParaRPr lang="en-CA" sz="2000" dirty="0" smtClean="0"/>
          </a:p>
        </p:txBody>
      </p:sp>
    </p:spTree>
    <p:extLst>
      <p:ext uri="{BB962C8B-B14F-4D97-AF65-F5344CB8AC3E}">
        <p14:creationId xmlns:p14="http://schemas.microsoft.com/office/powerpoint/2010/main" val="2989923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65125"/>
            <a:ext cx="12192000" cy="132556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smtClean="0">
                <a:latin typeface="Algerian" panose="04020705040A02060702" pitchFamily="82" charset="0"/>
              </a:rPr>
              <a:t>Cause and Consequence</a:t>
            </a:r>
            <a:endParaRPr lang="en-CA" dirty="0">
              <a:latin typeface="Algerian" panose="04020705040A02060702" pitchFamily="82" charset="0"/>
            </a:endParaRPr>
          </a:p>
        </p:txBody>
      </p:sp>
      <p:sp>
        <p:nvSpPr>
          <p:cNvPr id="3" name="Content Placeholder 2"/>
          <p:cNvSpPr>
            <a:spLocks noGrp="1"/>
          </p:cNvSpPr>
          <p:nvPr>
            <p:ph idx="1"/>
          </p:nvPr>
        </p:nvSpPr>
        <p:spPr>
          <a:xfrm>
            <a:off x="670775" y="2446848"/>
            <a:ext cx="4673958" cy="3421624"/>
          </a:xfrm>
        </p:spPr>
        <p:txBody>
          <a:bodyPr>
            <a:normAutofit/>
          </a:bodyPr>
          <a:lstStyle/>
          <a:p>
            <a:r>
              <a:rPr lang="en-CA" sz="3600" dirty="0" smtClean="0"/>
              <a:t>What factors led to the growth of trade?</a:t>
            </a:r>
          </a:p>
          <a:p>
            <a:pPr marL="0" indent="0">
              <a:buNone/>
            </a:pPr>
            <a:endParaRPr lang="en-CA" sz="3600" dirty="0" smtClean="0"/>
          </a:p>
          <a:p>
            <a:r>
              <a:rPr lang="en-CA" sz="3600" dirty="0" smtClean="0"/>
              <a:t>How did the growth of trade lead to the need for towns?</a:t>
            </a:r>
          </a:p>
        </p:txBody>
      </p:sp>
      <p:pic>
        <p:nvPicPr>
          <p:cNvPr id="3076" name="Picture 4" descr="http://2.bp.blogspot.com/-jwCfgz16dAU/UtobULC4w3I/AAAAAAAAAkU/vw4X_K6yXug/s1600/1100x793_19201_Town_2d_medieval_architecture_picture_image_digital_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053" y="2043334"/>
            <a:ext cx="5865722" cy="4228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473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0640" y="303133"/>
            <a:ext cx="10515600" cy="1325563"/>
          </a:xfrm>
        </p:spPr>
        <p:txBody>
          <a:bodyPr>
            <a:normAutofit/>
          </a:bodyPr>
          <a:lstStyle/>
          <a:p>
            <a:r>
              <a:rPr lang="en-GB" sz="5400" dirty="0" smtClean="0">
                <a:latin typeface="Algerian" panose="04020705040A02060702" pitchFamily="82" charset="0"/>
              </a:rPr>
              <a:t>MEDIEVAL TOWNS</a:t>
            </a:r>
            <a:endParaRPr lang="en-GB" sz="5400" dirty="0">
              <a:latin typeface="Algerian" panose="04020705040A02060702" pitchFamily="82" charset="0"/>
            </a:endParaRPr>
          </a:p>
        </p:txBody>
      </p:sp>
      <p:sp>
        <p:nvSpPr>
          <p:cNvPr id="3" name="Content Placeholder 2"/>
          <p:cNvSpPr>
            <a:spLocks noGrp="1"/>
          </p:cNvSpPr>
          <p:nvPr>
            <p:ph sz="quarter" idx="1"/>
          </p:nvPr>
        </p:nvSpPr>
        <p:spPr>
          <a:xfrm>
            <a:off x="477591" y="2202287"/>
            <a:ext cx="6592910" cy="4172755"/>
          </a:xfrm>
        </p:spPr>
        <p:txBody>
          <a:bodyPr>
            <a:normAutofit/>
          </a:bodyPr>
          <a:lstStyle/>
          <a:p>
            <a:pPr>
              <a:buNone/>
            </a:pPr>
            <a:r>
              <a:rPr lang="en-GB" sz="3200" dirty="0" smtClean="0">
                <a:cs typeface="Arial" pitchFamily="34" charset="0"/>
              </a:rPr>
              <a:t>Some </a:t>
            </a:r>
            <a:r>
              <a:rPr lang="en-GB" sz="3200" dirty="0">
                <a:cs typeface="Arial" pitchFamily="34" charset="0"/>
              </a:rPr>
              <a:t>medieval towns grew up around a </a:t>
            </a:r>
            <a:r>
              <a:rPr lang="en-GB" sz="3200" b="1" dirty="0">
                <a:solidFill>
                  <a:schemeClr val="accent6">
                    <a:lumMod val="75000"/>
                  </a:schemeClr>
                </a:solidFill>
                <a:cs typeface="Arial" pitchFamily="34" charset="0"/>
              </a:rPr>
              <a:t>castle</a:t>
            </a:r>
            <a:r>
              <a:rPr lang="en-GB" sz="3200" dirty="0">
                <a:cs typeface="Arial" pitchFamily="34" charset="0"/>
              </a:rPr>
              <a:t>, where people hoped to be safe from attack. Some towns developed around trading centres such as </a:t>
            </a:r>
            <a:r>
              <a:rPr lang="en-GB" sz="3200" b="1" dirty="0">
                <a:solidFill>
                  <a:schemeClr val="accent6">
                    <a:lumMod val="75000"/>
                  </a:schemeClr>
                </a:solidFill>
                <a:cs typeface="Arial" pitchFamily="34" charset="0"/>
              </a:rPr>
              <a:t>busy crossroads </a:t>
            </a:r>
            <a:r>
              <a:rPr lang="en-GB" sz="3200" dirty="0">
                <a:cs typeface="Arial" pitchFamily="34" charset="0"/>
              </a:rPr>
              <a:t>or a village where local farmers gathered to sell their produce. Others grew up near </a:t>
            </a:r>
            <a:r>
              <a:rPr lang="en-GB" sz="3200" b="1" dirty="0">
                <a:solidFill>
                  <a:schemeClr val="accent6">
                    <a:lumMod val="75000"/>
                  </a:schemeClr>
                </a:solidFill>
                <a:cs typeface="Arial" pitchFamily="34" charset="0"/>
              </a:rPr>
              <a:t>natural harbours </a:t>
            </a:r>
            <a:r>
              <a:rPr lang="en-GB" sz="3200" dirty="0" smtClean="0">
                <a:cs typeface="Arial" pitchFamily="34" charset="0"/>
              </a:rPr>
              <a:t>and </a:t>
            </a:r>
            <a:r>
              <a:rPr lang="en-GB" sz="3200" b="1" dirty="0">
                <a:solidFill>
                  <a:schemeClr val="accent6">
                    <a:lumMod val="75000"/>
                  </a:schemeClr>
                </a:solidFill>
                <a:cs typeface="Arial" pitchFamily="34" charset="0"/>
              </a:rPr>
              <a:t>rivers</a:t>
            </a:r>
            <a:r>
              <a:rPr lang="en-GB" sz="3200" dirty="0">
                <a:cs typeface="Arial" pitchFamily="34" charset="0"/>
              </a:rPr>
              <a:t> where it was easy to bring in goods by ship.</a:t>
            </a:r>
          </a:p>
        </p:txBody>
      </p:sp>
      <p:sp>
        <p:nvSpPr>
          <p:cNvPr id="4" name="Rectangle 3"/>
          <p:cNvSpPr/>
          <p:nvPr/>
        </p:nvSpPr>
        <p:spPr>
          <a:xfrm>
            <a:off x="0" y="1429555"/>
            <a:ext cx="12192000" cy="373487"/>
          </a:xfrm>
          <a:prstGeom prst="rect">
            <a:avLst/>
          </a:prstGeom>
          <a:solidFill>
            <a:srgbClr val="991B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098" name="Picture 2" descr="http://users.trytel.com/~tristan/towns/images/tint5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606" y="2755118"/>
            <a:ext cx="476250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181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98831" y="2173354"/>
            <a:ext cx="7211096" cy="4351338"/>
          </a:xfrm>
        </p:spPr>
        <p:txBody>
          <a:bodyPr>
            <a:normAutofit/>
          </a:bodyPr>
          <a:lstStyle/>
          <a:p>
            <a:pPr>
              <a:buNone/>
            </a:pPr>
            <a:r>
              <a:rPr lang="en-GB" sz="3600" dirty="0" smtClean="0">
                <a:latin typeface="Arial" pitchFamily="34" charset="0"/>
                <a:cs typeface="Arial" pitchFamily="34" charset="0"/>
              </a:rPr>
              <a:t>  At </a:t>
            </a:r>
            <a:r>
              <a:rPr lang="en-GB" sz="3600" dirty="0">
                <a:latin typeface="Arial" pitchFamily="34" charset="0"/>
                <a:cs typeface="Arial" pitchFamily="34" charset="0"/>
              </a:rPr>
              <a:t>first towns were parts of kings or lords </a:t>
            </a:r>
            <a:r>
              <a:rPr lang="en-GB" sz="3600" dirty="0" smtClean="0">
                <a:latin typeface="Arial" pitchFamily="34" charset="0"/>
                <a:cs typeface="Arial" pitchFamily="34" charset="0"/>
              </a:rPr>
              <a:t>domain. As </a:t>
            </a:r>
            <a:r>
              <a:rPr lang="en-GB" sz="3600" dirty="0">
                <a:latin typeface="Arial" pitchFamily="34" charset="0"/>
                <a:cs typeface="Arial" pitchFamily="34" charset="0"/>
              </a:rPr>
              <a:t>they became richer, townspeople resented having to work on the lords land. Instead townspeople paid their lord a fixed yearly sum in return for a charter which gave them the right to govern themselves.</a:t>
            </a:r>
          </a:p>
        </p:txBody>
      </p:sp>
      <p:sp>
        <p:nvSpPr>
          <p:cNvPr id="6" name="Title 1"/>
          <p:cNvSpPr txBox="1">
            <a:spLocks/>
          </p:cNvSpPr>
          <p:nvPr/>
        </p:nvSpPr>
        <p:spPr>
          <a:xfrm>
            <a:off x="1676400" y="2907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dirty="0" smtClean="0">
                <a:latin typeface="Algerian" panose="04020705040A02060702" pitchFamily="82" charset="0"/>
              </a:rPr>
              <a:t>MEDIEVAL TOWN charter</a:t>
            </a:r>
            <a:endParaRPr lang="en-GB" sz="5400" dirty="0">
              <a:latin typeface="Algerian" panose="04020705040A02060702" pitchFamily="82" charset="0"/>
            </a:endParaRPr>
          </a:p>
        </p:txBody>
      </p:sp>
      <p:sp>
        <p:nvSpPr>
          <p:cNvPr id="7" name="Rectangle 6"/>
          <p:cNvSpPr/>
          <p:nvPr/>
        </p:nvSpPr>
        <p:spPr>
          <a:xfrm>
            <a:off x="0" y="1429555"/>
            <a:ext cx="12192000" cy="373487"/>
          </a:xfrm>
          <a:prstGeom prst="rect">
            <a:avLst/>
          </a:prstGeom>
          <a:solidFill>
            <a:srgbClr val="991B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122" name="Picture 2" descr="http://upload.wikimedia.org/wikipedia/commons/thumb/e/ec/Stadterhebung_H%C3%B6chst_1355_02_11.jpg/220px-Stadterhebung_H%C3%B6chst_1355_02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758" y="2173354"/>
            <a:ext cx="4146952" cy="4128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441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38200" y="2083203"/>
            <a:ext cx="10515600" cy="4351338"/>
          </a:xfrm>
        </p:spPr>
        <p:txBody>
          <a:bodyPr>
            <a:normAutofit/>
          </a:bodyPr>
          <a:lstStyle/>
          <a:p>
            <a:pPr>
              <a:buNone/>
            </a:pPr>
            <a:r>
              <a:rPr lang="en-GB" b="1" dirty="0">
                <a:latin typeface="Arial" pitchFamily="34" charset="0"/>
                <a:cs typeface="Arial" pitchFamily="34" charset="0"/>
              </a:rPr>
              <a:t>The Town Charter – Key Facts</a:t>
            </a:r>
          </a:p>
          <a:p>
            <a:pPr>
              <a:buNone/>
            </a:pPr>
            <a:endParaRPr lang="en-GB" dirty="0">
              <a:latin typeface="Arial" pitchFamily="34" charset="0"/>
              <a:cs typeface="Arial" pitchFamily="34" charset="0"/>
            </a:endParaRPr>
          </a:p>
          <a:p>
            <a:pPr>
              <a:buFont typeface="Wingdings" pitchFamily="2" charset="2"/>
              <a:buChar char="v"/>
            </a:pPr>
            <a:r>
              <a:rPr lang="en-GB" dirty="0" smtClean="0">
                <a:latin typeface="Arial" pitchFamily="34" charset="0"/>
                <a:cs typeface="Arial" pitchFamily="34" charset="0"/>
              </a:rPr>
              <a:t> A </a:t>
            </a:r>
            <a:r>
              <a:rPr lang="en-GB" dirty="0">
                <a:latin typeface="Arial" pitchFamily="34" charset="0"/>
                <a:cs typeface="Arial" pitchFamily="34" charset="0"/>
              </a:rPr>
              <a:t>charter made a town a free borough with the power to hold a market, make its own laws, form guilds and raise </a:t>
            </a:r>
            <a:r>
              <a:rPr lang="en-GB" dirty="0" smtClean="0">
                <a:latin typeface="Arial" pitchFamily="34" charset="0"/>
                <a:cs typeface="Arial" pitchFamily="34" charset="0"/>
              </a:rPr>
              <a:t>taxes.</a:t>
            </a:r>
            <a:endParaRPr lang="en-GB" dirty="0">
              <a:latin typeface="Arial" pitchFamily="34" charset="0"/>
              <a:cs typeface="Arial" pitchFamily="34" charset="0"/>
            </a:endParaRPr>
          </a:p>
          <a:p>
            <a:pPr>
              <a:buFont typeface="Wingdings" pitchFamily="2" charset="2"/>
              <a:buChar char="v"/>
            </a:pPr>
            <a:r>
              <a:rPr lang="en-GB" dirty="0" smtClean="0">
                <a:latin typeface="Arial" pitchFamily="34" charset="0"/>
                <a:cs typeface="Arial" pitchFamily="34" charset="0"/>
              </a:rPr>
              <a:t> The </a:t>
            </a:r>
            <a:r>
              <a:rPr lang="en-GB" dirty="0">
                <a:latin typeface="Arial" pitchFamily="34" charset="0"/>
                <a:cs typeface="Arial" pitchFamily="34" charset="0"/>
              </a:rPr>
              <a:t>townspeople became free citizens or burgesses</a:t>
            </a:r>
            <a:r>
              <a:rPr lang="en-GB" dirty="0" smtClean="0">
                <a:latin typeface="Arial" pitchFamily="34" charset="0"/>
                <a:cs typeface="Arial" pitchFamily="34" charset="0"/>
              </a:rPr>
              <a:t>.</a:t>
            </a:r>
            <a:endParaRPr lang="en-GB" dirty="0">
              <a:latin typeface="Arial" pitchFamily="34" charset="0"/>
              <a:cs typeface="Arial" pitchFamily="34" charset="0"/>
            </a:endParaRPr>
          </a:p>
          <a:p>
            <a:pPr>
              <a:buFont typeface="Wingdings" pitchFamily="2" charset="2"/>
              <a:buChar char="v"/>
            </a:pPr>
            <a:r>
              <a:rPr lang="en-GB" dirty="0" smtClean="0">
                <a:latin typeface="Arial" pitchFamily="34" charset="0"/>
                <a:cs typeface="Arial" pitchFamily="34" charset="0"/>
              </a:rPr>
              <a:t> The </a:t>
            </a:r>
            <a:r>
              <a:rPr lang="en-GB" dirty="0">
                <a:latin typeface="Arial" pitchFamily="34" charset="0"/>
                <a:cs typeface="Arial" pitchFamily="34" charset="0"/>
              </a:rPr>
              <a:t>towns were governed by an elected mayor and a local </a:t>
            </a:r>
            <a:r>
              <a:rPr lang="en-GB" dirty="0" smtClean="0">
                <a:latin typeface="Arial" pitchFamily="34" charset="0"/>
                <a:cs typeface="Arial" pitchFamily="34" charset="0"/>
              </a:rPr>
              <a:t>  	council.</a:t>
            </a:r>
            <a:endParaRPr lang="en-GB" dirty="0">
              <a:latin typeface="Arial" pitchFamily="34" charset="0"/>
              <a:cs typeface="Arial" pitchFamily="34" charset="0"/>
            </a:endParaRPr>
          </a:p>
          <a:p>
            <a:pPr>
              <a:buFont typeface="Wingdings" pitchFamily="2" charset="2"/>
              <a:buChar char="v"/>
            </a:pPr>
            <a:r>
              <a:rPr lang="en-GB" dirty="0" smtClean="0">
                <a:latin typeface="Arial" pitchFamily="34" charset="0"/>
                <a:cs typeface="Arial" pitchFamily="34" charset="0"/>
              </a:rPr>
              <a:t> Any </a:t>
            </a:r>
            <a:r>
              <a:rPr lang="en-GB" dirty="0">
                <a:latin typeface="Arial" pitchFamily="34" charset="0"/>
                <a:cs typeface="Arial" pitchFamily="34" charset="0"/>
              </a:rPr>
              <a:t>peasants who had run away to live in a town became free </a:t>
            </a:r>
            <a:r>
              <a:rPr lang="en-GB" dirty="0" smtClean="0">
                <a:latin typeface="Arial" pitchFamily="34" charset="0"/>
                <a:cs typeface="Arial" pitchFamily="34" charset="0"/>
              </a:rPr>
              <a:t>	men </a:t>
            </a:r>
            <a:r>
              <a:rPr lang="en-GB" dirty="0">
                <a:latin typeface="Arial" pitchFamily="34" charset="0"/>
                <a:cs typeface="Arial" pitchFamily="34" charset="0"/>
              </a:rPr>
              <a:t>if they avoided capture for a year.</a:t>
            </a:r>
          </a:p>
        </p:txBody>
      </p:sp>
      <p:sp>
        <p:nvSpPr>
          <p:cNvPr id="6" name="Title 1"/>
          <p:cNvSpPr txBox="1">
            <a:spLocks/>
          </p:cNvSpPr>
          <p:nvPr/>
        </p:nvSpPr>
        <p:spPr>
          <a:xfrm>
            <a:off x="1778358" y="29073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dirty="0" smtClean="0">
                <a:latin typeface="Algerian" panose="04020705040A02060702" pitchFamily="82" charset="0"/>
              </a:rPr>
              <a:t>MEDIEVAL TOWN charter</a:t>
            </a:r>
            <a:endParaRPr lang="en-GB" sz="5400" dirty="0">
              <a:latin typeface="Algerian" panose="04020705040A02060702" pitchFamily="82" charset="0"/>
            </a:endParaRPr>
          </a:p>
        </p:txBody>
      </p:sp>
      <p:sp>
        <p:nvSpPr>
          <p:cNvPr id="7" name="Rectangle 6"/>
          <p:cNvSpPr/>
          <p:nvPr/>
        </p:nvSpPr>
        <p:spPr>
          <a:xfrm>
            <a:off x="0" y="1429555"/>
            <a:ext cx="12192000" cy="373487"/>
          </a:xfrm>
          <a:prstGeom prst="rect">
            <a:avLst/>
          </a:prstGeom>
          <a:solidFill>
            <a:srgbClr val="991B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69393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685</Words>
  <Application>Microsoft Office PowerPoint</Application>
  <PresentationFormat>Widescreen</PresentationFormat>
  <Paragraphs>74</Paragraphs>
  <Slides>17</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Algerian</vt:lpstr>
      <vt:lpstr>Arial</vt:lpstr>
      <vt:lpstr>Calibri</vt:lpstr>
      <vt:lpstr>Calibri Light</vt:lpstr>
      <vt:lpstr>Wingdings</vt:lpstr>
      <vt:lpstr>Office Theme</vt:lpstr>
      <vt:lpstr>Medieval Towns &amp; Trade</vt:lpstr>
      <vt:lpstr>Learning Outcomes</vt:lpstr>
      <vt:lpstr>Review: Think/Pair/Share</vt:lpstr>
      <vt:lpstr>PowerPoint Presentation</vt:lpstr>
      <vt:lpstr>PowerPoint Presentation</vt:lpstr>
      <vt:lpstr>Cause and Consequence</vt:lpstr>
      <vt:lpstr>MEDIEVAL TOWNS</vt:lpstr>
      <vt:lpstr>PowerPoint Presentation</vt:lpstr>
      <vt:lpstr>PowerPoint Presentation</vt:lpstr>
      <vt:lpstr>MEDIEVAL TOWN walls</vt:lpstr>
      <vt:lpstr>PowerPoint Presentation</vt:lpstr>
      <vt:lpstr>PowerPoint Presentation</vt:lpstr>
      <vt:lpstr>MEDIEVAL TOWN houses</vt:lpstr>
      <vt:lpstr>Living conditions</vt:lpstr>
      <vt:lpstr>PowerPoint Presentation</vt:lpstr>
      <vt:lpstr>Your Task</vt:lpstr>
      <vt:lpstr>Task: guilds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Medieval Towns &amp; Trade</dc:title>
  <dc:creator>Janice Beck</dc:creator>
  <cp:lastModifiedBy>Janice Beck</cp:lastModifiedBy>
  <cp:revision>6</cp:revision>
  <dcterms:created xsi:type="dcterms:W3CDTF">2014-11-28T01:20:36Z</dcterms:created>
  <dcterms:modified xsi:type="dcterms:W3CDTF">2015-05-19T21:46:48Z</dcterms:modified>
</cp:coreProperties>
</file>