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2" r:id="rId6"/>
    <p:sldId id="264" r:id="rId7"/>
    <p:sldId id="265" r:id="rId8"/>
    <p:sldId id="267" r:id="rId9"/>
    <p:sldId id="268" r:id="rId10"/>
    <p:sldId id="266" r:id="rId11"/>
    <p:sldId id="269"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5591A84-46F0-4307-8008-0D1319523187}"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204097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5591A84-46F0-4307-8008-0D1319523187}"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309459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5591A84-46F0-4307-8008-0D1319523187}"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1096648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28535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68600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62876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32756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9041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1484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5669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7106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5591A84-46F0-4307-8008-0D1319523187}"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1098848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828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9161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22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91A84-46F0-4307-8008-0D1319523187}"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40141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5591A84-46F0-4307-8008-0D1319523187}" type="datetimeFigureOut">
              <a:rPr lang="en-CA" smtClean="0"/>
              <a:t>19/05/2015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352918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5591A84-46F0-4307-8008-0D1319523187}" type="datetimeFigureOut">
              <a:rPr lang="en-CA" smtClean="0"/>
              <a:t>19/05/2015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327063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5591A84-46F0-4307-8008-0D1319523187}" type="datetimeFigureOut">
              <a:rPr lang="en-CA" smtClean="0"/>
              <a:t>19/05/2015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394899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91A84-46F0-4307-8008-0D1319523187}" type="datetimeFigureOut">
              <a:rPr lang="en-CA" smtClean="0"/>
              <a:t>19/05/2015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178492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91A84-46F0-4307-8008-0D1319523187}" type="datetimeFigureOut">
              <a:rPr lang="en-CA" smtClean="0"/>
              <a:t>19/05/2015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63626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91A84-46F0-4307-8008-0D1319523187}" type="datetimeFigureOut">
              <a:rPr lang="en-CA" smtClean="0"/>
              <a:t>19/05/2015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C7894B-E5D9-4087-AA26-A34FF53730EB}" type="slidenum">
              <a:rPr lang="en-CA" smtClean="0"/>
              <a:t>‹#›</a:t>
            </a:fld>
            <a:endParaRPr lang="en-CA"/>
          </a:p>
        </p:txBody>
      </p:sp>
    </p:spTree>
    <p:extLst>
      <p:ext uri="{BB962C8B-B14F-4D97-AF65-F5344CB8AC3E}">
        <p14:creationId xmlns:p14="http://schemas.microsoft.com/office/powerpoint/2010/main" val="180911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91A84-46F0-4307-8008-0D1319523187}" type="datetimeFigureOut">
              <a:rPr lang="en-CA" smtClean="0"/>
              <a:t>19/05/2015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7894B-E5D9-4087-AA26-A34FF53730EB}" type="slidenum">
              <a:rPr lang="en-CA" smtClean="0"/>
              <a:t>‹#›</a:t>
            </a:fld>
            <a:endParaRPr lang="en-CA"/>
          </a:p>
        </p:txBody>
      </p:sp>
    </p:spTree>
    <p:extLst>
      <p:ext uri="{BB962C8B-B14F-4D97-AF65-F5344CB8AC3E}">
        <p14:creationId xmlns:p14="http://schemas.microsoft.com/office/powerpoint/2010/main" val="3179965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E5007-1536-4923-A51C-A10459F85ABB}" type="datetimeFigureOut">
              <a:rPr lang="en-CA" smtClean="0">
                <a:solidFill>
                  <a:prstClr val="black">
                    <a:tint val="75000"/>
                  </a:prstClr>
                </a:solidFill>
              </a:rPr>
              <a:pPr/>
              <a:t>19/05/2015</a:t>
            </a:fld>
            <a:endParaRPr lang="en-C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229F3-ACAE-46BF-B1C4-7EBB5044913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64769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ideo" Target="https://www.youtube.com/embed/_dwL9lqVBxY" TargetMode="External"/><Relationship Id="rId4" Type="http://schemas.openxmlformats.org/officeDocument/2006/relationships/hyperlink" Target="https://www.youtube.com/watch?v=_dwL9lqVBx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a/url?sa=i&amp;rct=j&amp;q=&amp;esrc=s&amp;frm=1&amp;source=images&amp;cd=&amp;cad=rja&amp;uact=8&amp;docid=Y8H4Y5Iu0N_YUM&amp;tbnid=v6WU7TAFg2CZLM:&amp;ved=0CAUQjRw&amp;url=http://www.stevennoble.com/key/Line+Art?g2_itemId=10781&amp;ei=eFxUU9K2IYmayQGfloCICQ&amp;bvm=bv.65058239,d.aWc&amp;psig=AFQjCNGaD-exP6ekqqERLM63zSD7Gjy8ig&amp;ust=1398123897453576" TargetMode="External"/><Relationship Id="rId13" Type="http://schemas.openxmlformats.org/officeDocument/2006/relationships/image" Target="../media/image11.gif"/><Relationship Id="rId18"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www.google.ca/url?sa=i&amp;rct=j&amp;q=&amp;esrc=s&amp;frm=1&amp;source=images&amp;cd=&amp;cad=rja&amp;uact=8&amp;docid=KAkdCIqiNiKIgM&amp;tbnid=ucX4K3daS9l8bM:&amp;ved=0CAUQjRw&amp;url=http://www.primitiveways.com/buffalo_hide_continued.html&amp;ei=YF9UU6CZFMOdyQG0u4CQBw&amp;bvm=bv.65058239,d.aWc&amp;psig=AFQjCNG70ZPd11cHXv8X_RB6TX--xqsZrQ&amp;ust=1398124652756198" TargetMode="External"/><Relationship Id="rId17" Type="http://schemas.openxmlformats.org/officeDocument/2006/relationships/image" Target="../media/image13.jpeg"/><Relationship Id="rId2" Type="http://schemas.openxmlformats.org/officeDocument/2006/relationships/hyperlink" Target="http://www.google.ca/url?sa=i&amp;rct=j&amp;q=&amp;esrc=s&amp;frm=1&amp;source=images&amp;cd=&amp;cad=rja&amp;uact=8&amp;docid=3SeofEgbIR4dXM&amp;tbnid=jKG3zqqYm0ULsM:&amp;ved=0CAUQjRw&amp;url=http://www.behance.net/gallery/Medley-of-Vegetables/4306141&amp;ei=QlpUU-jXFauQyQHhiICIDw&amp;bvm=bv.65058239,d.aWc&amp;psig=AFQjCNGXnrLObo4BiYKgqIwd_OgPraPhBQ&amp;ust=1398123398738924" TargetMode="External"/><Relationship Id="rId16" Type="http://schemas.openxmlformats.org/officeDocument/2006/relationships/hyperlink" Target="http://www.google.ca/url?sa=i&amp;rct=j&amp;q=&amp;esrc=s&amp;frm=1&amp;source=images&amp;cd=&amp;cad=rja&amp;uact=8&amp;docid=kGx-npW2SKIy5M&amp;tbnid=g8964fIClxOdPM:&amp;ved=0CAUQjRw&amp;url=http://thegraphicsfairy.com/author/karen/page/144/&amp;ei=bl5UU_iYEMLcyQGZ7YDwDw&amp;bvm=bv.65058239,d.aWc&amp;psig=AFQjCNGx4jxWX3tSPBxFLbrks5e5njJi_Q&amp;ust=1398124402664711" TargetMode="External"/><Relationship Id="rId1" Type="http://schemas.openxmlformats.org/officeDocument/2006/relationships/slideLayout" Target="../slideLayouts/slideLayout13.xml"/><Relationship Id="rId6" Type="http://schemas.openxmlformats.org/officeDocument/2006/relationships/hyperlink" Target="http://www.google.ca/url?sa=i&amp;rct=j&amp;q=&amp;esrc=s&amp;frm=1&amp;source=images&amp;cd=&amp;cad=rja&amp;uact=8&amp;docid=yrBtPmlq-SQ2wM&amp;tbnid=LVK-VwoKsEYoSM:&amp;ved=0CAUQjRw&amp;url=http://jwilson.coe.uga.edu/EMAT6680Fa09/Gonterman/FinalGonterman/GontermanF1.html&amp;ei=7FpUU5ryO8T4yQG29IHgBA&amp;bvm=bv.65058239,d.aWc&amp;psig=AFQjCNFyFy6F202FUG244fuQxXlULLZXsQ&amp;ust=1398123605673124"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www.google.ca/url?sa=i&amp;rct=j&amp;q=&amp;esrc=s&amp;frm=1&amp;source=images&amp;cd=&amp;cad=rja&amp;uact=8&amp;docid=LoyeGG5kBi_Z3M&amp;tbnid=p7J7ehb6-08wfM:&amp;ved=0CAUQjRw&amp;url=http://www.stevennoble.com/v/Woodcuts/Wine+Barrel+.jpg.html&amp;ei=OV1UU7_iBMHXygGHoYAo&amp;bvm=bv.65058239,d.aWc&amp;psig=AFQjCNHTSuse9_B2o61XqqimyBOO-JgpxA&amp;ust=1398124181127579" TargetMode="External"/><Relationship Id="rId19" Type="http://schemas.openxmlformats.org/officeDocument/2006/relationships/image" Target="../media/image15.jpeg"/><Relationship Id="rId4" Type="http://schemas.openxmlformats.org/officeDocument/2006/relationships/hyperlink" Target="http://www.google.ca/url?sa=i&amp;rct=j&amp;q=&amp;esrc=s&amp;frm=1&amp;source=images&amp;cd=&amp;cad=rja&amp;uact=8&amp;docid=edqSgNkCGwgoUM&amp;tbnid=5k5RY-rXSn0WhM:&amp;ved=0CAUQjRw&amp;url=http://commons.wikimedia.org/wiki/File:Proud_Mama_Chicken_Drawing.jpg&amp;ei=rFpUU6fTLpTOyAHb7YHIBw&amp;bvm=bv.65058239,d.aWc&amp;psig=AFQjCNEk5npa3KAtPV-dhAvbZLC2hEFhGw&amp;ust=1398123525691047" TargetMode="External"/><Relationship Id="rId9" Type="http://schemas.openxmlformats.org/officeDocument/2006/relationships/image" Target="../media/image9.jpeg"/><Relationship Id="rId14" Type="http://schemas.openxmlformats.org/officeDocument/2006/relationships/hyperlink" Target="http://www.google.ca/url?sa=i&amp;rct=j&amp;q=&amp;esrc=s&amp;frm=1&amp;source=images&amp;cd=&amp;cad=rja&amp;uact=8&amp;docid=gjU0jRkvCOqmfM&amp;tbnid=C70a_M4Y-pkkwM:&amp;ved=0CAUQjRw&amp;url=http://www.stock-photos-illustrations.com/enlarged/608-01089060/Bees-at-a-jar-of-honey/27&amp;ei=hl1UU_6tF6mMyQHfiYHICw&amp;bvm=bv.65058239,d.aWc&amp;psig=AFQjCNFr463bpRRxQwCNzwCpjghP34eEtg&amp;ust=1398124272211884"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a/url?sa=i&amp;rct=j&amp;q=&amp;esrc=s&amp;frm=1&amp;source=images&amp;cd=&amp;cad=rja&amp;uact=8&amp;docid=to7EyWxOPlAhWM&amp;tbnid=KPRRIwq2232pHM:&amp;ved=0CAUQjRw&amp;url=http://www.pinterest.com/izzyf456/old-perfume-bottles/&amp;ei=QZBUU5bnIJTOyAHb7YHIBw&amp;bvm=bv.65058239,d.aWw&amp;psig=AFQjCNFl3vkIMpd-TMU2MUID-tU1uOG_iA&amp;ust=1398137230951411" TargetMode="External"/><Relationship Id="rId3" Type="http://schemas.openxmlformats.org/officeDocument/2006/relationships/image" Target="../media/image16.jpeg"/><Relationship Id="rId7" Type="http://schemas.openxmlformats.org/officeDocument/2006/relationships/image" Target="../media/image19.jpeg"/><Relationship Id="rId12" Type="http://schemas.openxmlformats.org/officeDocument/2006/relationships/image" Target="../media/image22.jpeg"/><Relationship Id="rId2" Type="http://schemas.openxmlformats.org/officeDocument/2006/relationships/hyperlink" Target="http://www.google.ca/url?sa=i&amp;rct=j&amp;q=&amp;esrc=s&amp;frm=1&amp;source=images&amp;cd=&amp;cad=rja&amp;uact=8&amp;docid=2zaln1BG69XEOM&amp;tbnid=5lHwtG8HyK-wTM:&amp;ved=0CAUQjRw&amp;url=http://www.topchinatravel.com/china-guide/chinese-handicraft/&amp;ei=Eo5UU5fWC4iTyQHMx4GgAw&amp;bvm=bv.65058239,d.aWw&amp;psig=AFQjCNElZe7Xyyv4kr1t5TCcAMvQFPFznw&amp;ust=1398136664465753" TargetMode="External"/><Relationship Id="rId1" Type="http://schemas.openxmlformats.org/officeDocument/2006/relationships/slideLayout" Target="../slideLayouts/slideLayout13.xml"/><Relationship Id="rId6" Type="http://schemas.openxmlformats.org/officeDocument/2006/relationships/hyperlink" Target="http://www.google.ca/url?sa=i&amp;rct=j&amp;q=&amp;esrc=s&amp;frm=1&amp;source=images&amp;cd=&amp;cad=rja&amp;uact=8&amp;docid=fQ6Xttv1wMbwiM&amp;tbnid=ezRBsZxRbQfK0M:&amp;ved=0CAUQjRw&amp;url=http://www.quiltingdaily.com/blogs/quilting-daily/archive/2011/06/21/how-to-dye-fabric-with-insects.aspx&amp;ei=yJFUU5yLLMjcyQGV1IHIDg&amp;bvm=bv.65058239,d.aWw&amp;psig=AFQjCNGDrciQtoYqa01DQzK0E_HzrfNLsg&amp;ust=1398137640260627" TargetMode="External"/><Relationship Id="rId11" Type="http://schemas.openxmlformats.org/officeDocument/2006/relationships/image" Target="../media/image21.jpeg"/><Relationship Id="rId5" Type="http://schemas.openxmlformats.org/officeDocument/2006/relationships/image" Target="../media/image18.jpeg"/><Relationship Id="rId10" Type="http://schemas.openxmlformats.org/officeDocument/2006/relationships/hyperlink" Target="http://www.google.ca/url?sa=i&amp;rct=j&amp;q=&amp;esrc=s&amp;frm=1&amp;source=images&amp;cd=&amp;cad=rja&amp;uact=8&amp;docid=PFmXH1gkEqjgyM&amp;tbnid=Yt7jv2oShh5sbM:&amp;ved=0CAUQjRw&amp;url=http://blog.isowhey.com.au/2011/05/10/sugar-white-vs-raw-vs-brown-the-answers/&amp;ei=0I9UU-WZKs64yAGThYDoCA&amp;bvm=bv.65058239,d.aWw&amp;psig=AFQjCNHwnNLWKJZpypwdKU-GEW8-7yUoVA&amp;ust=1398137125282318"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yrBtPmlq-SQ2wM&amp;tbnid=LVK-VwoKsEYoSM:&amp;ved=0CAUQjRw&amp;url=http://jwilson.coe.uga.edu/EMAT6680Fa09/Gonterman/FinalGonterman/GontermanF1.html&amp;ei=7FpUU5ryO8T4yQG29IHgBA&amp;bvm=bv.65058239,d.aWc&amp;psig=AFQjCNFyFy6F202FUG244fuQxXlULLZXsQ&amp;ust=1398123605673124" TargetMode="External"/><Relationship Id="rId2" Type="http://schemas.openxmlformats.org/officeDocument/2006/relationships/image" Target="../media/image25.gif"/><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a:xfrm>
            <a:off x="0" y="534572"/>
            <a:ext cx="12192000" cy="1631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1017430" y="1006475"/>
            <a:ext cx="10091225" cy="935575"/>
          </a:xfrm>
        </p:spPr>
        <p:txBody>
          <a:bodyPr/>
          <a:lstStyle/>
          <a:p>
            <a:r>
              <a:rPr lang="en-CA" dirty="0" smtClean="0">
                <a:latin typeface="Algerian" panose="04020705040A02060702" pitchFamily="82" charset="0"/>
              </a:rPr>
              <a:t>Medieval Towns &amp; Trade</a:t>
            </a:r>
            <a:endParaRPr lang="en-CA" dirty="0">
              <a:latin typeface="Algerian" panose="04020705040A02060702" pitchFamily="82" charset="0"/>
            </a:endParaRPr>
          </a:p>
        </p:txBody>
      </p:sp>
      <p:pic>
        <p:nvPicPr>
          <p:cNvPr id="2050" name="Picture 2" descr="http://upload.wikimedia.org/wikipedia/commons/thumb/c/c3/Medieval_market.jpg/918px-Medieval_mar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34" y="2616593"/>
            <a:ext cx="4806370" cy="4021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istorywallcharts.eu/resources/uploads/thumbs/_DSF1157-Edit__685x0_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043" y="2616593"/>
            <a:ext cx="5411387" cy="402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044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0850341"/>
              </p:ext>
            </p:extLst>
          </p:nvPr>
        </p:nvGraphicFramePr>
        <p:xfrm>
          <a:off x="478301" y="2363373"/>
          <a:ext cx="6207712" cy="4023359"/>
        </p:xfrm>
        <a:graphic>
          <a:graphicData uri="http://schemas.openxmlformats.org/drawingml/2006/table">
            <a:tbl>
              <a:tblPr bandRow="1">
                <a:tableStyleId>{073A0DAA-6AF3-43AB-8588-CEC1D06C72B9}</a:tableStyleId>
              </a:tblPr>
              <a:tblGrid>
                <a:gridCol w="1784809"/>
                <a:gridCol w="1474301"/>
                <a:gridCol w="1474301"/>
                <a:gridCol w="1474301"/>
              </a:tblGrid>
              <a:tr h="1010606">
                <a:tc>
                  <a:txBody>
                    <a:bodyPr/>
                    <a:lstStyle/>
                    <a:p>
                      <a:pPr>
                        <a:spcAft>
                          <a:spcPts val="0"/>
                        </a:spcAft>
                      </a:pPr>
                      <a:r>
                        <a:rPr lang="en-US" sz="2400" dirty="0">
                          <a:effectLst/>
                        </a:rPr>
                        <a:t>4 Baskets of Vegetables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dirty="0">
                          <a:effectLst/>
                        </a:rPr>
                        <a:t>1 Wool</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8934">
                <a:tc>
                  <a:txBody>
                    <a:bodyPr/>
                    <a:lstStyle/>
                    <a:p>
                      <a:pPr>
                        <a:spcAft>
                          <a:spcPts val="0"/>
                        </a:spcAft>
                      </a:pPr>
                      <a:r>
                        <a:rPr lang="en-US" sz="2400">
                          <a:effectLst/>
                        </a:rPr>
                        <a:t>2 Chickens</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dirty="0">
                          <a:effectLst/>
                        </a:rPr>
                        <a:t>1 Barrel of Wine</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0310">
                <a:tc>
                  <a:txBody>
                    <a:bodyPr/>
                    <a:lstStyle/>
                    <a:p>
                      <a:pPr>
                        <a:spcAft>
                          <a:spcPts val="0"/>
                        </a:spcAft>
                      </a:pPr>
                      <a:r>
                        <a:rPr lang="en-US" sz="2400">
                          <a:effectLst/>
                        </a:rPr>
                        <a:t>1 Goat</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dirty="0">
                          <a:effectLst/>
                        </a:rPr>
                        <a:t>1 Honey</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3199">
                <a:tc>
                  <a:txBody>
                    <a:bodyPr/>
                    <a:lstStyle/>
                    <a:p>
                      <a:pPr>
                        <a:spcAft>
                          <a:spcPts val="0"/>
                        </a:spcAft>
                      </a:pPr>
                      <a:r>
                        <a:rPr lang="en-US" sz="2400">
                          <a:effectLst/>
                        </a:rPr>
                        <a:t>1 Jug of Oil</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1 Beeswax</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 </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0310">
                <a:tc>
                  <a:txBody>
                    <a:bodyPr/>
                    <a:lstStyle/>
                    <a:p>
                      <a:pPr>
                        <a:spcAft>
                          <a:spcPts val="0"/>
                        </a:spcAft>
                      </a:pPr>
                      <a:r>
                        <a:rPr lang="en-US" sz="2400">
                          <a:effectLst/>
                        </a:rPr>
                        <a:t>1 Cheese</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dirty="0">
                          <a:effectLst/>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a:effectLst/>
                        </a:rPr>
                        <a:t>1 Leather</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dirty="0">
                          <a:effectLst/>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2"/>
          <p:cNvSpPr>
            <a:spLocks noChangeArrowheads="1"/>
          </p:cNvSpPr>
          <p:nvPr/>
        </p:nvSpPr>
        <p:spPr bwMode="auto">
          <a:xfrm>
            <a:off x="773723" y="402710"/>
            <a:ext cx="1075318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 goal is to use your credits to trade for other items that will help you to live comfortably.  What you need to live comfortably is:</a:t>
            </a:r>
            <a:endParaRPr kumimoji="0" lang="en-CA" altLang="en-US" sz="32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2"/>
          <p:cNvSpPr txBox="1">
            <a:spLocks noChangeArrowheads="1"/>
          </p:cNvSpPr>
          <p:nvPr/>
        </p:nvSpPr>
        <p:spPr bwMode="auto">
          <a:xfrm>
            <a:off x="6804075" y="2882416"/>
            <a:ext cx="5190978" cy="26776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dirty="0" smtClean="0">
                <a:ln>
                  <a:noFill/>
                </a:ln>
                <a:solidFill>
                  <a:schemeClr val="tx1"/>
                </a:solidFill>
                <a:effectLst/>
                <a:latin typeface="Gisha" panose="020B0502040204020203" pitchFamily="34" charset="-79"/>
                <a:ea typeface="Calibri" panose="020F0502020204030204" pitchFamily="34" charset="0"/>
                <a:cs typeface="Gisha" panose="020B0502040204020203" pitchFamily="34" charset="-79"/>
              </a:rPr>
              <a:t>You may also want to buy some imported luxury goods with your left over credits!  You may not get one of everything, as sometimes there are shortages at the market.  Choose wisely!</a:t>
            </a:r>
            <a:endParaRPr kumimoji="0" lang="en-CA"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4483100" y="361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800" b="0" i="0" u="none" strike="noStrike" cap="none" normalizeH="0" baseline="0" smtClean="0">
                <a:ln>
                  <a:noFill/>
                </a:ln>
                <a:solidFill>
                  <a:schemeClr val="tx1"/>
                </a:solidFill>
                <a:effectLst/>
                <a:latin typeface="Arial" panose="020B0604020202020204" pitchFamily="34" charset="0"/>
              </a:rPr>
              <a:t/>
            </a:r>
            <a:br>
              <a:rPr kumimoji="0" lang="en-CA" altLang="en-US" sz="1800" b="0" i="0" u="none" strike="noStrike" cap="none" normalizeH="0" baseline="0" smtClean="0">
                <a:ln>
                  <a:noFill/>
                </a:ln>
                <a:solidFill>
                  <a:schemeClr val="tx1"/>
                </a:solidFill>
                <a:effectLst/>
                <a:latin typeface="Arial" panose="020B0604020202020204" pitchFamily="34" charset="0"/>
              </a:rPr>
            </a:br>
            <a:endParaRPr kumimoji="0" lang="en-CA"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688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165"/>
            <a:ext cx="12192000" cy="11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Trade activity</a:t>
            </a:r>
            <a:endParaRPr lang="en-CA" sz="6600" dirty="0">
              <a:latin typeface="Algerian" panose="04020705040A02060702" pitchFamily="82" charset="0"/>
            </a:endParaRPr>
          </a:p>
        </p:txBody>
      </p:sp>
      <p:sp>
        <p:nvSpPr>
          <p:cNvPr id="3" name="Content Placeholder 2"/>
          <p:cNvSpPr>
            <a:spLocks noGrp="1"/>
          </p:cNvSpPr>
          <p:nvPr>
            <p:ph idx="1"/>
          </p:nvPr>
        </p:nvSpPr>
        <p:spPr>
          <a:xfrm>
            <a:off x="838200" y="2098699"/>
            <a:ext cx="10515600" cy="4351338"/>
          </a:xfrm>
        </p:spPr>
        <p:txBody>
          <a:bodyPr>
            <a:normAutofit/>
          </a:bodyPr>
          <a:lstStyle/>
          <a:p>
            <a:pPr marL="0" indent="0">
              <a:buNone/>
            </a:pPr>
            <a:r>
              <a:rPr lang="en-CA" sz="3200" b="1" dirty="0" smtClean="0"/>
              <a:t>3. When you have made all of your trades, complete </a:t>
            </a:r>
          </a:p>
          <a:p>
            <a:pPr marL="0" indent="0">
              <a:buNone/>
            </a:pPr>
            <a:r>
              <a:rPr lang="en-CA" sz="3200" b="1" dirty="0" smtClean="0"/>
              <a:t>	“What did </a:t>
            </a:r>
            <a:r>
              <a:rPr lang="en-CA" sz="3200" b="1" dirty="0"/>
              <a:t>you end up with</a:t>
            </a:r>
            <a:r>
              <a:rPr lang="en-CA" sz="3200" b="1" dirty="0" smtClean="0"/>
              <a:t>?” questions 1 &amp; 2 </a:t>
            </a:r>
            <a:r>
              <a:rPr lang="en-CA" sz="3200" b="1" dirty="0"/>
              <a:t>	</a:t>
            </a:r>
            <a:r>
              <a:rPr lang="en-CA" sz="3200" b="1" dirty="0" smtClean="0"/>
              <a:t>	</a:t>
            </a:r>
            <a:endParaRPr lang="en-CA" sz="3200" dirty="0"/>
          </a:p>
        </p:txBody>
      </p:sp>
      <p:pic>
        <p:nvPicPr>
          <p:cNvPr id="6146" name="Picture 2" descr="http://www.englishexercises.org/makeagame/my_documents/my_pictures/2013/jun/272_Writing_School_clipart_boy_writting_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611" y="3685417"/>
            <a:ext cx="3305078" cy="264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18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165"/>
            <a:ext cx="12192000" cy="11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Venn diagram: towns</a:t>
            </a:r>
            <a:endParaRPr lang="en-CA" sz="6600" dirty="0">
              <a:latin typeface="Algerian" panose="04020705040A02060702" pitchFamily="82" charset="0"/>
            </a:endParaRPr>
          </a:p>
        </p:txBody>
      </p:sp>
      <p:sp>
        <p:nvSpPr>
          <p:cNvPr id="3" name="Content Placeholder 2"/>
          <p:cNvSpPr>
            <a:spLocks noGrp="1"/>
          </p:cNvSpPr>
          <p:nvPr>
            <p:ph idx="1"/>
          </p:nvPr>
        </p:nvSpPr>
        <p:spPr>
          <a:xfrm>
            <a:off x="712582" y="2043377"/>
            <a:ext cx="10515600" cy="4351338"/>
          </a:xfrm>
        </p:spPr>
        <p:txBody>
          <a:bodyPr>
            <a:normAutofit/>
          </a:bodyPr>
          <a:lstStyle/>
          <a:p>
            <a:r>
              <a:rPr lang="en-CA" sz="4000" dirty="0" smtClean="0"/>
              <a:t> Complete the provided Venn Diagram comparing and contrasting medieval towns with modern towns today.</a:t>
            </a:r>
            <a:endParaRPr lang="en-CA" sz="4000" dirty="0"/>
          </a:p>
        </p:txBody>
      </p:sp>
      <p:sp>
        <p:nvSpPr>
          <p:cNvPr id="5" name="Oval 4"/>
          <p:cNvSpPr/>
          <p:nvPr/>
        </p:nvSpPr>
        <p:spPr>
          <a:xfrm>
            <a:off x="4051495" y="4009292"/>
            <a:ext cx="3545059" cy="260252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5867308" y="4009292"/>
            <a:ext cx="3545059" cy="260252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25243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ritingcenter.mst.edu/images/images_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3966" y="154110"/>
            <a:ext cx="10515600" cy="1325563"/>
          </a:xfrm>
        </p:spPr>
        <p:txBody>
          <a:bodyPr>
            <a:normAutofit/>
          </a:bodyPr>
          <a:lstStyle/>
          <a:p>
            <a:r>
              <a:rPr lang="en-CA" sz="6600" dirty="0" smtClean="0">
                <a:latin typeface="Algerian" panose="04020705040A02060702" pitchFamily="82" charset="0"/>
              </a:rPr>
              <a:t>Review:</a:t>
            </a:r>
            <a:endParaRPr lang="en-CA" sz="6600" dirty="0">
              <a:latin typeface="Algerian" panose="04020705040A02060702" pitchFamily="82" charset="0"/>
            </a:endParaRPr>
          </a:p>
        </p:txBody>
      </p:sp>
      <p:sp>
        <p:nvSpPr>
          <p:cNvPr id="3" name="Content Placeholder 2"/>
          <p:cNvSpPr>
            <a:spLocks noGrp="1"/>
          </p:cNvSpPr>
          <p:nvPr>
            <p:ph idx="1"/>
          </p:nvPr>
        </p:nvSpPr>
        <p:spPr>
          <a:xfrm rot="21006207">
            <a:off x="7924986" y="2017427"/>
            <a:ext cx="3575809" cy="3049289"/>
          </a:xfrm>
        </p:spPr>
        <p:txBody>
          <a:bodyPr>
            <a:noAutofit/>
          </a:bodyPr>
          <a:lstStyle/>
          <a:p>
            <a:pPr marL="0" indent="0">
              <a:buNone/>
            </a:pPr>
            <a:r>
              <a:rPr lang="en-CA" sz="3200" b="1" dirty="0" smtClean="0"/>
              <a:t>Write down 10 words </a:t>
            </a:r>
            <a:r>
              <a:rPr lang="en-CA" sz="2400" dirty="0" smtClean="0"/>
              <a:t>(not a sentence, just individual words) </a:t>
            </a:r>
            <a:endParaRPr lang="en-CA" sz="3200" dirty="0" smtClean="0"/>
          </a:p>
          <a:p>
            <a:pPr marL="0" indent="0">
              <a:buNone/>
            </a:pPr>
            <a:r>
              <a:rPr lang="en-CA" sz="3200" b="1" dirty="0" smtClean="0"/>
              <a:t>that describe what             life was like in a medieval town</a:t>
            </a:r>
            <a:endParaRPr lang="en-CA" sz="3200" b="1" dirty="0"/>
          </a:p>
        </p:txBody>
      </p:sp>
    </p:spTree>
    <p:extLst>
      <p:ext uri="{BB962C8B-B14F-4D97-AF65-F5344CB8AC3E}">
        <p14:creationId xmlns:p14="http://schemas.microsoft.com/office/powerpoint/2010/main" val="263157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_dwL9lqVBxY"/>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
        <p:nvSpPr>
          <p:cNvPr id="3" name="TextBox 2"/>
          <p:cNvSpPr txBox="1"/>
          <p:nvPr/>
        </p:nvSpPr>
        <p:spPr>
          <a:xfrm>
            <a:off x="224118" y="6463553"/>
            <a:ext cx="6400800" cy="369332"/>
          </a:xfrm>
          <a:prstGeom prst="rect">
            <a:avLst/>
          </a:prstGeom>
          <a:noFill/>
        </p:spPr>
        <p:txBody>
          <a:bodyPr wrap="square" rtlCol="0">
            <a:spAutoFit/>
          </a:bodyPr>
          <a:lstStyle/>
          <a:p>
            <a:r>
              <a:rPr lang="en-US" dirty="0">
                <a:hlinkClick r:id="rId4"/>
              </a:rPr>
              <a:t>https://www.youtube.com/watch?v=_</a:t>
            </a:r>
            <a:r>
              <a:rPr lang="en-US" dirty="0" smtClean="0">
                <a:hlinkClick r:id="rId4"/>
              </a:rPr>
              <a:t>dwL9lqVBxY</a:t>
            </a:r>
            <a:r>
              <a:rPr lang="en-US" dirty="0" smtClean="0"/>
              <a:t> </a:t>
            </a:r>
            <a:endParaRPr lang="en-US" dirty="0"/>
          </a:p>
        </p:txBody>
      </p:sp>
    </p:spTree>
    <p:extLst>
      <p:ext uri="{BB962C8B-B14F-4D97-AF65-F5344CB8AC3E}">
        <p14:creationId xmlns:p14="http://schemas.microsoft.com/office/powerpoint/2010/main" val="1329728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165"/>
            <a:ext cx="12192000" cy="11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Trade activity</a:t>
            </a:r>
            <a:endParaRPr lang="en-CA" sz="6600" dirty="0">
              <a:latin typeface="Algerian" panose="04020705040A02060702" pitchFamily="82" charset="0"/>
            </a:endParaRPr>
          </a:p>
        </p:txBody>
      </p:sp>
      <p:sp>
        <p:nvSpPr>
          <p:cNvPr id="3" name="Content Placeholder 2"/>
          <p:cNvSpPr>
            <a:spLocks noGrp="1"/>
          </p:cNvSpPr>
          <p:nvPr>
            <p:ph idx="1"/>
          </p:nvPr>
        </p:nvSpPr>
        <p:spPr>
          <a:xfrm>
            <a:off x="6288258" y="1756074"/>
            <a:ext cx="5542671" cy="4976764"/>
          </a:xfrm>
        </p:spPr>
        <p:txBody>
          <a:bodyPr>
            <a:normAutofit/>
          </a:bodyPr>
          <a:lstStyle/>
          <a:p>
            <a:pPr marL="0" indent="0" algn="ctr">
              <a:buNone/>
            </a:pPr>
            <a:endParaRPr lang="en-CA" dirty="0" smtClean="0"/>
          </a:p>
          <a:p>
            <a:pPr marL="0" indent="0" algn="ctr">
              <a:buNone/>
            </a:pPr>
            <a:r>
              <a:rPr lang="en-CA" dirty="0" smtClean="0"/>
              <a:t>Welcome to our medieval town market!  In this activity you will be assigned a role as a local townsperson or a merchant.</a:t>
            </a:r>
          </a:p>
          <a:p>
            <a:pPr marL="0" indent="0" algn="ctr">
              <a:buNone/>
            </a:pPr>
            <a:endParaRPr lang="en-CA" dirty="0" smtClean="0"/>
          </a:p>
          <a:p>
            <a:pPr marL="0" indent="0" algn="ctr">
              <a:buNone/>
            </a:pPr>
            <a:r>
              <a:rPr lang="en-CA" dirty="0" smtClean="0"/>
              <a:t>Your goal is to trade your own goods with the other townspeople or merchants in order to get the necessities and some luxury goods!</a:t>
            </a:r>
            <a:endParaRPr lang="en-CA" dirty="0"/>
          </a:p>
        </p:txBody>
      </p:sp>
      <p:pic>
        <p:nvPicPr>
          <p:cNvPr id="4098" name="Picture 2" descr="http://upload.wikimedia.org/wikipedia/commons/thumb/c/c3/Medieval_market.jpg/918px-Medieval_mar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 y="1606281"/>
            <a:ext cx="6105103" cy="510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7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165"/>
            <a:ext cx="12192000" cy="11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Local items</a:t>
            </a:r>
            <a:endParaRPr lang="en-CA" sz="6600" dirty="0">
              <a:latin typeface="Algerian" panose="04020705040A02060702" pitchFamily="82" charset="0"/>
            </a:endParaRPr>
          </a:p>
        </p:txBody>
      </p:sp>
      <p:pic>
        <p:nvPicPr>
          <p:cNvPr id="7" name="irc_mi" descr="http://m1.behance.net/rendition/modules/33822829/disp/208d62a40f8f3c877b23ac1086afb431.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8" y="1904558"/>
            <a:ext cx="3426656" cy="2317970"/>
          </a:xfrm>
          <a:prstGeom prst="rect">
            <a:avLst/>
          </a:prstGeom>
          <a:noFill/>
          <a:ln w="9525">
            <a:noFill/>
            <a:miter lim="800000"/>
            <a:headEnd/>
            <a:tailEnd/>
          </a:ln>
        </p:spPr>
      </p:pic>
      <p:pic>
        <p:nvPicPr>
          <p:cNvPr id="8" name="Picture 7" descr="https://encrypted-tbn1.gstatic.com/images?q=tbn:ANd9GcSKQEEwxJ7UO-Fkq6c38G-pZIf31zCKap8R_KAJ3_2Cp0iH9Jfm">
            <a:hlinkClick r:id="rId4"/>
          </p:cNvPr>
          <p:cNvPicPr/>
          <p:nvPr/>
        </p:nvPicPr>
        <p:blipFill>
          <a:blip r:embed="rId5" cstate="print"/>
          <a:srcRect/>
          <a:stretch>
            <a:fillRect/>
          </a:stretch>
        </p:blipFill>
        <p:spPr bwMode="auto">
          <a:xfrm>
            <a:off x="30443" y="4178738"/>
            <a:ext cx="2676819" cy="2684561"/>
          </a:xfrm>
          <a:prstGeom prst="rect">
            <a:avLst/>
          </a:prstGeom>
          <a:noFill/>
          <a:ln w="9525">
            <a:noFill/>
            <a:miter lim="800000"/>
            <a:headEnd/>
            <a:tailEnd/>
          </a:ln>
        </p:spPr>
      </p:pic>
      <p:pic>
        <p:nvPicPr>
          <p:cNvPr id="9" name="Picture 8" descr="https://encrypted-tbn2.gstatic.com/images?q=tbn:ANd9GcTSpsBAFxB51isxTKqhftIyzwd7abcPQgS49qLlEX2C9exyP1dJ9g">
            <a:hlinkClick r:id="rId6"/>
          </p:cNvPr>
          <p:cNvPicPr/>
          <p:nvPr/>
        </p:nvPicPr>
        <p:blipFill>
          <a:blip r:embed="rId7" cstate="print"/>
          <a:srcRect/>
          <a:stretch>
            <a:fillRect/>
          </a:stretch>
        </p:blipFill>
        <p:spPr bwMode="auto">
          <a:xfrm>
            <a:off x="3420820" y="1567021"/>
            <a:ext cx="2529400" cy="2824407"/>
          </a:xfrm>
          <a:prstGeom prst="rect">
            <a:avLst/>
          </a:prstGeom>
          <a:noFill/>
          <a:ln w="9525">
            <a:noFill/>
            <a:miter lim="800000"/>
            <a:headEnd/>
            <a:tailEnd/>
          </a:ln>
        </p:spPr>
      </p:pic>
      <p:pic>
        <p:nvPicPr>
          <p:cNvPr id="10" name="irc_mi" descr="http://www.stevennoble.com/main.php?g2_view=core.DownloadItem&amp;g2_itemId=10783&amp;g2_serialNumber=3">
            <a:hlinkClick r:id="rId8"/>
          </p:cNvPr>
          <p:cNvPicPr/>
          <p:nvPr/>
        </p:nvPicPr>
        <p:blipFill>
          <a:blip r:embed="rId9" cstate="print"/>
          <a:srcRect/>
          <a:stretch>
            <a:fillRect/>
          </a:stretch>
        </p:blipFill>
        <p:spPr bwMode="auto">
          <a:xfrm>
            <a:off x="2570054" y="4356442"/>
            <a:ext cx="3373095" cy="2408824"/>
          </a:xfrm>
          <a:prstGeom prst="rect">
            <a:avLst/>
          </a:prstGeom>
          <a:noFill/>
          <a:ln w="9525">
            <a:noFill/>
            <a:miter lim="800000"/>
            <a:headEnd/>
            <a:tailEnd/>
          </a:ln>
        </p:spPr>
      </p:pic>
      <p:pic>
        <p:nvPicPr>
          <p:cNvPr id="11" name="irc_mi" descr="http://www.stevennoble.com/main.php?g2_view=core.DownloadItem&amp;g2_itemId=14201&amp;g2_serialNumber=2">
            <a:hlinkClick r:id="rId10"/>
          </p:cNvPr>
          <p:cNvPicPr/>
          <p:nvPr/>
        </p:nvPicPr>
        <p:blipFill rotWithShape="1">
          <a:blip r:embed="rId11" cstate="print"/>
          <a:srcRect l="19966" r="21052"/>
          <a:stretch/>
        </p:blipFill>
        <p:spPr bwMode="auto">
          <a:xfrm>
            <a:off x="9685619" y="130294"/>
            <a:ext cx="1970698" cy="2233077"/>
          </a:xfrm>
          <a:prstGeom prst="rect">
            <a:avLst/>
          </a:prstGeom>
          <a:noFill/>
          <a:ln>
            <a:noFill/>
          </a:ln>
          <a:extLst>
            <a:ext uri="{53640926-AAD7-44D8-BBD7-CCE9431645EC}">
              <a14:shadowObscured xmlns:a14="http://schemas.microsoft.com/office/drawing/2010/main"/>
            </a:ext>
          </a:extLst>
        </p:spPr>
      </p:pic>
      <p:pic>
        <p:nvPicPr>
          <p:cNvPr id="12" name="irc_mi" descr="http://www.primitiveways.com/images/buffalo_hide.gif">
            <a:hlinkClick r:id="rId12"/>
          </p:cNvPr>
          <p:cNvPicPr/>
          <p:nvPr/>
        </p:nvPicPr>
        <p:blipFill>
          <a:blip r:embed="rId13" cstate="print"/>
          <a:srcRect/>
          <a:stretch>
            <a:fillRect/>
          </a:stretch>
        </p:blipFill>
        <p:spPr bwMode="auto">
          <a:xfrm>
            <a:off x="7820050" y="1752527"/>
            <a:ext cx="1895695" cy="2382411"/>
          </a:xfrm>
          <a:prstGeom prst="rect">
            <a:avLst/>
          </a:prstGeom>
          <a:noFill/>
          <a:ln w="9525">
            <a:noFill/>
            <a:miter lim="800000"/>
            <a:headEnd/>
            <a:tailEnd/>
          </a:ln>
        </p:spPr>
      </p:pic>
      <p:pic>
        <p:nvPicPr>
          <p:cNvPr id="13" name="Picture 12" descr="https://encrypted-tbn2.gstatic.com/images?q=tbn:ANd9GcRh-b-ARDhKfpxVzT6T1z-5_AquaX28scHBhBJISLtsA7tjHjkewQ">
            <a:hlinkClick r:id="rId14"/>
          </p:cNvPr>
          <p:cNvPicPr/>
          <p:nvPr/>
        </p:nvPicPr>
        <p:blipFill>
          <a:blip r:embed="rId15" cstate="print"/>
          <a:srcRect/>
          <a:stretch>
            <a:fillRect/>
          </a:stretch>
        </p:blipFill>
        <p:spPr bwMode="auto">
          <a:xfrm>
            <a:off x="9685619" y="2010559"/>
            <a:ext cx="2065557" cy="2641942"/>
          </a:xfrm>
          <a:prstGeom prst="rect">
            <a:avLst/>
          </a:prstGeom>
          <a:noFill/>
          <a:ln w="9525">
            <a:noFill/>
            <a:miter lim="800000"/>
            <a:headEnd/>
            <a:tailEnd/>
          </a:ln>
        </p:spPr>
      </p:pic>
      <p:pic>
        <p:nvPicPr>
          <p:cNvPr id="16" name="irc_mi" descr="http://thegraphicsfairy.com/wp-content/uploads/blogger/_CarNcodpCMA/TR_ZxWKrW6I/AAAAAAAAKPE/ZiC4gryOzKo/s1600/bees-honeycomb-clipart-graphicsfairy007b.jpg">
            <a:hlinkClick r:id="rId16"/>
          </p:cNvPr>
          <p:cNvPicPr/>
          <p:nvPr/>
        </p:nvPicPr>
        <p:blipFill>
          <a:blip r:embed="rId17" cstate="print"/>
          <a:srcRect/>
          <a:stretch>
            <a:fillRect/>
          </a:stretch>
        </p:blipFill>
        <p:spPr bwMode="auto">
          <a:xfrm>
            <a:off x="5910789" y="1925519"/>
            <a:ext cx="1905000" cy="1616710"/>
          </a:xfrm>
          <a:prstGeom prst="rect">
            <a:avLst/>
          </a:prstGeom>
          <a:noFill/>
          <a:ln w="9525">
            <a:noFill/>
            <a:miter lim="800000"/>
            <a:headEnd/>
            <a:tailEnd/>
          </a:ln>
        </p:spPr>
      </p:pic>
      <p:pic>
        <p:nvPicPr>
          <p:cNvPr id="17" name="Picture 16" descr="http://ancientartifax.com/images/pitcher.jpg"/>
          <p:cNvPicPr/>
          <p:nvPr/>
        </p:nvPicPr>
        <p:blipFill>
          <a:blip r:embed="rId18">
            <a:extLst>
              <a:ext uri="{28A0092B-C50C-407E-A947-70E740481C1C}">
                <a14:useLocalDpi xmlns:a14="http://schemas.microsoft.com/office/drawing/2010/main" val="0"/>
              </a:ext>
            </a:extLst>
          </a:blip>
          <a:srcRect/>
          <a:stretch>
            <a:fillRect/>
          </a:stretch>
        </p:blipFill>
        <p:spPr bwMode="auto">
          <a:xfrm>
            <a:off x="6224437" y="3999829"/>
            <a:ext cx="2799847" cy="2649463"/>
          </a:xfrm>
          <a:prstGeom prst="rect">
            <a:avLst/>
          </a:prstGeom>
          <a:noFill/>
          <a:ln>
            <a:noFill/>
          </a:ln>
        </p:spPr>
      </p:pic>
      <p:pic>
        <p:nvPicPr>
          <p:cNvPr id="18" name="Picture 17" descr="http://www.thewoolroom.com/images/_lib/billy-bluefaced-leicester-lily-flower-scoured-british-wool-3000127-0-1350400940000.jpg"/>
          <p:cNvPicPr/>
          <p:nvPr/>
        </p:nvPicPr>
        <p:blipFill>
          <a:blip r:embed="rId19">
            <a:extLst>
              <a:ext uri="{28A0092B-C50C-407E-A947-70E740481C1C}">
                <a14:useLocalDpi xmlns:a14="http://schemas.microsoft.com/office/drawing/2010/main" val="0"/>
              </a:ext>
            </a:extLst>
          </a:blip>
          <a:srcRect/>
          <a:stretch>
            <a:fillRect/>
          </a:stretch>
        </p:blipFill>
        <p:spPr bwMode="auto">
          <a:xfrm>
            <a:off x="9564933" y="4539216"/>
            <a:ext cx="2378537" cy="2209260"/>
          </a:xfrm>
          <a:prstGeom prst="rect">
            <a:avLst/>
          </a:prstGeom>
          <a:noFill/>
          <a:ln>
            <a:noFill/>
          </a:ln>
        </p:spPr>
      </p:pic>
    </p:spTree>
    <p:extLst>
      <p:ext uri="{BB962C8B-B14F-4D97-AF65-F5344CB8AC3E}">
        <p14:creationId xmlns:p14="http://schemas.microsoft.com/office/powerpoint/2010/main" val="1730066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rc_mi" descr="http://www.topchinatravel.com/Pic/china-guide/handicraft/silk-2.jpg">
            <a:hlinkClick r:id="rId2"/>
          </p:cNvPr>
          <p:cNvPicPr/>
          <p:nvPr/>
        </p:nvPicPr>
        <p:blipFill>
          <a:blip r:embed="rId3" cstate="print"/>
          <a:srcRect/>
          <a:stretch>
            <a:fillRect/>
          </a:stretch>
        </p:blipFill>
        <p:spPr bwMode="auto">
          <a:xfrm>
            <a:off x="8260568" y="2541826"/>
            <a:ext cx="3931432" cy="2880946"/>
          </a:xfrm>
          <a:prstGeom prst="rect">
            <a:avLst/>
          </a:prstGeom>
          <a:noFill/>
          <a:ln w="9525">
            <a:noFill/>
            <a:miter lim="800000"/>
            <a:headEnd/>
            <a:tailEnd/>
          </a:ln>
        </p:spPr>
      </p:pic>
      <p:sp>
        <p:nvSpPr>
          <p:cNvPr id="5" name="Rectangle 4"/>
          <p:cNvSpPr/>
          <p:nvPr/>
        </p:nvSpPr>
        <p:spPr>
          <a:xfrm>
            <a:off x="0" y="450165"/>
            <a:ext cx="12192000" cy="11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fontScale="90000"/>
          </a:bodyPr>
          <a:lstStyle/>
          <a:p>
            <a:r>
              <a:rPr lang="en-CA" sz="6600" dirty="0" smtClean="0">
                <a:latin typeface="Algerian" panose="04020705040A02060702" pitchFamily="82" charset="0"/>
              </a:rPr>
              <a:t>Imported goods (luxury!)</a:t>
            </a:r>
            <a:endParaRPr lang="en-CA" sz="6600" dirty="0">
              <a:latin typeface="Algerian" panose="04020705040A02060702" pitchFamily="82" charset="0"/>
            </a:endParaRPr>
          </a:p>
        </p:txBody>
      </p:sp>
      <p:pic>
        <p:nvPicPr>
          <p:cNvPr id="6" name="Picture 5" descr="http://puravidanaturalproducts.files.wordpress.com/2014/01/spic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85" y="1606281"/>
            <a:ext cx="3263705" cy="2839110"/>
          </a:xfrm>
          <a:prstGeom prst="rect">
            <a:avLst/>
          </a:prstGeom>
          <a:noFill/>
          <a:ln>
            <a:noFill/>
          </a:ln>
        </p:spPr>
      </p:pic>
      <p:pic>
        <p:nvPicPr>
          <p:cNvPr id="7" name="Picture 6" descr="http://yesgrid.files.wordpress.com/2012/07/old-paper21.jpg?w=235&amp;h=158"/>
          <p:cNvPicPr/>
          <p:nvPr/>
        </p:nvPicPr>
        <p:blipFill>
          <a:blip r:embed="rId5">
            <a:extLst>
              <a:ext uri="{28A0092B-C50C-407E-A947-70E740481C1C}">
                <a14:useLocalDpi xmlns:a14="http://schemas.microsoft.com/office/drawing/2010/main" val="0"/>
              </a:ext>
            </a:extLst>
          </a:blip>
          <a:srcRect/>
          <a:stretch>
            <a:fillRect/>
          </a:stretch>
        </p:blipFill>
        <p:spPr bwMode="auto">
          <a:xfrm>
            <a:off x="512663" y="4445391"/>
            <a:ext cx="2751041" cy="2412609"/>
          </a:xfrm>
          <a:prstGeom prst="rect">
            <a:avLst/>
          </a:prstGeom>
          <a:noFill/>
          <a:ln>
            <a:noFill/>
          </a:ln>
        </p:spPr>
      </p:pic>
      <p:pic>
        <p:nvPicPr>
          <p:cNvPr id="8" name="Picture 7" descr="https://encrypted-tbn1.gstatic.com/images?q=tbn:ANd9GcQlpmAaA68Ti3rLNDPv2cqbE9Ozv-lkr0n7yWORrvzzH6Etho5a">
            <a:hlinkClick r:id="rId6"/>
          </p:cNvPr>
          <p:cNvPicPr/>
          <p:nvPr/>
        </p:nvPicPr>
        <p:blipFill>
          <a:blip r:embed="rId7" cstate="print"/>
          <a:srcRect/>
          <a:stretch>
            <a:fillRect/>
          </a:stretch>
        </p:blipFill>
        <p:spPr bwMode="auto">
          <a:xfrm>
            <a:off x="3263704" y="4061728"/>
            <a:ext cx="2514185" cy="2796272"/>
          </a:xfrm>
          <a:prstGeom prst="rect">
            <a:avLst/>
          </a:prstGeom>
          <a:noFill/>
          <a:ln w="9525">
            <a:noFill/>
            <a:miter lim="800000"/>
            <a:headEnd/>
            <a:tailEnd/>
          </a:ln>
        </p:spPr>
      </p:pic>
      <p:pic>
        <p:nvPicPr>
          <p:cNvPr id="9" name="irc_mi" descr="http://media-cache-ak0.pinimg.com/236x/32/70/23/32702331f26569e39318a5dd5d160fc3.jpg">
            <a:hlinkClick r:id="rId8"/>
          </p:cNvPr>
          <p:cNvPicPr/>
          <p:nvPr/>
        </p:nvPicPr>
        <p:blipFill>
          <a:blip r:embed="rId9" cstate="print"/>
          <a:srcRect/>
          <a:stretch>
            <a:fillRect/>
          </a:stretch>
        </p:blipFill>
        <p:spPr bwMode="auto">
          <a:xfrm>
            <a:off x="6566853" y="1606281"/>
            <a:ext cx="2391508" cy="2455447"/>
          </a:xfrm>
          <a:prstGeom prst="rect">
            <a:avLst/>
          </a:prstGeom>
          <a:noFill/>
          <a:ln w="9525">
            <a:noFill/>
            <a:miter lim="800000"/>
            <a:headEnd/>
            <a:tailEnd/>
          </a:ln>
        </p:spPr>
      </p:pic>
      <p:pic>
        <p:nvPicPr>
          <p:cNvPr id="11" name="Picture 10" descr="https://encrypted-tbn3.gstatic.com/images?q=tbn:ANd9GcQ2cm5KJfc98G02WQTvw0JuqRcqLz1IRqD6s_bDC5suhw0um1EhXw">
            <a:hlinkClick r:id="rId10"/>
          </p:cNvPr>
          <p:cNvPicPr/>
          <p:nvPr/>
        </p:nvPicPr>
        <p:blipFill>
          <a:blip r:embed="rId11" cstate="print"/>
          <a:srcRect/>
          <a:stretch>
            <a:fillRect/>
          </a:stretch>
        </p:blipFill>
        <p:spPr bwMode="auto">
          <a:xfrm>
            <a:off x="2982850" y="1775728"/>
            <a:ext cx="3561570" cy="2352871"/>
          </a:xfrm>
          <a:prstGeom prst="rect">
            <a:avLst/>
          </a:prstGeom>
          <a:noFill/>
          <a:ln w="9525">
            <a:noFill/>
            <a:miter lim="800000"/>
            <a:headEnd/>
            <a:tailEnd/>
          </a:ln>
        </p:spPr>
      </p:pic>
      <p:pic>
        <p:nvPicPr>
          <p:cNvPr id="12" name="Picture 11" descr="https://img0.etsystatic.com/034/0/7205394/il_340x270.642115338_ru8d.jpg"/>
          <p:cNvPicPr/>
          <p:nvPr/>
        </p:nvPicPr>
        <p:blipFill>
          <a:blip r:embed="rId12">
            <a:extLst>
              <a:ext uri="{28A0092B-C50C-407E-A947-70E740481C1C}">
                <a14:useLocalDpi xmlns:a14="http://schemas.microsoft.com/office/drawing/2010/main" val="0"/>
              </a:ext>
            </a:extLst>
          </a:blip>
          <a:srcRect/>
          <a:stretch>
            <a:fillRect/>
          </a:stretch>
        </p:blipFill>
        <p:spPr bwMode="auto">
          <a:xfrm>
            <a:off x="5967193" y="4128599"/>
            <a:ext cx="3637133" cy="2694110"/>
          </a:xfrm>
          <a:prstGeom prst="rect">
            <a:avLst/>
          </a:prstGeom>
          <a:noFill/>
          <a:ln>
            <a:noFill/>
          </a:ln>
        </p:spPr>
      </p:pic>
    </p:spTree>
    <p:extLst>
      <p:ext uri="{BB962C8B-B14F-4D97-AF65-F5344CB8AC3E}">
        <p14:creationId xmlns:p14="http://schemas.microsoft.com/office/powerpoint/2010/main" val="470693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165"/>
            <a:ext cx="12192000" cy="11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Trade activity</a:t>
            </a:r>
            <a:endParaRPr lang="en-CA" sz="6600" dirty="0">
              <a:latin typeface="Algerian" panose="04020705040A02060702" pitchFamily="82" charset="0"/>
            </a:endParaRPr>
          </a:p>
        </p:txBody>
      </p:sp>
      <p:sp>
        <p:nvSpPr>
          <p:cNvPr id="3" name="Content Placeholder 2"/>
          <p:cNvSpPr>
            <a:spLocks noGrp="1"/>
          </p:cNvSpPr>
          <p:nvPr>
            <p:ph idx="1"/>
          </p:nvPr>
        </p:nvSpPr>
        <p:spPr>
          <a:xfrm>
            <a:off x="838200" y="2098699"/>
            <a:ext cx="10515600" cy="4351338"/>
          </a:xfrm>
        </p:spPr>
        <p:txBody>
          <a:bodyPr>
            <a:normAutofit/>
          </a:bodyPr>
          <a:lstStyle/>
          <a:p>
            <a:pPr marL="514350" indent="-514350">
              <a:buFont typeface="+mj-lt"/>
              <a:buAutoNum type="arabicPeriod"/>
            </a:pPr>
            <a:r>
              <a:rPr lang="en-CA" sz="3200" b="1" dirty="0" smtClean="0"/>
              <a:t>Look at which items you have to trade with and tally up the total number of credits you have  </a:t>
            </a:r>
          </a:p>
          <a:p>
            <a:pPr marL="0" indent="0">
              <a:buNone/>
            </a:pPr>
            <a:r>
              <a:rPr lang="en-CA" sz="3200" b="1" dirty="0"/>
              <a:t>	</a:t>
            </a:r>
            <a:r>
              <a:rPr lang="en-CA" sz="3200" b="1" dirty="0" smtClean="0"/>
              <a:t>	</a:t>
            </a:r>
            <a:r>
              <a:rPr lang="en-CA" sz="3200" dirty="0" smtClean="0"/>
              <a:t>(use the chart provided)</a:t>
            </a:r>
          </a:p>
          <a:p>
            <a:pPr marL="0" indent="0">
              <a:buNone/>
            </a:pPr>
            <a:endParaRPr lang="en-CA" sz="3200" dirty="0"/>
          </a:p>
          <a:p>
            <a:pPr marL="0" indent="0">
              <a:buNone/>
            </a:pPr>
            <a:r>
              <a:rPr lang="en-CA" sz="3200" dirty="0" smtClean="0"/>
              <a:t>These are the items that you have brought with you to trade with at the market.  They are like your </a:t>
            </a:r>
            <a:r>
              <a:rPr lang="en-CA" sz="3200" b="1" dirty="0" smtClean="0"/>
              <a:t>money</a:t>
            </a:r>
            <a:r>
              <a:rPr lang="en-CA" sz="3200" dirty="0" smtClean="0"/>
              <a:t>, as they are all worth a certain </a:t>
            </a:r>
            <a:r>
              <a:rPr lang="en-CA" sz="3200" b="1" dirty="0" smtClean="0"/>
              <a:t>value.</a:t>
            </a:r>
            <a:endParaRPr lang="en-CA" sz="3200" dirty="0"/>
          </a:p>
        </p:txBody>
      </p:sp>
    </p:spTree>
    <p:extLst>
      <p:ext uri="{BB962C8B-B14F-4D97-AF65-F5344CB8AC3E}">
        <p14:creationId xmlns:p14="http://schemas.microsoft.com/office/powerpoint/2010/main" val="429145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5" name="Picture 4"/>
          <p:cNvPicPr>
            <a:picLocks noChangeAspect="1"/>
          </p:cNvPicPr>
          <p:nvPr/>
        </p:nvPicPr>
        <p:blipFill>
          <a:blip r:embed="rId2"/>
          <a:stretch>
            <a:fillRect/>
          </a:stretch>
        </p:blipFill>
        <p:spPr>
          <a:xfrm>
            <a:off x="998366" y="0"/>
            <a:ext cx="4797523" cy="6872525"/>
          </a:xfrm>
          <a:prstGeom prst="rect">
            <a:avLst/>
          </a:prstGeom>
        </p:spPr>
      </p:pic>
      <p:pic>
        <p:nvPicPr>
          <p:cNvPr id="6" name="Picture 5"/>
          <p:cNvPicPr>
            <a:picLocks noChangeAspect="1"/>
          </p:cNvPicPr>
          <p:nvPr/>
        </p:nvPicPr>
        <p:blipFill>
          <a:blip r:embed="rId3"/>
          <a:stretch>
            <a:fillRect/>
          </a:stretch>
        </p:blipFill>
        <p:spPr>
          <a:xfrm>
            <a:off x="6375973" y="470909"/>
            <a:ext cx="5171188" cy="5930706"/>
          </a:xfrm>
          <a:prstGeom prst="rect">
            <a:avLst/>
          </a:prstGeom>
        </p:spPr>
      </p:pic>
    </p:spTree>
    <p:extLst>
      <p:ext uri="{BB962C8B-B14F-4D97-AF65-F5344CB8AC3E}">
        <p14:creationId xmlns:p14="http://schemas.microsoft.com/office/powerpoint/2010/main" val="23952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165"/>
            <a:ext cx="12192000" cy="11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Trade activity</a:t>
            </a:r>
            <a:endParaRPr lang="en-CA" sz="6600" dirty="0">
              <a:latin typeface="Algerian" panose="04020705040A02060702" pitchFamily="82" charset="0"/>
            </a:endParaRPr>
          </a:p>
        </p:txBody>
      </p:sp>
      <p:sp>
        <p:nvSpPr>
          <p:cNvPr id="3" name="Content Placeholder 2"/>
          <p:cNvSpPr>
            <a:spLocks noGrp="1"/>
          </p:cNvSpPr>
          <p:nvPr>
            <p:ph idx="1"/>
          </p:nvPr>
        </p:nvSpPr>
        <p:spPr>
          <a:xfrm>
            <a:off x="838200" y="1724730"/>
            <a:ext cx="10515600" cy="4351338"/>
          </a:xfrm>
        </p:spPr>
        <p:txBody>
          <a:bodyPr>
            <a:normAutofit/>
          </a:bodyPr>
          <a:lstStyle/>
          <a:p>
            <a:pPr marL="0" indent="0">
              <a:buNone/>
            </a:pPr>
            <a:r>
              <a:rPr lang="en-CA" sz="3200" dirty="0" smtClean="0"/>
              <a:t>2. You may begin </a:t>
            </a:r>
            <a:r>
              <a:rPr lang="en-CA" sz="3200" b="1" dirty="0" smtClean="0"/>
              <a:t>trading </a:t>
            </a:r>
            <a:r>
              <a:rPr lang="en-CA" sz="3200" dirty="0" smtClean="0"/>
              <a:t>with other townspeople and merchants at the market.  You must make sure that with each trade you are keeping the same amount of credits, and just changing which goods you have.</a:t>
            </a:r>
          </a:p>
          <a:p>
            <a:pPr marL="0" indent="0">
              <a:buNone/>
            </a:pPr>
            <a:r>
              <a:rPr lang="en-CA" sz="3200" b="1" dirty="0" smtClean="0"/>
              <a:t>Example:</a:t>
            </a:r>
          </a:p>
        </p:txBody>
      </p:sp>
      <p:sp>
        <p:nvSpPr>
          <p:cNvPr id="4" name="TextBox 3"/>
          <p:cNvSpPr txBox="1"/>
          <p:nvPr/>
        </p:nvSpPr>
        <p:spPr>
          <a:xfrm>
            <a:off x="535526" y="4128731"/>
            <a:ext cx="7081910" cy="830997"/>
          </a:xfrm>
          <a:prstGeom prst="rect">
            <a:avLst/>
          </a:prstGeom>
          <a:noFill/>
        </p:spPr>
        <p:txBody>
          <a:bodyPr wrap="square" rtlCol="0">
            <a:spAutoFit/>
          </a:bodyPr>
          <a:lstStyle/>
          <a:p>
            <a:r>
              <a:rPr lang="en-CA" sz="2400" b="1" dirty="0" smtClean="0"/>
              <a:t>I give you two goats (3 credits each = 6 credits total)</a:t>
            </a:r>
          </a:p>
          <a:p>
            <a:endParaRPr lang="en-CA" sz="2400" dirty="0"/>
          </a:p>
        </p:txBody>
      </p:sp>
      <p:sp>
        <p:nvSpPr>
          <p:cNvPr id="6" name="Rectangle 5"/>
          <p:cNvSpPr/>
          <p:nvPr/>
        </p:nvSpPr>
        <p:spPr>
          <a:xfrm>
            <a:off x="7508846" y="6147185"/>
            <a:ext cx="4107791" cy="461665"/>
          </a:xfrm>
          <a:prstGeom prst="rect">
            <a:avLst/>
          </a:prstGeom>
        </p:spPr>
        <p:txBody>
          <a:bodyPr wrap="none">
            <a:spAutoFit/>
          </a:bodyPr>
          <a:lstStyle/>
          <a:p>
            <a:r>
              <a:rPr lang="en-CA" sz="2400" b="1" dirty="0" smtClean="0"/>
              <a:t>I give you one wool (6 credits)</a:t>
            </a:r>
          </a:p>
        </p:txBody>
      </p:sp>
      <p:pic>
        <p:nvPicPr>
          <p:cNvPr id="7170" name="Picture 2" descr="http://images.clipartpanda.com/peasant-clipart-medieval-clip-art-peasa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319" y="4045808"/>
            <a:ext cx="116205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s.clipartpanda.com/peasant-clipart-medieval-clip-art-peasa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12978" y="4689866"/>
            <a:ext cx="1162050" cy="19335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6499274" y="4689866"/>
            <a:ext cx="2734810" cy="5435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290646" y="5988153"/>
            <a:ext cx="2929712" cy="3898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https://encrypted-tbn2.gstatic.com/images?q=tbn:ANd9GcTSpsBAFxB51isxTKqhftIyzwd7abcPQgS49qLlEX2C9exyP1dJ9g">
            <a:hlinkClick r:id="rId3"/>
          </p:cNvPr>
          <p:cNvPicPr/>
          <p:nvPr/>
        </p:nvPicPr>
        <p:blipFill>
          <a:blip r:embed="rId4" cstate="print"/>
          <a:srcRect/>
          <a:stretch>
            <a:fillRect/>
          </a:stretch>
        </p:blipFill>
        <p:spPr bwMode="auto">
          <a:xfrm>
            <a:off x="8461863" y="4067382"/>
            <a:ext cx="869826" cy="862129"/>
          </a:xfrm>
          <a:prstGeom prst="rect">
            <a:avLst/>
          </a:prstGeom>
          <a:noFill/>
          <a:ln w="9525">
            <a:noFill/>
            <a:miter lim="800000"/>
            <a:headEnd/>
            <a:tailEnd/>
          </a:ln>
        </p:spPr>
      </p:pic>
      <p:pic>
        <p:nvPicPr>
          <p:cNvPr id="17" name="Picture 16" descr="https://encrypted-tbn2.gstatic.com/images?q=tbn:ANd9GcTSpsBAFxB51isxTKqhftIyzwd7abcPQgS49qLlEX2C9exyP1dJ9g">
            <a:hlinkClick r:id="rId3"/>
          </p:cNvPr>
          <p:cNvPicPr/>
          <p:nvPr/>
        </p:nvPicPr>
        <p:blipFill>
          <a:blip r:embed="rId4" cstate="print"/>
          <a:srcRect/>
          <a:stretch>
            <a:fillRect/>
          </a:stretch>
        </p:blipFill>
        <p:spPr bwMode="auto">
          <a:xfrm>
            <a:off x="7462220" y="4275077"/>
            <a:ext cx="1015457" cy="1198863"/>
          </a:xfrm>
          <a:prstGeom prst="rect">
            <a:avLst/>
          </a:prstGeom>
          <a:noFill/>
          <a:ln w="9525">
            <a:noFill/>
            <a:miter lim="800000"/>
            <a:headEnd/>
            <a:tailEnd/>
          </a:ln>
        </p:spPr>
      </p:pic>
      <p:pic>
        <p:nvPicPr>
          <p:cNvPr id="18" name="Picture 17" descr="http://www.thewoolroom.com/images/_lib/billy-bluefaced-leicester-lily-flower-scoured-british-wool-3000127-0-13504009400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4138" y="5388977"/>
            <a:ext cx="1448972" cy="1219873"/>
          </a:xfrm>
          <a:prstGeom prst="rect">
            <a:avLst/>
          </a:prstGeom>
          <a:noFill/>
          <a:ln>
            <a:noFill/>
          </a:ln>
        </p:spPr>
      </p:pic>
    </p:spTree>
    <p:extLst>
      <p:ext uri="{BB962C8B-B14F-4D97-AF65-F5344CB8AC3E}">
        <p14:creationId xmlns:p14="http://schemas.microsoft.com/office/powerpoint/2010/main" val="1036582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304</Words>
  <Application>Microsoft Office PowerPoint</Application>
  <PresentationFormat>Widescreen</PresentationFormat>
  <Paragraphs>51</Paragraphs>
  <Slides>12</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Algerian</vt:lpstr>
      <vt:lpstr>Arial</vt:lpstr>
      <vt:lpstr>Calibri</vt:lpstr>
      <vt:lpstr>Calibri Light</vt:lpstr>
      <vt:lpstr>Gisha</vt:lpstr>
      <vt:lpstr>Times New Roman</vt:lpstr>
      <vt:lpstr>Office Theme</vt:lpstr>
      <vt:lpstr>1_Office Theme</vt:lpstr>
      <vt:lpstr>Medieval Towns &amp; Trade</vt:lpstr>
      <vt:lpstr>Review:</vt:lpstr>
      <vt:lpstr>PowerPoint Presentation</vt:lpstr>
      <vt:lpstr>Trade activity</vt:lpstr>
      <vt:lpstr>Local items</vt:lpstr>
      <vt:lpstr>Imported goods (luxury!)</vt:lpstr>
      <vt:lpstr>Trade activity</vt:lpstr>
      <vt:lpstr>PowerPoint Presentation</vt:lpstr>
      <vt:lpstr>Trade activity</vt:lpstr>
      <vt:lpstr>PowerPoint Presentation</vt:lpstr>
      <vt:lpstr>Trade activity</vt:lpstr>
      <vt:lpstr>Venn diagram: towns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Towns &amp; Trade</dc:title>
  <dc:creator>Janice Beck</dc:creator>
  <cp:lastModifiedBy>Janice Beck</cp:lastModifiedBy>
  <cp:revision>8</cp:revision>
  <dcterms:created xsi:type="dcterms:W3CDTF">2014-11-30T18:08:53Z</dcterms:created>
  <dcterms:modified xsi:type="dcterms:W3CDTF">2015-05-19T21:48:51Z</dcterms:modified>
</cp:coreProperties>
</file>