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6" r:id="rId3"/>
    <p:sldId id="259" r:id="rId4"/>
    <p:sldId id="258" r:id="rId5"/>
    <p:sldId id="261" r:id="rId6"/>
    <p:sldId id="260"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B28"/>
    <a:srgbClr val="1D5FAA"/>
    <a:srgbClr val="236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5" d="100"/>
          <a:sy n="75" d="100"/>
        </p:scale>
        <p:origin x="8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0325CD-8C94-4C28-9AAF-6363E37FCA3F}"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30424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0325CD-8C94-4C28-9AAF-6363E37FCA3F}"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40326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0325CD-8C94-4C28-9AAF-6363E37FCA3F}"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242497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0325CD-8C94-4C28-9AAF-6363E37FCA3F}"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293747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325CD-8C94-4C28-9AAF-6363E37FCA3F}"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292031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0325CD-8C94-4C28-9AAF-6363E37FCA3F}"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86071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0325CD-8C94-4C28-9AAF-6363E37FCA3F}"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131727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0325CD-8C94-4C28-9AAF-6363E37FCA3F}"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105679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325CD-8C94-4C28-9AAF-6363E37FCA3F}"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373787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325CD-8C94-4C28-9AAF-6363E37FCA3F}"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392668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325CD-8C94-4C28-9AAF-6363E37FCA3F}"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5AF9B-5215-4520-BDB2-6DE9E68FE2DC}" type="slidenum">
              <a:rPr lang="en-US" smtClean="0"/>
              <a:t>‹#›</a:t>
            </a:fld>
            <a:endParaRPr lang="en-US"/>
          </a:p>
        </p:txBody>
      </p:sp>
    </p:spTree>
    <p:extLst>
      <p:ext uri="{BB962C8B-B14F-4D97-AF65-F5344CB8AC3E}">
        <p14:creationId xmlns:p14="http://schemas.microsoft.com/office/powerpoint/2010/main" val="418168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325CD-8C94-4C28-9AAF-6363E37FCA3F}" type="datetimeFigureOut">
              <a:rPr lang="en-US" smtClean="0"/>
              <a:t>2/25/2016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5AF9B-5215-4520-BDB2-6DE9E68FE2DC}" type="slidenum">
              <a:rPr lang="en-US" smtClean="0"/>
              <a:t>‹#›</a:t>
            </a:fld>
            <a:endParaRPr lang="en-US"/>
          </a:p>
        </p:txBody>
      </p:sp>
    </p:spTree>
    <p:extLst>
      <p:ext uri="{BB962C8B-B14F-4D97-AF65-F5344CB8AC3E}">
        <p14:creationId xmlns:p14="http://schemas.microsoft.com/office/powerpoint/2010/main" val="232551994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tlasobscura.com/places/dead-vlei"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roof.nationalgeographic.com/2016/02/02/photo-of-the-day-best-of-january-3/"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cimichele.com/wp-content/uploads/2010/06/283189476_6c900e3d63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 y="385040"/>
            <a:ext cx="9137943" cy="6091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040232" y="385040"/>
            <a:ext cx="5103768" cy="2098226"/>
          </a:xfrm>
          <a:solidFill>
            <a:srgbClr val="1D5FAA"/>
          </a:solidFill>
        </p:spPr>
        <p:txBody>
          <a:bodyPr/>
          <a:lstStyle/>
          <a:p>
            <a:r>
              <a:rPr lang="en-US" b="1" dirty="0" smtClean="0"/>
              <a:t>Photo Analysis Project</a:t>
            </a:r>
            <a:endParaRPr lang="en-US" b="1" dirty="0"/>
          </a:p>
        </p:txBody>
      </p:sp>
    </p:spTree>
    <p:extLst>
      <p:ext uri="{BB962C8B-B14F-4D97-AF65-F5344CB8AC3E}">
        <p14:creationId xmlns:p14="http://schemas.microsoft.com/office/powerpoint/2010/main" val="34129726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0" y="642937"/>
            <a:ext cx="7886700" cy="1325563"/>
          </a:xfrm>
        </p:spPr>
        <p:txBody>
          <a:bodyPr>
            <a:normAutofit/>
          </a:bodyPr>
          <a:lstStyle/>
          <a:p>
            <a:r>
              <a:rPr lang="en-US" sz="8000" b="1" dirty="0" smtClean="0"/>
              <a:t>WHAT?</a:t>
            </a:r>
            <a:endParaRPr lang="en-US" sz="8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2953471" cy="1968500"/>
          </a:xfrm>
        </p:spPr>
      </p:pic>
      <p:sp>
        <p:nvSpPr>
          <p:cNvPr id="7" name="Rectangle 6"/>
          <p:cNvSpPr/>
          <p:nvPr/>
        </p:nvSpPr>
        <p:spPr>
          <a:xfrm>
            <a:off x="412750" y="3095059"/>
            <a:ext cx="8102600" cy="3539430"/>
          </a:xfrm>
          <a:prstGeom prst="rect">
            <a:avLst/>
          </a:prstGeom>
        </p:spPr>
        <p:txBody>
          <a:bodyPr wrap="square">
            <a:spAutoFit/>
          </a:bodyPr>
          <a:lstStyle/>
          <a:p>
            <a:r>
              <a:rPr lang="en-US" sz="2800" dirty="0" smtClean="0"/>
              <a:t>A wide salt-covered expanse.</a:t>
            </a:r>
          </a:p>
          <a:p>
            <a:r>
              <a:rPr lang="en-US" sz="2800" dirty="0" smtClean="0"/>
              <a:t>Some dunes reach 1,312 feet high</a:t>
            </a:r>
          </a:p>
          <a:p>
            <a:r>
              <a:rPr lang="en-US" sz="2800" dirty="0" smtClean="0"/>
              <a:t>It is cut off from a river, and has become too dry for the trees to even decompose.  The trees scorched black in the sun, and are over 1000 years old.</a:t>
            </a:r>
          </a:p>
          <a:p>
            <a:endParaRPr lang="en-US" sz="2800" dirty="0" smtClean="0">
              <a:hlinkClick r:id="rId3"/>
            </a:endParaRPr>
          </a:p>
          <a:p>
            <a:endParaRPr lang="en-US" sz="2800" dirty="0">
              <a:hlinkClick r:id="rId3"/>
            </a:endParaRPr>
          </a:p>
          <a:p>
            <a:r>
              <a:rPr lang="en-US" sz="2400" dirty="0" smtClean="0">
                <a:hlinkClick r:id="rId3"/>
              </a:rPr>
              <a:t>http</a:t>
            </a:r>
            <a:r>
              <a:rPr lang="en-US" sz="2400" dirty="0" smtClean="0">
                <a:hlinkClick r:id="rId3"/>
              </a:rPr>
              <a:t>://www.atlasobscura.com/places/dead-vlei</a:t>
            </a:r>
            <a:r>
              <a:rPr lang="en-US" sz="2400" dirty="0" smtClean="0"/>
              <a:t> </a:t>
            </a:r>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700" y="0"/>
            <a:ext cx="2527300" cy="3790950"/>
          </a:xfrm>
          <a:prstGeom prst="rect">
            <a:avLst/>
          </a:prstGeom>
        </p:spPr>
      </p:pic>
    </p:spTree>
    <p:extLst>
      <p:ext uri="{BB962C8B-B14F-4D97-AF65-F5344CB8AC3E}">
        <p14:creationId xmlns:p14="http://schemas.microsoft.com/office/powerpoint/2010/main" val="248777502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mn-lt"/>
              </a:rPr>
              <a:t>Connections to Geography</a:t>
            </a:r>
            <a:endParaRPr lang="en-US" sz="4800" b="1" dirty="0">
              <a:latin typeface="+mn-lt"/>
            </a:endParaRPr>
          </a:p>
        </p:txBody>
      </p:sp>
      <p:sp>
        <p:nvSpPr>
          <p:cNvPr id="3" name="Content Placeholder 2"/>
          <p:cNvSpPr>
            <a:spLocks noGrp="1"/>
          </p:cNvSpPr>
          <p:nvPr>
            <p:ph idx="1"/>
          </p:nvPr>
        </p:nvSpPr>
        <p:spPr>
          <a:xfrm>
            <a:off x="755650" y="1838325"/>
            <a:ext cx="7886700" cy="2327275"/>
          </a:xfrm>
        </p:spPr>
        <p:txBody>
          <a:bodyPr>
            <a:normAutofit fontScale="92500"/>
          </a:bodyPr>
          <a:lstStyle/>
          <a:p>
            <a:pPr marL="0" indent="0">
              <a:buNone/>
            </a:pPr>
            <a:r>
              <a:rPr lang="en-US" sz="3200" b="1" dirty="0" smtClean="0">
                <a:solidFill>
                  <a:srgbClr val="FF0000"/>
                </a:solidFill>
              </a:rPr>
              <a:t>Physical Geography</a:t>
            </a:r>
          </a:p>
          <a:p>
            <a:pPr lvl="1"/>
            <a:r>
              <a:rPr lang="en-US" dirty="0" smtClean="0"/>
              <a:t>Some of the highest sand dunes in the world</a:t>
            </a:r>
          </a:p>
          <a:p>
            <a:pPr lvl="1"/>
            <a:r>
              <a:rPr lang="en-US" dirty="0" smtClean="0"/>
              <a:t>Climate changed, drought hit, and sand dunes blocked the river from the area.  The trees died without water, and all that is remaining are their skeletons, which have been scorched by the sun.  The wood does not petrify because it is so dry.</a:t>
            </a:r>
          </a:p>
          <a:p>
            <a:pPr lvl="1"/>
            <a:endParaRPr lang="en-US" dirty="0"/>
          </a:p>
        </p:txBody>
      </p:sp>
      <p:pic>
        <p:nvPicPr>
          <p:cNvPr id="3074" name="Picture 2" descr="http://lh5.ggpht.com/-L8nlMOtxZCc/UVMzEtTjz_I/AAAAAAAAmoE/N_KFdx1C1LM/deadvlei-9%25255B5%25255D.jpg?imgmax=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650" y="4313236"/>
            <a:ext cx="2822253" cy="23828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oamfarandwide.com/wp-content/uploads/2014/03/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4344191"/>
            <a:ext cx="3135845" cy="235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31959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3286"/>
            <a:ext cx="9130249" cy="6067514"/>
          </a:xfrm>
          <a:prstGeom prst="rect">
            <a:avLst/>
          </a:prstGeom>
        </p:spPr>
      </p:pic>
      <p:sp>
        <p:nvSpPr>
          <p:cNvPr id="5" name="Rectangle 4"/>
          <p:cNvSpPr/>
          <p:nvPr/>
        </p:nvSpPr>
        <p:spPr>
          <a:xfrm>
            <a:off x="314325" y="6169709"/>
            <a:ext cx="8515350" cy="646331"/>
          </a:xfrm>
          <a:prstGeom prst="rect">
            <a:avLst/>
          </a:prstGeom>
        </p:spPr>
        <p:txBody>
          <a:bodyPr wrap="square">
            <a:spAutoFit/>
          </a:bodyPr>
          <a:lstStyle/>
          <a:p>
            <a:r>
              <a:rPr lang="en-US" dirty="0"/>
              <a:t/>
            </a:r>
            <a:br>
              <a:rPr lang="en-US" dirty="0"/>
            </a:br>
            <a:r>
              <a:rPr lang="en-US" dirty="0"/>
              <a:t>(</a:t>
            </a:r>
            <a:r>
              <a:rPr lang="en-US" dirty="0">
                <a:hlinkClick r:id="rId3"/>
              </a:rPr>
              <a:t>http://proof.nationalgeographic.com/2016/02/02/photo-of-the-day-best-of-january-3/</a:t>
            </a:r>
            <a:r>
              <a:rPr lang="en-US" dirty="0"/>
              <a:t> )</a:t>
            </a:r>
          </a:p>
        </p:txBody>
      </p:sp>
    </p:spTree>
    <p:extLst>
      <p:ext uri="{BB962C8B-B14F-4D97-AF65-F5344CB8AC3E}">
        <p14:creationId xmlns:p14="http://schemas.microsoft.com/office/powerpoint/2010/main" val="3648735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664" y="386656"/>
            <a:ext cx="5988050" cy="1325563"/>
          </a:xfrm>
          <a:noFill/>
        </p:spPr>
        <p:txBody>
          <a:bodyPr>
            <a:normAutofit/>
          </a:bodyPr>
          <a:lstStyle/>
          <a:p>
            <a:pPr algn="ctr"/>
            <a:r>
              <a:rPr lang="en-US" sz="8000" b="1" dirty="0" smtClean="0"/>
              <a:t>WHERE?</a:t>
            </a:r>
            <a:endParaRPr lang="en-US" sz="8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138458"/>
            <a:ext cx="3155950" cy="2097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55750" y="3191076"/>
            <a:ext cx="7137400" cy="1754326"/>
          </a:xfrm>
          <a:prstGeom prst="rect">
            <a:avLst/>
          </a:prstGeom>
          <a:noFill/>
        </p:spPr>
        <p:txBody>
          <a:bodyPr wrap="square" rtlCol="0">
            <a:spAutoFit/>
          </a:bodyPr>
          <a:lstStyle/>
          <a:p>
            <a:pPr algn="ctr"/>
            <a:r>
              <a:rPr lang="en-US" dirty="0" smtClean="0"/>
              <a:t>In the country of:</a:t>
            </a:r>
          </a:p>
          <a:p>
            <a:pPr algn="ctr"/>
            <a:r>
              <a:rPr lang="en-US" sz="7200" b="1" dirty="0" smtClean="0">
                <a:solidFill>
                  <a:schemeClr val="accent2"/>
                </a:solidFill>
              </a:rPr>
              <a:t>India</a:t>
            </a:r>
          </a:p>
          <a:p>
            <a:pPr algn="ctr"/>
            <a:r>
              <a:rPr lang="en-US" dirty="0" smtClean="0"/>
              <a:t>(exact location not specified)</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470"/>
          <a:stretch/>
        </p:blipFill>
        <p:spPr>
          <a:xfrm>
            <a:off x="4059008" y="2235747"/>
            <a:ext cx="4650622" cy="4071838"/>
          </a:xfrm>
          <a:prstGeom prst="rect">
            <a:avLst/>
          </a:prstGeom>
        </p:spPr>
      </p:pic>
    </p:spTree>
    <p:extLst>
      <p:ext uri="{BB962C8B-B14F-4D97-AF65-F5344CB8AC3E}">
        <p14:creationId xmlns:p14="http://schemas.microsoft.com/office/powerpoint/2010/main" val="2200167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49" y="3164241"/>
            <a:ext cx="7886700" cy="800101"/>
          </a:xfrm>
        </p:spPr>
        <p:txBody>
          <a:bodyPr>
            <a:normAutofit/>
          </a:bodyPr>
          <a:lstStyle/>
          <a:p>
            <a:pPr algn="ctr"/>
            <a:r>
              <a:rPr lang="en-US" sz="2400" dirty="0" smtClean="0"/>
              <a:t>“Cheery Red</a:t>
            </a:r>
            <a:r>
              <a:rPr lang="en-US" sz="2400" dirty="0" smtClean="0"/>
              <a:t>”</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068" y="77163"/>
            <a:ext cx="4820663" cy="3203575"/>
          </a:xfrm>
          <a:prstGeom prst="rect">
            <a:avLst/>
          </a:prstGeom>
        </p:spPr>
      </p:pic>
      <p:sp>
        <p:nvSpPr>
          <p:cNvPr id="5" name="TextBox 4"/>
          <p:cNvSpPr txBox="1"/>
          <p:nvPr/>
        </p:nvSpPr>
        <p:spPr>
          <a:xfrm>
            <a:off x="1155700" y="4369599"/>
            <a:ext cx="6819900" cy="1569660"/>
          </a:xfrm>
          <a:prstGeom prst="rect">
            <a:avLst/>
          </a:prstGeom>
          <a:noFill/>
        </p:spPr>
        <p:txBody>
          <a:bodyPr wrap="square" rtlCol="0">
            <a:spAutoFit/>
          </a:bodyPr>
          <a:lstStyle/>
          <a:p>
            <a:r>
              <a:rPr lang="en-US" sz="2400" dirty="0" smtClean="0">
                <a:solidFill>
                  <a:srgbClr val="EB1B28"/>
                </a:solidFill>
                <a:effectLst/>
              </a:rPr>
              <a:t>Photographer: </a:t>
            </a:r>
            <a:r>
              <a:rPr lang="en-US" sz="2400" dirty="0" err="1" smtClean="0">
                <a:effectLst/>
              </a:rPr>
              <a:t>Tarun</a:t>
            </a:r>
            <a:r>
              <a:rPr lang="en-US" sz="2400" dirty="0" smtClean="0">
                <a:effectLst/>
              </a:rPr>
              <a:t> Chhabra</a:t>
            </a:r>
          </a:p>
          <a:p>
            <a:r>
              <a:rPr lang="en-US" sz="2400" dirty="0" smtClean="0"/>
              <a:t>Started a 15-year self-initiated photo project trying to capture Indian culture.</a:t>
            </a:r>
            <a:endParaRPr lang="en-US" sz="2400" dirty="0" smtClean="0">
              <a:effectLst/>
            </a:endParaRPr>
          </a:p>
          <a:p>
            <a:r>
              <a:rPr lang="en-US" sz="2400" dirty="0" smtClean="0">
                <a:effectLst/>
              </a:rPr>
              <a:t>This photo features </a:t>
            </a:r>
            <a:r>
              <a:rPr lang="en-US" sz="2400" dirty="0" smtClean="0">
                <a:solidFill>
                  <a:schemeClr val="accent2"/>
                </a:solidFill>
                <a:effectLst/>
              </a:rPr>
              <a:t>Holi celebrants in India</a:t>
            </a:r>
            <a:r>
              <a:rPr lang="en-US" sz="2400" dirty="0" smtClean="0">
                <a:effectLst/>
              </a:rPr>
              <a:t>. </a:t>
            </a:r>
            <a:endParaRPr lang="en-US" sz="2400" dirty="0"/>
          </a:p>
        </p:txBody>
      </p:sp>
      <p:sp>
        <p:nvSpPr>
          <p:cNvPr id="6" name="TextBox 5"/>
          <p:cNvSpPr txBox="1"/>
          <p:nvPr/>
        </p:nvSpPr>
        <p:spPr>
          <a:xfrm>
            <a:off x="428117" y="1501595"/>
            <a:ext cx="3441700" cy="1323439"/>
          </a:xfrm>
          <a:prstGeom prst="rect">
            <a:avLst/>
          </a:prstGeom>
          <a:noFill/>
        </p:spPr>
        <p:txBody>
          <a:bodyPr wrap="square" rtlCol="0">
            <a:spAutoFit/>
          </a:bodyPr>
          <a:lstStyle/>
          <a:p>
            <a:r>
              <a:rPr lang="en-US" sz="8000" b="1" dirty="0" smtClean="0"/>
              <a:t>WHO?</a:t>
            </a:r>
            <a:endParaRPr lang="en-US" sz="8000" b="1" dirty="0"/>
          </a:p>
        </p:txBody>
      </p:sp>
    </p:spTree>
    <p:extLst>
      <p:ext uri="{BB962C8B-B14F-4D97-AF65-F5344CB8AC3E}">
        <p14:creationId xmlns:p14="http://schemas.microsoft.com/office/powerpoint/2010/main" val="30755855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821515"/>
            <a:ext cx="4820663" cy="3203575"/>
          </a:xfrm>
          <a:prstGeom prst="rect">
            <a:avLst/>
          </a:prstGeom>
        </p:spPr>
      </p:pic>
      <p:sp>
        <p:nvSpPr>
          <p:cNvPr id="5" name="TextBox 4"/>
          <p:cNvSpPr txBox="1"/>
          <p:nvPr/>
        </p:nvSpPr>
        <p:spPr>
          <a:xfrm>
            <a:off x="5416550" y="2361166"/>
            <a:ext cx="3479800" cy="2308324"/>
          </a:xfrm>
          <a:prstGeom prst="rect">
            <a:avLst/>
          </a:prstGeom>
          <a:noFill/>
        </p:spPr>
        <p:txBody>
          <a:bodyPr wrap="square" rtlCol="0">
            <a:spAutoFit/>
          </a:bodyPr>
          <a:lstStyle/>
          <a:p>
            <a:r>
              <a:rPr lang="en-US" sz="2400" dirty="0" smtClean="0">
                <a:effectLst/>
              </a:rPr>
              <a:t>Holi is the Hindu festival of love in which participants splash each other with bright colors that represent “energy, life, and joy</a:t>
            </a:r>
            <a:r>
              <a:rPr lang="en-US" sz="2400" dirty="0" smtClean="0">
                <a:effectLst/>
              </a:rPr>
              <a:t>.”</a:t>
            </a:r>
            <a:endParaRPr lang="en-US" sz="2400" dirty="0"/>
          </a:p>
        </p:txBody>
      </p:sp>
      <p:sp>
        <p:nvSpPr>
          <p:cNvPr id="6" name="TextBox 5"/>
          <p:cNvSpPr txBox="1"/>
          <p:nvPr/>
        </p:nvSpPr>
        <p:spPr>
          <a:xfrm>
            <a:off x="1917700" y="355144"/>
            <a:ext cx="6445250" cy="1323439"/>
          </a:xfrm>
          <a:prstGeom prst="rect">
            <a:avLst/>
          </a:prstGeom>
          <a:noFill/>
        </p:spPr>
        <p:txBody>
          <a:bodyPr wrap="square" rtlCol="0">
            <a:spAutoFit/>
          </a:bodyPr>
          <a:lstStyle/>
          <a:p>
            <a:r>
              <a:rPr lang="en-US" sz="8000" b="1" dirty="0" smtClean="0"/>
              <a:t>WHAT/WHY?</a:t>
            </a:r>
            <a:endParaRPr lang="en-US" sz="8000" b="1" dirty="0"/>
          </a:p>
        </p:txBody>
      </p:sp>
      <p:sp>
        <p:nvSpPr>
          <p:cNvPr id="2" name="TextBox 1"/>
          <p:cNvSpPr txBox="1"/>
          <p:nvPr/>
        </p:nvSpPr>
        <p:spPr>
          <a:xfrm>
            <a:off x="850900" y="5249595"/>
            <a:ext cx="7664450" cy="1600438"/>
          </a:xfrm>
          <a:prstGeom prst="rect">
            <a:avLst/>
          </a:prstGeom>
          <a:noFill/>
        </p:spPr>
        <p:txBody>
          <a:bodyPr wrap="square" rtlCol="0">
            <a:spAutoFit/>
          </a:bodyPr>
          <a:lstStyle/>
          <a:p>
            <a:r>
              <a:rPr lang="en-US" sz="1400" dirty="0"/>
              <a:t>Chhabra writes of the experience, “I was kneeling down in the middle of a group of people who were singing </a:t>
            </a:r>
            <a:r>
              <a:rPr lang="en-US" sz="1400" i="1" dirty="0" err="1"/>
              <a:t>bhajans</a:t>
            </a:r>
            <a:r>
              <a:rPr lang="en-US" sz="1400" dirty="0"/>
              <a:t> (devotional songs). People were throwing lots of water and colors, and I was fully drenched … My eyes were filled with water-and-color paste, and this was very irritating and painful. With great difficulty I tried to slightly open my eye … and found the beautiful moment unfolding just in front of me. People … were singing devotional songs, and red color was flying like clouds. This amazing moment [gave] me inner strength, and I dared to open my eye slightly more to compose the picture.” </a:t>
            </a:r>
          </a:p>
          <a:p>
            <a:endParaRPr lang="en-US" sz="1400" dirty="0"/>
          </a:p>
        </p:txBody>
      </p:sp>
    </p:spTree>
    <p:extLst>
      <p:ext uri="{BB962C8B-B14F-4D97-AF65-F5344CB8AC3E}">
        <p14:creationId xmlns:p14="http://schemas.microsoft.com/office/powerpoint/2010/main" val="30134827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Connections to Geography</a:t>
            </a:r>
            <a:endParaRPr lang="en-US" b="1" dirty="0">
              <a:latin typeface="+mn-lt"/>
            </a:endParaRPr>
          </a:p>
        </p:txBody>
      </p:sp>
      <p:sp>
        <p:nvSpPr>
          <p:cNvPr id="3" name="Content Placeholder 2"/>
          <p:cNvSpPr>
            <a:spLocks noGrp="1"/>
          </p:cNvSpPr>
          <p:nvPr>
            <p:ph idx="1"/>
          </p:nvPr>
        </p:nvSpPr>
        <p:spPr>
          <a:xfrm>
            <a:off x="869950" y="1800225"/>
            <a:ext cx="7886700" cy="2327275"/>
          </a:xfrm>
        </p:spPr>
        <p:txBody>
          <a:bodyPr/>
          <a:lstStyle/>
          <a:p>
            <a:pPr marL="0" indent="0">
              <a:buNone/>
            </a:pPr>
            <a:r>
              <a:rPr lang="en-US" b="1" dirty="0" smtClean="0">
                <a:solidFill>
                  <a:srgbClr val="EB1B28"/>
                </a:solidFill>
              </a:rPr>
              <a:t>Human Geography: </a:t>
            </a:r>
            <a:r>
              <a:rPr lang="en-US" b="1" dirty="0" smtClean="0">
                <a:solidFill>
                  <a:schemeClr val="accent2"/>
                </a:solidFill>
              </a:rPr>
              <a:t>Cultural Geography</a:t>
            </a:r>
          </a:p>
          <a:p>
            <a:pPr lvl="1"/>
            <a:r>
              <a:rPr lang="en-US" dirty="0" smtClean="0"/>
              <a:t>This photo captures a cultural festival of the Hindu people in India.</a:t>
            </a:r>
          </a:p>
          <a:p>
            <a:pPr lvl="1"/>
            <a:r>
              <a:rPr lang="en-US" dirty="0" smtClean="0"/>
              <a:t>It is a festival unique to this culture and region of the world.</a:t>
            </a:r>
            <a:endParaRPr lang="en-US" dirty="0"/>
          </a:p>
        </p:txBody>
      </p:sp>
      <p:pic>
        <p:nvPicPr>
          <p:cNvPr id="2050" name="Picture 2" descr="http://www.andybasileinsight.com/wp-content/uploads/2014/04/1A-HO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02" y="3940507"/>
            <a:ext cx="3625850" cy="2413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udraksha-ratna.com/homepage_products_images/radha-kridhna-holi-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1" y="3940507"/>
            <a:ext cx="3492500" cy="240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235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3" y="365126"/>
            <a:ext cx="9146233" cy="6096000"/>
          </a:xfrm>
        </p:spPr>
      </p:pic>
    </p:spTree>
    <p:extLst>
      <p:ext uri="{BB962C8B-B14F-4D97-AF65-F5344CB8AC3E}">
        <p14:creationId xmlns:p14="http://schemas.microsoft.com/office/powerpoint/2010/main" val="811683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“Island of Silence and Heat”</a:t>
            </a:r>
            <a:br>
              <a:rPr lang="en-US" dirty="0" smtClean="0"/>
            </a:br>
            <a:r>
              <a:rPr lang="en-US" sz="2800" dirty="0" smtClean="0"/>
              <a:t>Photograph by Carsten Kruger</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767" y="1634694"/>
            <a:ext cx="7101533" cy="4733199"/>
          </a:xfrm>
          <a:prstGeom prst="rect">
            <a:avLst/>
          </a:prstGeom>
        </p:spPr>
      </p:pic>
    </p:spTree>
    <p:extLst>
      <p:ext uri="{BB962C8B-B14F-4D97-AF65-F5344CB8AC3E}">
        <p14:creationId xmlns:p14="http://schemas.microsoft.com/office/powerpoint/2010/main" val="22279621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050" y="327576"/>
            <a:ext cx="7886700" cy="1325563"/>
          </a:xfrm>
        </p:spPr>
        <p:txBody>
          <a:bodyPr>
            <a:normAutofit/>
          </a:bodyPr>
          <a:lstStyle/>
          <a:p>
            <a:r>
              <a:rPr lang="en-US" sz="8000" b="1" dirty="0" smtClean="0"/>
              <a:t>WHERE?</a:t>
            </a:r>
            <a:endParaRPr lang="en-US" sz="8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971800" cy="1980717"/>
          </a:xfrm>
        </p:spPr>
      </p:pic>
      <p:sp>
        <p:nvSpPr>
          <p:cNvPr id="3" name="TextBox 2"/>
          <p:cNvSpPr txBox="1"/>
          <p:nvPr/>
        </p:nvSpPr>
        <p:spPr>
          <a:xfrm>
            <a:off x="209612" y="3263537"/>
            <a:ext cx="4222316" cy="2246769"/>
          </a:xfrm>
          <a:prstGeom prst="rect">
            <a:avLst/>
          </a:prstGeom>
          <a:noFill/>
        </p:spPr>
        <p:txBody>
          <a:bodyPr wrap="square" rtlCol="0">
            <a:spAutoFit/>
          </a:bodyPr>
          <a:lstStyle/>
          <a:p>
            <a:r>
              <a:rPr lang="en-US" sz="2400" b="1" dirty="0" smtClean="0">
                <a:solidFill>
                  <a:srgbClr val="FF0000"/>
                </a:solidFill>
              </a:rPr>
              <a:t>Country: </a:t>
            </a:r>
            <a:r>
              <a:rPr lang="en-US" sz="2400" dirty="0" smtClean="0"/>
              <a:t>Namibia</a:t>
            </a:r>
          </a:p>
          <a:p>
            <a:r>
              <a:rPr lang="en-US" sz="2400" b="1" dirty="0" smtClean="0">
                <a:solidFill>
                  <a:srgbClr val="FF0000"/>
                </a:solidFill>
              </a:rPr>
              <a:t>Region: </a:t>
            </a:r>
            <a:r>
              <a:rPr lang="en-US" sz="2400" dirty="0" smtClean="0"/>
              <a:t>Central Namib Desert</a:t>
            </a:r>
          </a:p>
          <a:p>
            <a:r>
              <a:rPr lang="en-US" sz="2400" b="1" dirty="0" smtClean="0">
                <a:solidFill>
                  <a:srgbClr val="FF0000"/>
                </a:solidFill>
              </a:rPr>
              <a:t>Area</a:t>
            </a:r>
            <a:r>
              <a:rPr lang="en-US" sz="2400" b="1" dirty="0" smtClean="0"/>
              <a:t> </a:t>
            </a:r>
            <a:r>
              <a:rPr lang="en-US" sz="2400" dirty="0" smtClean="0"/>
              <a:t>known as “Dead </a:t>
            </a:r>
            <a:r>
              <a:rPr lang="en-US" sz="2400" dirty="0" err="1" smtClean="0"/>
              <a:t>Vlei</a:t>
            </a:r>
            <a:r>
              <a:rPr lang="en-US" sz="2400" dirty="0" smtClean="0"/>
              <a:t>” (</a:t>
            </a:r>
            <a:r>
              <a:rPr lang="en-US" sz="2400" dirty="0" err="1" smtClean="0"/>
              <a:t>Vlei</a:t>
            </a:r>
            <a:r>
              <a:rPr lang="en-US" sz="2400" dirty="0" smtClean="0"/>
              <a:t> is Afrikaans for a type of marsh) in Namib-</a:t>
            </a:r>
            <a:r>
              <a:rPr lang="en-US" sz="2400" dirty="0" err="1" smtClean="0"/>
              <a:t>Naukluft</a:t>
            </a:r>
            <a:r>
              <a:rPr lang="en-US" sz="2400" dirty="0" smtClean="0"/>
              <a:t> National Park</a:t>
            </a:r>
          </a:p>
          <a:p>
            <a:endParaRPr lang="en-US" sz="2000" dirty="0"/>
          </a:p>
        </p:txBody>
      </p:sp>
      <p:pic>
        <p:nvPicPr>
          <p:cNvPr id="5" name="Picture 4"/>
          <p:cNvPicPr>
            <a:picLocks noChangeAspect="1"/>
          </p:cNvPicPr>
          <p:nvPr/>
        </p:nvPicPr>
        <p:blipFill>
          <a:blip r:embed="rId3"/>
          <a:stretch>
            <a:fillRect/>
          </a:stretch>
        </p:blipFill>
        <p:spPr>
          <a:xfrm>
            <a:off x="4648200" y="2423156"/>
            <a:ext cx="4279528" cy="3927532"/>
          </a:xfrm>
          <a:prstGeom prst="rect">
            <a:avLst/>
          </a:prstGeom>
        </p:spPr>
      </p:pic>
      <p:sp>
        <p:nvSpPr>
          <p:cNvPr id="6" name="TextBox 5"/>
          <p:cNvSpPr txBox="1"/>
          <p:nvPr/>
        </p:nvSpPr>
        <p:spPr>
          <a:xfrm>
            <a:off x="4590182" y="1899936"/>
            <a:ext cx="4553818" cy="523220"/>
          </a:xfrm>
          <a:prstGeom prst="rect">
            <a:avLst/>
          </a:prstGeom>
          <a:noFill/>
        </p:spPr>
        <p:txBody>
          <a:bodyPr wrap="square" rtlCol="0">
            <a:spAutoFit/>
          </a:bodyPr>
          <a:lstStyle/>
          <a:p>
            <a:pPr algn="ctr"/>
            <a:r>
              <a:rPr lang="en-US" sz="2800" b="1" dirty="0" smtClean="0">
                <a:solidFill>
                  <a:schemeClr val="accent2"/>
                </a:solidFill>
              </a:rPr>
              <a:t>Coordinates: 24.7°S, 15.3°E</a:t>
            </a:r>
            <a:endParaRPr lang="en-US" sz="2800" b="1" dirty="0">
              <a:solidFill>
                <a:schemeClr val="accent2"/>
              </a:solidFill>
            </a:endParaRPr>
          </a:p>
        </p:txBody>
      </p:sp>
    </p:spTree>
    <p:extLst>
      <p:ext uri="{BB962C8B-B14F-4D97-AF65-F5344CB8AC3E}">
        <p14:creationId xmlns:p14="http://schemas.microsoft.com/office/powerpoint/2010/main" val="146269587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388</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Photo Analysis Project</vt:lpstr>
      <vt:lpstr>PowerPoint Presentation</vt:lpstr>
      <vt:lpstr>WHERE?</vt:lpstr>
      <vt:lpstr>“Cheery Red”</vt:lpstr>
      <vt:lpstr>PowerPoint Presentation</vt:lpstr>
      <vt:lpstr>Connections to Geography</vt:lpstr>
      <vt:lpstr>PowerPoint Presentation</vt:lpstr>
      <vt:lpstr>“Island of Silence and Heat” Photograph by Carsten Kruger</vt:lpstr>
      <vt:lpstr>WHERE?</vt:lpstr>
      <vt:lpstr>WHAT?</vt:lpstr>
      <vt:lpstr>Connections to Geography</vt:lpstr>
    </vt:vector>
  </TitlesOfParts>
  <Company>SD No.91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Analysis Project</dc:title>
  <dc:creator>Janice Beck</dc:creator>
  <cp:lastModifiedBy>Janice Beck</cp:lastModifiedBy>
  <cp:revision>9</cp:revision>
  <dcterms:created xsi:type="dcterms:W3CDTF">2016-02-25T21:05:40Z</dcterms:created>
  <dcterms:modified xsi:type="dcterms:W3CDTF">2016-02-25T22:00:42Z</dcterms:modified>
</cp:coreProperties>
</file>