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87" r:id="rId2"/>
    <p:sldId id="257" r:id="rId3"/>
    <p:sldId id="258" r:id="rId4"/>
    <p:sldId id="259" r:id="rId5"/>
    <p:sldId id="275" r:id="rId6"/>
    <p:sldId id="261" r:id="rId7"/>
    <p:sldId id="262" r:id="rId8"/>
    <p:sldId id="278" r:id="rId9"/>
    <p:sldId id="264" r:id="rId10"/>
    <p:sldId id="286" r:id="rId11"/>
    <p:sldId id="265" r:id="rId12"/>
    <p:sldId id="266" r:id="rId13"/>
    <p:sldId id="280" r:id="rId14"/>
    <p:sldId id="288" r:id="rId15"/>
    <p:sldId id="290" r:id="rId16"/>
    <p:sldId id="263" r:id="rId17"/>
    <p:sldId id="268" r:id="rId18"/>
    <p:sldId id="269" r:id="rId19"/>
    <p:sldId id="271" r:id="rId20"/>
    <p:sldId id="270" r:id="rId21"/>
    <p:sldId id="272" r:id="rId22"/>
    <p:sldId id="289" r:id="rId23"/>
    <p:sldId id="267" r:id="rId24"/>
    <p:sldId id="282" r:id="rId25"/>
    <p:sldId id="283" r:id="rId26"/>
    <p:sldId id="284" r:id="rId27"/>
    <p:sldId id="285"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855"/>
    <a:srgbClr val="96480D"/>
    <a:srgbClr val="3B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D2DEB6AB-3CCF-428F-B478-C38D1B4C929F}" type="datetimeFigureOut">
              <a:rPr lang="en-US" smtClean="0"/>
              <a:t>2/17/2016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C860811-AC27-447D-8E43-12C1DBD0B8EB}" type="slidenum">
              <a:rPr lang="en-US" smtClean="0"/>
              <a:t>‹#›</a:t>
            </a:fld>
            <a:endParaRPr lang="en-US"/>
          </a:p>
        </p:txBody>
      </p:sp>
    </p:spTree>
    <p:extLst>
      <p:ext uri="{BB962C8B-B14F-4D97-AF65-F5344CB8AC3E}">
        <p14:creationId xmlns:p14="http://schemas.microsoft.com/office/powerpoint/2010/main" val="29004120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C7EBE5-08B6-45C0-B475-74FC6A79D77F}"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7EBE5-08B6-45C0-B475-74FC6A79D77F}"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7EBE5-08B6-45C0-B475-74FC6A79D77F}"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7EBE5-08B6-45C0-B475-74FC6A79D77F}"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7EBE5-08B6-45C0-B475-74FC6A79D77F}"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C7EBE5-08B6-45C0-B475-74FC6A79D77F}"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C7EBE5-08B6-45C0-B475-74FC6A79D77F}" type="datetimeFigureOut">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7EBE5-08B6-45C0-B475-74FC6A79D77F}" type="datetimeFigureOut">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7EBE5-08B6-45C0-B475-74FC6A79D77F}" type="datetimeFigureOut">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7EBE5-08B6-45C0-B475-74FC6A79D77F}"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7EBE5-08B6-45C0-B475-74FC6A79D77F}"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4DC12-C66E-4182-BA90-EDAAB1FD56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7EBE5-08B6-45C0-B475-74FC6A79D77F}" type="datetimeFigureOut">
              <a:rPr lang="en-US" smtClean="0"/>
              <a:pPr/>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4DC12-C66E-4182-BA90-EDAAB1FD56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www.youtube.com/watch?v=Phr1HVwrjlQ" TargetMode="External"/><Relationship Id="rId4" Type="http://schemas.openxmlformats.org/officeDocument/2006/relationships/hyperlink" Target="https://www.youtube.com/watch?v=7uS_OadHCW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jlOierP0iGg" TargetMode="External"/><Relationship Id="rId1" Type="http://schemas.openxmlformats.org/officeDocument/2006/relationships/slideLayout" Target="../slideLayouts/slideLayout2.xml"/><Relationship Id="rId4" Type="http://schemas.openxmlformats.org/officeDocument/2006/relationships/hyperlink" Target="https://www.youtube.com/watch?v=cX4GJTtSig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roosReFVfk&amp;list=PL49B3331A41AB1D40" TargetMode="External"/><Relationship Id="rId2" Type="http://schemas.openxmlformats.org/officeDocument/2006/relationships/hyperlink" Target="https://www.youtube.com/watch?v=mmbU7mQIc-c&amp;list=PL49B3331A41AB1D40" TargetMode="Externa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t0225b.jpg"/>
          <p:cNvPicPr>
            <a:picLocks noChangeAspect="1"/>
          </p:cNvPicPr>
          <p:nvPr/>
        </p:nvPicPr>
        <p:blipFill rotWithShape="1">
          <a:blip r:embed="rId2" cstate="print"/>
          <a:srcRect b="7500"/>
          <a:stretch/>
        </p:blipFill>
        <p:spPr>
          <a:xfrm>
            <a:off x="6096000" y="1447800"/>
            <a:ext cx="2858346" cy="2819400"/>
          </a:xfrm>
          <a:prstGeom prst="rect">
            <a:avLst/>
          </a:prstGeom>
        </p:spPr>
      </p:pic>
      <p:sp>
        <p:nvSpPr>
          <p:cNvPr id="4" name="Rectangle 3"/>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Canada’s First Peoples</a:t>
            </a:r>
            <a:endParaRPr lang="en-US" b="1" dirty="0">
              <a:effectLst>
                <a:outerShdw blurRad="38100" dist="38100" dir="2700000" algn="tl">
                  <a:srgbClr val="000000">
                    <a:alpha val="43137"/>
                  </a:srgbClr>
                </a:outerShdw>
              </a:effectLst>
            </a:endParaRPr>
          </a:p>
        </p:txBody>
      </p:sp>
      <p:pic>
        <p:nvPicPr>
          <p:cNvPr id="8" name="Picture 7" descr="et0055b.jpg"/>
          <p:cNvPicPr>
            <a:picLocks noChangeAspect="1"/>
          </p:cNvPicPr>
          <p:nvPr/>
        </p:nvPicPr>
        <p:blipFill>
          <a:blip r:embed="rId3" cstate="print"/>
          <a:stretch>
            <a:fillRect/>
          </a:stretch>
        </p:blipFill>
        <p:spPr>
          <a:xfrm>
            <a:off x="104340" y="1737762"/>
            <a:ext cx="3295650" cy="2468076"/>
          </a:xfrm>
          <a:prstGeom prst="rect">
            <a:avLst/>
          </a:prstGeom>
        </p:spPr>
      </p:pic>
      <p:pic>
        <p:nvPicPr>
          <p:cNvPr id="5" name="Content Placeholder 4" descr="brkwig1b.gif"/>
          <p:cNvPicPr>
            <a:picLocks noGrp="1" noChangeAspect="1"/>
          </p:cNvPicPr>
          <p:nvPr>
            <p:ph idx="1"/>
          </p:nvPr>
        </p:nvPicPr>
        <p:blipFill>
          <a:blip r:embed="rId4" cstate="print"/>
          <a:stretch>
            <a:fillRect/>
          </a:stretch>
        </p:blipFill>
        <p:spPr>
          <a:xfrm>
            <a:off x="2895600" y="1828800"/>
            <a:ext cx="3486957" cy="2123316"/>
          </a:xfrm>
        </p:spPr>
      </p:pic>
      <p:sp>
        <p:nvSpPr>
          <p:cNvPr id="3" name="TextBox 2"/>
          <p:cNvSpPr txBox="1"/>
          <p:nvPr/>
        </p:nvSpPr>
        <p:spPr>
          <a:xfrm>
            <a:off x="448078" y="4477627"/>
            <a:ext cx="8382000" cy="1077218"/>
          </a:xfrm>
          <a:prstGeom prst="rect">
            <a:avLst/>
          </a:prstGeom>
          <a:noFill/>
        </p:spPr>
        <p:txBody>
          <a:bodyPr wrap="square" rtlCol="0">
            <a:spAutoFit/>
          </a:bodyPr>
          <a:lstStyle/>
          <a:p>
            <a:pPr algn="ctr"/>
            <a:r>
              <a:rPr lang="en-US" sz="3200" b="1" dirty="0" smtClean="0">
                <a:solidFill>
                  <a:srgbClr val="3B3532"/>
                </a:solidFill>
              </a:rPr>
              <a:t>Share: </a:t>
            </a:r>
            <a:r>
              <a:rPr lang="en-US" sz="3200" b="1" dirty="0" smtClean="0">
                <a:solidFill>
                  <a:srgbClr val="96480D"/>
                </a:solidFill>
              </a:rPr>
              <a:t>what is something that you want to learn about Canada’s First Peoples?</a:t>
            </a:r>
            <a:endParaRPr lang="en-US" sz="3200" b="1" dirty="0">
              <a:solidFill>
                <a:srgbClr val="96480D"/>
              </a:solidFill>
            </a:endParaRPr>
          </a:p>
        </p:txBody>
      </p:sp>
      <p:pic>
        <p:nvPicPr>
          <p:cNvPr id="1026" name="Picture 2" descr="http://www.manataka.org/images/Brown%20Feath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6392" y="5554845"/>
            <a:ext cx="4196165" cy="127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5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Jigsaw Activity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00100" y="1798638"/>
            <a:ext cx="7543800" cy="4068763"/>
          </a:xfrm>
        </p:spPr>
        <p:txBody>
          <a:bodyPr>
            <a:noAutofit/>
          </a:bodyPr>
          <a:lstStyle/>
          <a:p>
            <a:pPr lvl="1">
              <a:buNone/>
            </a:pPr>
            <a:endParaRPr lang="en-CA" sz="3600" b="1" dirty="0" smtClean="0"/>
          </a:p>
          <a:p>
            <a:r>
              <a:rPr lang="en-CA" sz="4000" b="1" dirty="0" smtClean="0">
                <a:solidFill>
                  <a:srgbClr val="FF0000"/>
                </a:solidFill>
              </a:rPr>
              <a:t>Group 1: Oral Tradition &amp; Stories</a:t>
            </a:r>
          </a:p>
          <a:p>
            <a:r>
              <a:rPr lang="en-CA" sz="4000" b="1" dirty="0" smtClean="0">
                <a:solidFill>
                  <a:srgbClr val="0070C0"/>
                </a:solidFill>
              </a:rPr>
              <a:t>Group 2: Religion &amp; Spirituality</a:t>
            </a:r>
          </a:p>
          <a:p>
            <a:r>
              <a:rPr lang="en-CA" sz="4000" b="1" dirty="0" smtClean="0">
                <a:solidFill>
                  <a:srgbClr val="00B050"/>
                </a:solidFill>
              </a:rPr>
              <a:t>Group 3: Trade &amp; Economy</a:t>
            </a:r>
          </a:p>
          <a:p>
            <a:r>
              <a:rPr lang="en-CA" sz="4000" b="1" dirty="0" smtClean="0">
                <a:solidFill>
                  <a:srgbClr val="7030A0"/>
                </a:solidFill>
              </a:rPr>
              <a:t>Group 4: Food &amp; Subsistence</a:t>
            </a:r>
          </a:p>
          <a:p>
            <a:r>
              <a:rPr lang="en-CA" sz="4000" b="1" dirty="0" smtClean="0">
                <a:solidFill>
                  <a:srgbClr val="C00000"/>
                </a:solidFill>
              </a:rPr>
              <a:t>Group 5: Government</a:t>
            </a:r>
            <a:endParaRPr lang="en-US" sz="4000" b="1" dirty="0">
              <a:solidFill>
                <a:srgbClr val="C00000"/>
              </a:solidFill>
            </a:endParaRPr>
          </a:p>
        </p:txBody>
      </p:sp>
      <p:pic>
        <p:nvPicPr>
          <p:cNvPr id="6" name="Picture 5" descr="CLIPART_OF_16323_SM_2.jpg"/>
          <p:cNvPicPr>
            <a:picLocks noChangeAspect="1"/>
          </p:cNvPicPr>
          <p:nvPr/>
        </p:nvPicPr>
        <p:blipFill>
          <a:blip r:embed="rId2" cstate="print"/>
          <a:stretch>
            <a:fillRect/>
          </a:stretch>
        </p:blipFill>
        <p:spPr>
          <a:xfrm flipH="1">
            <a:off x="685800" y="246205"/>
            <a:ext cx="1524000" cy="1524000"/>
          </a:xfrm>
          <a:prstGeom prst="rect">
            <a:avLst/>
          </a:prstGeom>
        </p:spPr>
      </p:pic>
    </p:spTree>
    <p:extLst>
      <p:ext uri="{BB962C8B-B14F-4D97-AF65-F5344CB8AC3E}">
        <p14:creationId xmlns:p14="http://schemas.microsoft.com/office/powerpoint/2010/main" val="1534849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Part 1</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1828800"/>
            <a:ext cx="7696200" cy="990600"/>
          </a:xfrm>
        </p:spPr>
        <p:txBody>
          <a:bodyPr/>
          <a:lstStyle/>
          <a:p>
            <a:pPr marL="514350" indent="-514350">
              <a:buAutoNum type="arabicPeriod"/>
            </a:pPr>
            <a:r>
              <a:rPr lang="en-CA" dirty="0" smtClean="0"/>
              <a:t>Read through the information provided</a:t>
            </a:r>
          </a:p>
        </p:txBody>
      </p:sp>
      <p:sp>
        <p:nvSpPr>
          <p:cNvPr id="5" name="TextBox 4"/>
          <p:cNvSpPr txBox="1"/>
          <p:nvPr/>
        </p:nvSpPr>
        <p:spPr>
          <a:xfrm>
            <a:off x="-304800" y="3065383"/>
            <a:ext cx="7010400" cy="1354217"/>
          </a:xfrm>
          <a:prstGeom prst="rect">
            <a:avLst/>
          </a:prstGeom>
          <a:noFill/>
        </p:spPr>
        <p:txBody>
          <a:bodyPr wrap="square" rtlCol="0">
            <a:spAutoFit/>
          </a:bodyPr>
          <a:lstStyle/>
          <a:p>
            <a:pPr marL="971550" lvl="1" indent="-514350"/>
            <a:r>
              <a:rPr lang="en-CA" sz="3200" dirty="0" smtClean="0"/>
              <a:t>2.   Discuss the answers to your two questions</a:t>
            </a:r>
          </a:p>
          <a:p>
            <a:endParaRPr lang="en-US" dirty="0"/>
          </a:p>
        </p:txBody>
      </p:sp>
      <p:sp>
        <p:nvSpPr>
          <p:cNvPr id="6" name="TextBox 5"/>
          <p:cNvSpPr txBox="1"/>
          <p:nvPr/>
        </p:nvSpPr>
        <p:spPr>
          <a:xfrm>
            <a:off x="2133600" y="4817983"/>
            <a:ext cx="7696200" cy="1354217"/>
          </a:xfrm>
          <a:prstGeom prst="rect">
            <a:avLst/>
          </a:prstGeom>
          <a:noFill/>
        </p:spPr>
        <p:txBody>
          <a:bodyPr wrap="square" rtlCol="0">
            <a:spAutoFit/>
          </a:bodyPr>
          <a:lstStyle/>
          <a:p>
            <a:r>
              <a:rPr lang="en-CA" sz="3200" dirty="0" smtClean="0"/>
              <a:t>3. Decide on the answers and write them down in that section</a:t>
            </a:r>
            <a:endParaRPr lang="en-US" sz="3200" dirty="0" smtClean="0"/>
          </a:p>
          <a:p>
            <a:endParaRPr lang="en-US" dirty="0"/>
          </a:p>
        </p:txBody>
      </p:sp>
      <p:pic>
        <p:nvPicPr>
          <p:cNvPr id="8" name="Picture 7" descr="12262021582017770699Sephr_Notepad_with_Text_and_Pencil_1.svg.med.png"/>
          <p:cNvPicPr>
            <a:picLocks noChangeAspect="1"/>
          </p:cNvPicPr>
          <p:nvPr/>
        </p:nvPicPr>
        <p:blipFill>
          <a:blip r:embed="rId2" cstate="print"/>
          <a:stretch>
            <a:fillRect/>
          </a:stretch>
        </p:blipFill>
        <p:spPr>
          <a:xfrm>
            <a:off x="381000" y="4648200"/>
            <a:ext cx="1605232" cy="1605232"/>
          </a:xfrm>
          <a:prstGeom prst="rect">
            <a:avLst/>
          </a:prstGeom>
        </p:spPr>
      </p:pic>
      <p:pic>
        <p:nvPicPr>
          <p:cNvPr id="9" name="Picture 8" descr="CLIPART_OF_16323_SM_2.jpg"/>
          <p:cNvPicPr>
            <a:picLocks noChangeAspect="1"/>
          </p:cNvPicPr>
          <p:nvPr/>
        </p:nvPicPr>
        <p:blipFill>
          <a:blip r:embed="rId3" cstate="print"/>
          <a:stretch>
            <a:fillRect/>
          </a:stretch>
        </p:blipFill>
        <p:spPr>
          <a:xfrm flipH="1">
            <a:off x="6553200" y="2971800"/>
            <a:ext cx="1524000" cy="1524000"/>
          </a:xfrm>
          <a:prstGeom prst="rect">
            <a:avLst/>
          </a:prstGeom>
        </p:spPr>
      </p:pic>
      <p:pic>
        <p:nvPicPr>
          <p:cNvPr id="10" name="Picture 9" descr="large_open_book.png"/>
          <p:cNvPicPr>
            <a:picLocks noChangeAspect="1"/>
          </p:cNvPicPr>
          <p:nvPr/>
        </p:nvPicPr>
        <p:blipFill>
          <a:blip r:embed="rId4" cstate="print"/>
          <a:stretch>
            <a:fillRect/>
          </a:stretch>
        </p:blipFill>
        <p:spPr>
          <a:xfrm>
            <a:off x="152400" y="1524000"/>
            <a:ext cx="1802851" cy="124432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Part 2</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9074" y="1798638"/>
            <a:ext cx="8229600" cy="990600"/>
          </a:xfrm>
        </p:spPr>
        <p:txBody>
          <a:bodyPr>
            <a:noAutofit/>
          </a:bodyPr>
          <a:lstStyle/>
          <a:p>
            <a:pPr marL="514350" indent="-514350">
              <a:buAutoNum type="arabicPeriod"/>
            </a:pPr>
            <a:r>
              <a:rPr lang="en-CA" dirty="0" smtClean="0"/>
              <a:t>The “group 1” member will start, and will share their answers to the two questions.  Other group members will listen respectfully and write the answers down (ask questions if the answers do not seem clear to you)</a:t>
            </a:r>
          </a:p>
          <a:p>
            <a:pPr marL="514350" lvl="1" indent="-514350">
              <a:buAutoNum type="arabicPeriod" startAt="2"/>
            </a:pPr>
            <a:r>
              <a:rPr lang="en-CA" sz="3200" dirty="0" smtClean="0"/>
              <a:t>Continuing on, each group member will share their answers with the group</a:t>
            </a:r>
          </a:p>
          <a:p>
            <a:pPr marL="514350" lvl="1" indent="-514350">
              <a:buAutoNum type="arabicPeriod" startAt="2"/>
            </a:pPr>
            <a:r>
              <a:rPr lang="en-CA" sz="3200" dirty="0" smtClean="0"/>
              <a:t>Now you should have a completed assignment!  </a:t>
            </a:r>
            <a:r>
              <a:rPr lang="en-CA" sz="3200" dirty="0" err="1" smtClean="0"/>
              <a:t>Yay</a:t>
            </a:r>
            <a:r>
              <a:rPr lang="en-CA" sz="3200" dirty="0" smtClean="0"/>
              <a:t> teamwork! ;)</a:t>
            </a:r>
          </a:p>
          <a:p>
            <a:pPr marL="514350" indent="-514350">
              <a:buAutoNum type="arabicPeriod"/>
            </a:pPr>
            <a:endParaRPr lang="en-CA" dirty="0" smtClean="0"/>
          </a:p>
        </p:txBody>
      </p:sp>
      <p:pic>
        <p:nvPicPr>
          <p:cNvPr id="5" name="Picture 4" descr="CLIPART_OF_16323_SM_2.jpg"/>
          <p:cNvPicPr>
            <a:picLocks noChangeAspect="1"/>
          </p:cNvPicPr>
          <p:nvPr/>
        </p:nvPicPr>
        <p:blipFill>
          <a:blip r:embed="rId2" cstate="print"/>
          <a:stretch>
            <a:fillRect/>
          </a:stretch>
        </p:blipFill>
        <p:spPr>
          <a:xfrm flipH="1">
            <a:off x="7094621" y="84138"/>
            <a:ext cx="1524000" cy="1524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6700"/>
            <a:ext cx="8229600" cy="1143000"/>
          </a:xfrm>
        </p:spPr>
        <p:txBody>
          <a:bodyPr>
            <a:normAutofit/>
          </a:bodyPr>
          <a:lstStyle/>
          <a:p>
            <a:r>
              <a:rPr lang="en-CA" sz="6000" b="1" dirty="0" smtClean="0">
                <a:solidFill>
                  <a:schemeClr val="bg1"/>
                </a:solidFill>
                <a:effectLst>
                  <a:outerShdw blurRad="38100" dist="38100" dir="2700000" algn="tl">
                    <a:srgbClr val="000000">
                      <a:alpha val="43137"/>
                    </a:srgbClr>
                  </a:outerShdw>
                </a:effectLst>
              </a:rPr>
              <a:t>Share</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7272" y="1905000"/>
            <a:ext cx="9144000" cy="4525963"/>
          </a:xfrm>
        </p:spPr>
        <p:txBody>
          <a:bodyPr>
            <a:normAutofit/>
          </a:bodyPr>
          <a:lstStyle/>
          <a:p>
            <a:pPr algn="ctr"/>
            <a:r>
              <a:rPr lang="en-CA" sz="3600" b="1" dirty="0" smtClean="0"/>
              <a:t>What is something that you learned in class yesterday? </a:t>
            </a:r>
            <a:r>
              <a:rPr lang="en-CA" sz="3600" dirty="0" smtClean="0"/>
              <a:t>(think back to the videos, the jigsaw activity…)</a:t>
            </a:r>
            <a:endParaRPr lang="en-US" sz="3600" dirty="0"/>
          </a:p>
        </p:txBody>
      </p:sp>
      <p:pic>
        <p:nvPicPr>
          <p:cNvPr id="9" name="Picture 2" descr="http://www.manataka.org/images/Brown%20Fe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343400"/>
            <a:ext cx="599957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solidFill>
                  <a:schemeClr val="bg2"/>
                </a:solidFill>
                <a:effectLst>
                  <a:outerShdw blurRad="38100" dist="38100" dir="2700000" algn="tl">
                    <a:srgbClr val="000000">
                      <a:alpha val="43137"/>
                    </a:srgbClr>
                  </a:outerShdw>
                </a:effectLst>
              </a:rPr>
              <a:t>Review: Yesterday’s Activity</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9144000" cy="4525963"/>
          </a:xfrm>
        </p:spPr>
        <p:txBody>
          <a:bodyPr>
            <a:normAutofit/>
          </a:bodyPr>
          <a:lstStyle/>
          <a:p>
            <a:r>
              <a:rPr lang="en-CA" sz="3600" dirty="0" smtClean="0"/>
              <a:t>How did the First Peoples of Canada get here?</a:t>
            </a:r>
          </a:p>
          <a:p>
            <a:r>
              <a:rPr lang="en-CA" sz="3600" dirty="0" smtClean="0"/>
              <a:t>In general, what were their lives like?</a:t>
            </a:r>
            <a:endParaRPr lang="en-US" sz="3600" dirty="0"/>
          </a:p>
        </p:txBody>
      </p:sp>
      <p:pic>
        <p:nvPicPr>
          <p:cNvPr id="6" name="Picture 5" descr="drum.jpg"/>
          <p:cNvPicPr>
            <a:picLocks noChangeAspect="1"/>
          </p:cNvPicPr>
          <p:nvPr/>
        </p:nvPicPr>
        <p:blipFill>
          <a:blip r:embed="rId2" cstate="print"/>
          <a:srcRect b="20327"/>
          <a:stretch>
            <a:fillRect/>
          </a:stretch>
        </p:blipFill>
        <p:spPr>
          <a:xfrm>
            <a:off x="0" y="4412348"/>
            <a:ext cx="4724400" cy="2445652"/>
          </a:xfrm>
          <a:prstGeom prst="rect">
            <a:avLst/>
          </a:prstGeom>
        </p:spPr>
      </p:pic>
      <p:pic>
        <p:nvPicPr>
          <p:cNvPr id="7" name="Picture 6" descr="gloves.jpg"/>
          <p:cNvPicPr>
            <a:picLocks noChangeAspect="1"/>
          </p:cNvPicPr>
          <p:nvPr/>
        </p:nvPicPr>
        <p:blipFill>
          <a:blip r:embed="rId3" cstate="print"/>
          <a:srcRect t="5110" r="49167" b="19218"/>
          <a:stretch>
            <a:fillRect/>
          </a:stretch>
        </p:blipFill>
        <p:spPr>
          <a:xfrm>
            <a:off x="2590800" y="3733800"/>
            <a:ext cx="2205925" cy="2133600"/>
          </a:xfrm>
          <a:prstGeom prst="rect">
            <a:avLst/>
          </a:prstGeom>
        </p:spPr>
      </p:pic>
      <p:pic>
        <p:nvPicPr>
          <p:cNvPr id="8" name="Picture 7" descr="Chipewyan-Hunters.jpg"/>
          <p:cNvPicPr>
            <a:picLocks noChangeAspect="1"/>
          </p:cNvPicPr>
          <p:nvPr/>
        </p:nvPicPr>
        <p:blipFill>
          <a:blip r:embed="rId4" cstate="print"/>
          <a:stretch>
            <a:fillRect/>
          </a:stretch>
        </p:blipFill>
        <p:spPr>
          <a:xfrm>
            <a:off x="4659261" y="3733800"/>
            <a:ext cx="4484739" cy="3124200"/>
          </a:xfrm>
          <a:prstGeom prst="rect">
            <a:avLst/>
          </a:prstGeom>
        </p:spPr>
      </p:pic>
    </p:spTree>
    <p:extLst>
      <p:ext uri="{BB962C8B-B14F-4D97-AF65-F5344CB8AC3E}">
        <p14:creationId xmlns:p14="http://schemas.microsoft.com/office/powerpoint/2010/main" val="41242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3810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solidFill>
                  <a:schemeClr val="bg2"/>
                </a:solidFill>
                <a:effectLst>
                  <a:outerShdw blurRad="38100" dist="38100" dir="2700000" algn="tl">
                    <a:srgbClr val="000000">
                      <a:alpha val="43137"/>
                    </a:srgbClr>
                  </a:outerShdw>
                </a:effectLst>
              </a:rPr>
              <a:t>Mapping/web notes</a:t>
            </a:r>
            <a:endParaRPr lang="en-US" b="1" dirty="0">
              <a:solidFill>
                <a:schemeClr val="bg2"/>
              </a:solidFill>
              <a:effectLst>
                <a:outerShdw blurRad="38100" dist="38100" dir="2700000" algn="tl">
                  <a:srgbClr val="000000">
                    <a:alpha val="43137"/>
                  </a:srgbClr>
                </a:outerShdw>
              </a:effectLst>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981200" y="1463676"/>
            <a:ext cx="5019675" cy="2689860"/>
          </a:xfrm>
          <a:prstGeom prst="rect">
            <a:avLst/>
          </a:prstGeom>
          <a:ln>
            <a:noFill/>
          </a:ln>
          <a:effectLst>
            <a:outerShdw blurRad="292100" dist="139700" dir="2700000" algn="tl" rotWithShape="0">
              <a:srgbClr val="333333">
                <a:alpha val="65000"/>
              </a:srgbClr>
            </a:outerShdw>
          </a:effectLst>
        </p:spPr>
      </p:pic>
      <p:pic>
        <p:nvPicPr>
          <p:cNvPr id="7" name="Picture 6" descr="https://integratedworkshops.files.wordpress.com/2014/07/concept-map.png"/>
          <p:cNvPicPr/>
          <p:nvPr/>
        </p:nvPicPr>
        <p:blipFill>
          <a:blip r:embed="rId3">
            <a:extLst>
              <a:ext uri="{28A0092B-C50C-407E-A947-70E740481C1C}">
                <a14:useLocalDpi xmlns:a14="http://schemas.microsoft.com/office/drawing/2010/main" val="0"/>
              </a:ext>
            </a:extLst>
          </a:blip>
          <a:srcRect/>
          <a:stretch>
            <a:fillRect/>
          </a:stretch>
        </p:blipFill>
        <p:spPr bwMode="auto">
          <a:xfrm>
            <a:off x="2676525" y="4835526"/>
            <a:ext cx="3810000" cy="180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67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4114800" cy="1524000"/>
          </a:xfrm>
        </p:spPr>
        <p:txBody>
          <a:bodyPr>
            <a:normAutofit/>
          </a:bodyPr>
          <a:lstStyle/>
          <a:p>
            <a:pPr>
              <a:buNone/>
            </a:pPr>
            <a:r>
              <a:rPr lang="en-CA" dirty="0" smtClean="0"/>
              <a:t>Divided in to geographical groups:</a:t>
            </a:r>
          </a:p>
          <a:p>
            <a:endParaRPr lang="en-CA" dirty="0"/>
          </a:p>
          <a:p>
            <a:endParaRPr lang="en-CA" dirty="0" smtClean="0"/>
          </a:p>
          <a:p>
            <a:pPr>
              <a:buNone/>
            </a:pPr>
            <a:endParaRPr lang="en-CA" dirty="0"/>
          </a:p>
        </p:txBody>
      </p:sp>
      <p:pic>
        <p:nvPicPr>
          <p:cNvPr id="4" name="Content Placeholder 3" descr="canada_map.gif"/>
          <p:cNvPicPr>
            <a:picLocks noChangeAspect="1"/>
          </p:cNvPicPr>
          <p:nvPr/>
        </p:nvPicPr>
        <p:blipFill>
          <a:blip r:embed="rId2" cstate="print"/>
          <a:stretch>
            <a:fillRect/>
          </a:stretch>
        </p:blipFill>
        <p:spPr>
          <a:xfrm>
            <a:off x="1905000" y="147637"/>
            <a:ext cx="6858000" cy="5186363"/>
          </a:xfrm>
          <a:prstGeom prst="rect">
            <a:avLst/>
          </a:prstGeom>
        </p:spPr>
      </p:pic>
      <p:sp>
        <p:nvSpPr>
          <p:cNvPr id="5" name="TextBox 4"/>
          <p:cNvSpPr txBox="1"/>
          <p:nvPr/>
        </p:nvSpPr>
        <p:spPr>
          <a:xfrm>
            <a:off x="228600" y="5486400"/>
            <a:ext cx="8534400" cy="830997"/>
          </a:xfrm>
          <a:prstGeom prst="rect">
            <a:avLst/>
          </a:prstGeom>
          <a:noFill/>
        </p:spPr>
        <p:txBody>
          <a:bodyPr wrap="square" rtlCol="0">
            <a:spAutoFit/>
          </a:bodyPr>
          <a:lstStyle/>
          <a:p>
            <a:r>
              <a:rPr lang="en-CA" sz="2400" dirty="0" smtClean="0"/>
              <a:t>Each of these groups is comprised of many smaller groups, such as Carrier, Iroquois, </a:t>
            </a:r>
            <a:r>
              <a:rPr lang="en-CA" sz="2400" dirty="0" err="1" smtClean="0"/>
              <a:t>Haida</a:t>
            </a:r>
            <a:r>
              <a:rPr lang="en-CA" sz="2400" dirty="0" smtClean="0"/>
              <a:t>, Ojibway,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bmedia (7).jpg"/>
          <p:cNvPicPr>
            <a:picLocks noChangeAspect="1"/>
          </p:cNvPicPr>
          <p:nvPr/>
        </p:nvPicPr>
        <p:blipFill>
          <a:blip r:embed="rId2" cstate="print"/>
          <a:srcRect l="18333" t="6250" r="17500" b="18750"/>
          <a:stretch>
            <a:fillRect/>
          </a:stretch>
        </p:blipFill>
        <p:spPr>
          <a:xfrm>
            <a:off x="2828636" y="3442855"/>
            <a:ext cx="4400550" cy="3429000"/>
          </a:xfrm>
          <a:prstGeom prst="rect">
            <a:avLst/>
          </a:prstGeom>
        </p:spPr>
      </p:pic>
      <p:sp>
        <p:nvSpPr>
          <p:cNvPr id="4" name="Rectangle 3"/>
          <p:cNvSpPr/>
          <p:nvPr/>
        </p:nvSpPr>
        <p:spPr>
          <a:xfrm>
            <a:off x="0" y="3048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solidFill>
                  <a:schemeClr val="bg2"/>
                </a:solidFill>
                <a:effectLst>
                  <a:outerShdw blurRad="38100" dist="38100" dir="2700000" algn="tl">
                    <a:srgbClr val="000000">
                      <a:alpha val="43137"/>
                    </a:srgbClr>
                  </a:outerShdw>
                </a:effectLst>
              </a:rPr>
              <a:t>Northwest Coast</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3657600" cy="4525963"/>
          </a:xfrm>
        </p:spPr>
        <p:txBody>
          <a:bodyPr/>
          <a:lstStyle/>
          <a:p>
            <a:pPr lvl="1"/>
            <a:r>
              <a:rPr lang="en-CA" dirty="0" smtClean="0"/>
              <a:t>Salmon</a:t>
            </a:r>
          </a:p>
          <a:p>
            <a:pPr lvl="1"/>
            <a:r>
              <a:rPr lang="en-CA" dirty="0" smtClean="0"/>
              <a:t>Power &amp; wealth</a:t>
            </a:r>
          </a:p>
          <a:p>
            <a:pPr lvl="1"/>
            <a:r>
              <a:rPr lang="en-CA" dirty="0" smtClean="0"/>
              <a:t>Red cedars</a:t>
            </a:r>
          </a:p>
          <a:p>
            <a:pPr lvl="1"/>
            <a:r>
              <a:rPr lang="en-CA" dirty="0" smtClean="0"/>
              <a:t>Canoes</a:t>
            </a:r>
          </a:p>
          <a:p>
            <a:pPr lvl="1"/>
            <a:r>
              <a:rPr lang="en-CA" dirty="0" smtClean="0"/>
              <a:t>Totem poles</a:t>
            </a:r>
          </a:p>
          <a:p>
            <a:pPr lvl="1"/>
            <a:r>
              <a:rPr lang="en-CA" dirty="0" smtClean="0"/>
              <a:t>Potlatch</a:t>
            </a:r>
          </a:p>
          <a:p>
            <a:pPr lvl="1"/>
            <a:endParaRPr lang="en-US" dirty="0"/>
          </a:p>
        </p:txBody>
      </p:sp>
      <p:pic>
        <p:nvPicPr>
          <p:cNvPr id="6" name="Picture 5" descr="webmedia (4).jpg"/>
          <p:cNvPicPr>
            <a:picLocks noChangeAspect="1"/>
          </p:cNvPicPr>
          <p:nvPr/>
        </p:nvPicPr>
        <p:blipFill>
          <a:blip r:embed="rId3" cstate="print"/>
          <a:srcRect l="10938" t="3125" r="12500" b="19531"/>
          <a:stretch>
            <a:fillRect/>
          </a:stretch>
        </p:blipFill>
        <p:spPr>
          <a:xfrm>
            <a:off x="0" y="4945063"/>
            <a:ext cx="2828636" cy="1905000"/>
          </a:xfrm>
          <a:prstGeom prst="rect">
            <a:avLst/>
          </a:prstGeom>
        </p:spPr>
      </p:pic>
      <p:pic>
        <p:nvPicPr>
          <p:cNvPr id="9" name="Picture 8" descr="webmedia (6).jpg"/>
          <p:cNvPicPr>
            <a:picLocks noChangeAspect="1"/>
          </p:cNvPicPr>
          <p:nvPr/>
        </p:nvPicPr>
        <p:blipFill>
          <a:blip r:embed="rId4" cstate="print"/>
          <a:srcRect l="28125" r="9375"/>
          <a:stretch>
            <a:fillRect/>
          </a:stretch>
        </p:blipFill>
        <p:spPr>
          <a:xfrm>
            <a:off x="3846079" y="1336964"/>
            <a:ext cx="2619375" cy="2794000"/>
          </a:xfrm>
          <a:prstGeom prst="rect">
            <a:avLst/>
          </a:prstGeom>
        </p:spPr>
      </p:pic>
      <p:pic>
        <p:nvPicPr>
          <p:cNvPr id="2050" name="Picture 2" descr="http://firstpeoplesofcanada.com/images/firstnations/teachers_guide/northwest_coast/nwc_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454" y="1371600"/>
            <a:ext cx="3429000" cy="5500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solidFill>
                  <a:schemeClr val="bg2"/>
                </a:solidFill>
                <a:effectLst>
                  <a:outerShdw blurRad="38100" dist="38100" dir="2700000" algn="tl">
                    <a:srgbClr val="000000">
                      <a:alpha val="43137"/>
                    </a:srgbClr>
                  </a:outerShdw>
                </a:effectLst>
              </a:rPr>
              <a:t>Inuit (Arctic)</a:t>
            </a:r>
            <a:endParaRPr lang="en-US" b="1" dirty="0">
              <a:solidFill>
                <a:schemeClr val="bg2"/>
              </a:solidFill>
              <a:effectLst>
                <a:outerShdw blurRad="38100" dist="38100" dir="2700000" algn="tl">
                  <a:srgbClr val="000000">
                    <a:alpha val="43137"/>
                  </a:srgbClr>
                </a:outerShdw>
              </a:effectLst>
            </a:endParaRPr>
          </a:p>
        </p:txBody>
      </p:sp>
      <p:pic>
        <p:nvPicPr>
          <p:cNvPr id="5" name="Content Placeholder 4" descr="et0175b.jpg"/>
          <p:cNvPicPr>
            <a:picLocks noGrp="1" noChangeAspect="1"/>
          </p:cNvPicPr>
          <p:nvPr>
            <p:ph idx="1"/>
          </p:nvPr>
        </p:nvPicPr>
        <p:blipFill>
          <a:blip r:embed="rId2" cstate="print"/>
          <a:srcRect l="7111" r="7556"/>
          <a:stretch>
            <a:fillRect/>
          </a:stretch>
        </p:blipFill>
        <p:spPr>
          <a:xfrm>
            <a:off x="1676400" y="1295400"/>
            <a:ext cx="2895600" cy="1847453"/>
          </a:xfrm>
        </p:spPr>
      </p:pic>
      <p:pic>
        <p:nvPicPr>
          <p:cNvPr id="6" name="Picture 5" descr="et0176b.jpg"/>
          <p:cNvPicPr>
            <a:picLocks noChangeAspect="1"/>
          </p:cNvPicPr>
          <p:nvPr/>
        </p:nvPicPr>
        <p:blipFill>
          <a:blip r:embed="rId3" cstate="print"/>
          <a:stretch>
            <a:fillRect/>
          </a:stretch>
        </p:blipFill>
        <p:spPr>
          <a:xfrm>
            <a:off x="6109963" y="4435856"/>
            <a:ext cx="3657600" cy="2422144"/>
          </a:xfrm>
          <a:prstGeom prst="rect">
            <a:avLst/>
          </a:prstGeom>
        </p:spPr>
      </p:pic>
      <p:pic>
        <p:nvPicPr>
          <p:cNvPr id="8" name="Picture 7" descr="webmedia.jpg"/>
          <p:cNvPicPr>
            <a:picLocks noChangeAspect="1"/>
          </p:cNvPicPr>
          <p:nvPr/>
        </p:nvPicPr>
        <p:blipFill>
          <a:blip r:embed="rId4" cstate="print"/>
          <a:srcRect l="7031" t="4688" r="32031" b="4687"/>
          <a:stretch>
            <a:fillRect/>
          </a:stretch>
        </p:blipFill>
        <p:spPr>
          <a:xfrm>
            <a:off x="-4898" y="-27709"/>
            <a:ext cx="1676400" cy="3739662"/>
          </a:xfrm>
          <a:prstGeom prst="rect">
            <a:avLst/>
          </a:prstGeom>
        </p:spPr>
      </p:pic>
      <p:pic>
        <p:nvPicPr>
          <p:cNvPr id="9" name="Picture 8" descr="webmedia (1).jpg"/>
          <p:cNvPicPr>
            <a:picLocks noChangeAspect="1"/>
          </p:cNvPicPr>
          <p:nvPr/>
        </p:nvPicPr>
        <p:blipFill>
          <a:blip r:embed="rId5" cstate="print"/>
          <a:srcRect l="23333" t="15556" r="15000" b="25555"/>
          <a:stretch>
            <a:fillRect/>
          </a:stretch>
        </p:blipFill>
        <p:spPr>
          <a:xfrm>
            <a:off x="4531329" y="4408146"/>
            <a:ext cx="1578634" cy="2449853"/>
          </a:xfrm>
          <a:prstGeom prst="rect">
            <a:avLst/>
          </a:prstGeom>
        </p:spPr>
      </p:pic>
      <p:sp>
        <p:nvSpPr>
          <p:cNvPr id="10" name="TextBox 9"/>
          <p:cNvSpPr txBox="1"/>
          <p:nvPr/>
        </p:nvSpPr>
        <p:spPr>
          <a:xfrm>
            <a:off x="4800600" y="1715631"/>
            <a:ext cx="4419600" cy="2246769"/>
          </a:xfrm>
          <a:prstGeom prst="rect">
            <a:avLst/>
          </a:prstGeom>
          <a:noFill/>
        </p:spPr>
        <p:txBody>
          <a:bodyPr wrap="square" rtlCol="0">
            <a:spAutoFit/>
          </a:bodyPr>
          <a:lstStyle/>
          <a:p>
            <a:pPr>
              <a:buFontTx/>
              <a:buChar char="-"/>
            </a:pPr>
            <a:r>
              <a:rPr lang="en-CA" sz="2800" dirty="0" smtClean="0"/>
              <a:t>Hunted seals, whales, caribou</a:t>
            </a:r>
          </a:p>
          <a:p>
            <a:pPr>
              <a:buFontTx/>
              <a:buChar char="-"/>
            </a:pPr>
            <a:r>
              <a:rPr lang="en-CA" sz="2800" dirty="0" smtClean="0"/>
              <a:t>Dog teams with snow sleds</a:t>
            </a:r>
          </a:p>
          <a:p>
            <a:pPr>
              <a:buFontTx/>
              <a:buChar char="-"/>
            </a:pPr>
            <a:r>
              <a:rPr lang="en-CA" sz="2800" dirty="0" smtClean="0"/>
              <a:t>Snow house villages</a:t>
            </a:r>
          </a:p>
          <a:p>
            <a:pPr>
              <a:buFontTx/>
              <a:buChar char="-"/>
            </a:pPr>
            <a:r>
              <a:rPr lang="en-CA" sz="2800" dirty="0" smtClean="0"/>
              <a:t>Shaman and medicine men</a:t>
            </a:r>
            <a:endParaRPr lang="en-US" sz="2800" dirty="0"/>
          </a:p>
        </p:txBody>
      </p:sp>
      <p:pic>
        <p:nvPicPr>
          <p:cNvPr id="11" name="Picture 10" descr="webmedia (2).jpg"/>
          <p:cNvPicPr>
            <a:picLocks noChangeAspect="1"/>
          </p:cNvPicPr>
          <p:nvPr/>
        </p:nvPicPr>
        <p:blipFill>
          <a:blip r:embed="rId6" cstate="print"/>
          <a:srcRect l="18333" r="15000" b="17500"/>
          <a:stretch>
            <a:fillRect/>
          </a:stretch>
        </p:blipFill>
        <p:spPr>
          <a:xfrm>
            <a:off x="6909955" y="77718"/>
            <a:ext cx="1776845" cy="1465897"/>
          </a:xfrm>
          <a:prstGeom prst="rect">
            <a:avLst/>
          </a:prstGeom>
        </p:spPr>
      </p:pic>
      <p:pic>
        <p:nvPicPr>
          <p:cNvPr id="3074" name="Picture 2" descr="http://firstpeoplesofcanada.com/images/firstnations/teachers_guide/inuit/Inuit_m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274" y="3080416"/>
            <a:ext cx="4843056" cy="3777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ebmedia (1).jpg"/>
          <p:cNvPicPr>
            <a:picLocks noChangeAspect="1"/>
          </p:cNvPicPr>
          <p:nvPr/>
        </p:nvPicPr>
        <p:blipFill>
          <a:blip r:embed="rId2" cstate="print"/>
          <a:srcRect l="3125" t="-602" r="53125" b="21084"/>
          <a:stretch>
            <a:fillRect/>
          </a:stretch>
        </p:blipFill>
        <p:spPr>
          <a:xfrm>
            <a:off x="3657600" y="2971800"/>
            <a:ext cx="2133600" cy="2590800"/>
          </a:xfrm>
          <a:prstGeom prst="rect">
            <a:avLst/>
          </a:prstGeom>
        </p:spPr>
      </p:pic>
      <p:sp>
        <p:nvSpPr>
          <p:cNvPr id="4" name="Rectangle 3"/>
          <p:cNvSpPr/>
          <p:nvPr/>
        </p:nvSpPr>
        <p:spPr>
          <a:xfrm>
            <a:off x="0" y="3810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0882" y="274637"/>
            <a:ext cx="8229600" cy="1143000"/>
          </a:xfrm>
        </p:spPr>
        <p:txBody>
          <a:bodyPr/>
          <a:lstStyle/>
          <a:p>
            <a:r>
              <a:rPr lang="en-CA" b="1" dirty="0" smtClean="0">
                <a:solidFill>
                  <a:schemeClr val="bg2"/>
                </a:solidFill>
                <a:effectLst>
                  <a:outerShdw blurRad="38100" dist="38100" dir="2700000" algn="tl">
                    <a:srgbClr val="000000">
                      <a:alpha val="43137"/>
                    </a:srgbClr>
                  </a:outerShdw>
                </a:effectLst>
              </a:rPr>
              <a:t>Plateau</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07572"/>
            <a:ext cx="8229600" cy="4525963"/>
          </a:xfrm>
        </p:spPr>
        <p:txBody>
          <a:bodyPr/>
          <a:lstStyle/>
          <a:p>
            <a:r>
              <a:rPr lang="en-US" dirty="0" smtClean="0"/>
              <a:t>Seasonal villages</a:t>
            </a:r>
          </a:p>
          <a:p>
            <a:r>
              <a:rPr lang="en-CA" dirty="0" smtClean="0"/>
              <a:t>Hunting</a:t>
            </a:r>
          </a:p>
          <a:p>
            <a:r>
              <a:rPr lang="en-CA" dirty="0"/>
              <a:t>B</a:t>
            </a:r>
            <a:r>
              <a:rPr lang="en-CA" dirty="0" smtClean="0"/>
              <a:t>erries</a:t>
            </a:r>
          </a:p>
          <a:p>
            <a:r>
              <a:rPr lang="en-CA" dirty="0" smtClean="0"/>
              <a:t>Canoes</a:t>
            </a:r>
          </a:p>
          <a:p>
            <a:r>
              <a:rPr lang="en-CA" dirty="0" smtClean="0"/>
              <a:t>Salmon</a:t>
            </a:r>
          </a:p>
        </p:txBody>
      </p:sp>
      <p:pic>
        <p:nvPicPr>
          <p:cNvPr id="5" name="Picture 4" descr="webmedia (3).jpg"/>
          <p:cNvPicPr>
            <a:picLocks noChangeAspect="1"/>
          </p:cNvPicPr>
          <p:nvPr/>
        </p:nvPicPr>
        <p:blipFill>
          <a:blip r:embed="rId3" cstate="print"/>
          <a:srcRect l="7813" t="7812" r="7812" b="10938"/>
          <a:stretch>
            <a:fillRect/>
          </a:stretch>
        </p:blipFill>
        <p:spPr>
          <a:xfrm>
            <a:off x="5715000" y="2324100"/>
            <a:ext cx="3429000" cy="4953000"/>
          </a:xfrm>
          <a:prstGeom prst="rect">
            <a:avLst/>
          </a:prstGeom>
        </p:spPr>
      </p:pic>
      <p:pic>
        <p:nvPicPr>
          <p:cNvPr id="7" name="Picture 6" descr="webmedia (2).jpg"/>
          <p:cNvPicPr>
            <a:picLocks noChangeAspect="1"/>
          </p:cNvPicPr>
          <p:nvPr/>
        </p:nvPicPr>
        <p:blipFill>
          <a:blip r:embed="rId4" cstate="print"/>
          <a:srcRect t="37500" b="38750"/>
          <a:stretch>
            <a:fillRect/>
          </a:stretch>
        </p:blipFill>
        <p:spPr>
          <a:xfrm>
            <a:off x="0" y="5410200"/>
            <a:ext cx="9144000" cy="1447800"/>
          </a:xfrm>
          <a:prstGeom prst="rect">
            <a:avLst/>
          </a:prstGeom>
        </p:spPr>
      </p:pic>
      <p:pic>
        <p:nvPicPr>
          <p:cNvPr id="4098" name="Picture 2" descr="http://firstpeoplesofcanada.com/images/firstnations/teachers_guide/plateau/map_platea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2844"/>
            <a:ext cx="342900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t0225b.jpg"/>
          <p:cNvPicPr>
            <a:picLocks noChangeAspect="1"/>
          </p:cNvPicPr>
          <p:nvPr/>
        </p:nvPicPr>
        <p:blipFill>
          <a:blip r:embed="rId2" cstate="print"/>
          <a:stretch>
            <a:fillRect/>
          </a:stretch>
        </p:blipFill>
        <p:spPr>
          <a:xfrm>
            <a:off x="5867400" y="1676400"/>
            <a:ext cx="2858346" cy="3048000"/>
          </a:xfrm>
          <a:prstGeom prst="rect">
            <a:avLst/>
          </a:prstGeom>
        </p:spPr>
      </p:pic>
      <p:sp>
        <p:nvSpPr>
          <p:cNvPr id="4" name="Rectangle 3"/>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Canada’s First Peoples</a:t>
            </a:r>
            <a:endParaRPr lang="en-US" b="1" dirty="0">
              <a:effectLst>
                <a:outerShdw blurRad="38100" dist="38100" dir="2700000" algn="tl">
                  <a:srgbClr val="000000">
                    <a:alpha val="43137"/>
                  </a:srgbClr>
                </a:outerShdw>
              </a:effectLst>
            </a:endParaRPr>
          </a:p>
        </p:txBody>
      </p:sp>
      <p:pic>
        <p:nvPicPr>
          <p:cNvPr id="5" name="Content Placeholder 4" descr="brkwig1b.gif"/>
          <p:cNvPicPr>
            <a:picLocks noGrp="1" noChangeAspect="1"/>
          </p:cNvPicPr>
          <p:nvPr>
            <p:ph idx="1"/>
          </p:nvPr>
        </p:nvPicPr>
        <p:blipFill>
          <a:blip r:embed="rId3" cstate="print"/>
          <a:stretch>
            <a:fillRect/>
          </a:stretch>
        </p:blipFill>
        <p:spPr>
          <a:xfrm>
            <a:off x="0" y="1524000"/>
            <a:ext cx="4004395" cy="2438400"/>
          </a:xfrm>
        </p:spPr>
      </p:pic>
      <p:pic>
        <p:nvPicPr>
          <p:cNvPr id="8" name="Picture 7" descr="et0055b.jpg"/>
          <p:cNvPicPr>
            <a:picLocks noChangeAspect="1"/>
          </p:cNvPicPr>
          <p:nvPr/>
        </p:nvPicPr>
        <p:blipFill>
          <a:blip r:embed="rId4" cstate="print"/>
          <a:stretch>
            <a:fillRect/>
          </a:stretch>
        </p:blipFill>
        <p:spPr>
          <a:xfrm>
            <a:off x="914400" y="4191000"/>
            <a:ext cx="3295650" cy="2468076"/>
          </a:xfrm>
          <a:prstGeom prst="rect">
            <a:avLst/>
          </a:prstGeom>
        </p:spPr>
      </p:pic>
      <p:pic>
        <p:nvPicPr>
          <p:cNvPr id="10" name="Picture 9" descr="et0041b.jpg"/>
          <p:cNvPicPr>
            <a:picLocks noChangeAspect="1"/>
          </p:cNvPicPr>
          <p:nvPr/>
        </p:nvPicPr>
        <p:blipFill>
          <a:blip r:embed="rId5" cstate="print"/>
          <a:srcRect l="16000" r="16444" b="7775"/>
          <a:stretch>
            <a:fillRect/>
          </a:stretch>
        </p:blipFill>
        <p:spPr>
          <a:xfrm>
            <a:off x="6019800" y="4114800"/>
            <a:ext cx="2289545" cy="2590800"/>
          </a:xfrm>
          <a:prstGeom prst="rect">
            <a:avLst/>
          </a:prstGeom>
        </p:spPr>
      </p:pic>
      <p:pic>
        <p:nvPicPr>
          <p:cNvPr id="6" name="Picture 5" descr="petrob.gif"/>
          <p:cNvPicPr>
            <a:picLocks noChangeAspect="1"/>
          </p:cNvPicPr>
          <p:nvPr/>
        </p:nvPicPr>
        <p:blipFill>
          <a:blip r:embed="rId6" cstate="print"/>
          <a:stretch>
            <a:fillRect/>
          </a:stretch>
        </p:blipFill>
        <p:spPr>
          <a:xfrm>
            <a:off x="3733800" y="2590800"/>
            <a:ext cx="2514600" cy="323305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43100" y="255717"/>
            <a:ext cx="8229600" cy="1143000"/>
          </a:xfrm>
        </p:spPr>
        <p:txBody>
          <a:bodyPr/>
          <a:lstStyle/>
          <a:p>
            <a:r>
              <a:rPr lang="en-CA" b="1" dirty="0" smtClean="0">
                <a:solidFill>
                  <a:schemeClr val="bg2"/>
                </a:solidFill>
                <a:effectLst>
                  <a:outerShdw blurRad="38100" dist="38100" dir="2700000" algn="tl">
                    <a:srgbClr val="000000">
                      <a:alpha val="43137"/>
                    </a:srgbClr>
                  </a:outerShdw>
                </a:effectLst>
              </a:rPr>
              <a:t>Plains</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36385" y="1563291"/>
            <a:ext cx="2057400" cy="1371600"/>
          </a:xfrm>
        </p:spPr>
        <p:txBody>
          <a:bodyPr/>
          <a:lstStyle/>
          <a:p>
            <a:r>
              <a:rPr lang="en-CA" dirty="0" smtClean="0"/>
              <a:t>Buffalo</a:t>
            </a:r>
          </a:p>
          <a:p>
            <a:r>
              <a:rPr lang="en-CA" dirty="0" err="1" smtClean="0"/>
              <a:t>Tipis</a:t>
            </a:r>
            <a:endParaRPr lang="en-CA" dirty="0" smtClean="0"/>
          </a:p>
          <a:p>
            <a:pPr>
              <a:buNone/>
            </a:pPr>
            <a:endParaRPr lang="en-US" dirty="0"/>
          </a:p>
        </p:txBody>
      </p:sp>
      <p:pic>
        <p:nvPicPr>
          <p:cNvPr id="5" name="Picture 4" descr="Buffaloc.jpg"/>
          <p:cNvPicPr>
            <a:picLocks noChangeAspect="1"/>
          </p:cNvPicPr>
          <p:nvPr/>
        </p:nvPicPr>
        <p:blipFill>
          <a:blip r:embed="rId2" cstate="print"/>
          <a:srcRect l="16000" t="16883" r="2222"/>
          <a:stretch>
            <a:fillRect/>
          </a:stretch>
        </p:blipFill>
        <p:spPr>
          <a:xfrm>
            <a:off x="-508034" y="4056011"/>
            <a:ext cx="3978069" cy="2767352"/>
          </a:xfrm>
          <a:prstGeom prst="rect">
            <a:avLst/>
          </a:prstGeom>
        </p:spPr>
      </p:pic>
      <p:pic>
        <p:nvPicPr>
          <p:cNvPr id="6" name="Picture 5" descr="et0048b.jpg"/>
          <p:cNvPicPr>
            <a:picLocks noChangeAspect="1"/>
          </p:cNvPicPr>
          <p:nvPr/>
        </p:nvPicPr>
        <p:blipFill>
          <a:blip r:embed="rId3" cstate="print"/>
          <a:srcRect l="7111" r="7556"/>
          <a:stretch>
            <a:fillRect/>
          </a:stretch>
        </p:blipFill>
        <p:spPr>
          <a:xfrm>
            <a:off x="3263627" y="4447408"/>
            <a:ext cx="3085556" cy="2410591"/>
          </a:xfrm>
          <a:prstGeom prst="rect">
            <a:avLst/>
          </a:prstGeom>
        </p:spPr>
      </p:pic>
      <p:pic>
        <p:nvPicPr>
          <p:cNvPr id="8" name="Picture 7" descr="webmedia (1).jpg"/>
          <p:cNvPicPr>
            <a:picLocks noChangeAspect="1"/>
          </p:cNvPicPr>
          <p:nvPr/>
        </p:nvPicPr>
        <p:blipFill>
          <a:blip r:embed="rId4" cstate="print"/>
          <a:srcRect l="3828" t="4444" r="3828" b="32386"/>
          <a:stretch>
            <a:fillRect/>
          </a:stretch>
        </p:blipFill>
        <p:spPr>
          <a:xfrm>
            <a:off x="6186509" y="1365858"/>
            <a:ext cx="2967449" cy="3124200"/>
          </a:xfrm>
          <a:prstGeom prst="rect">
            <a:avLst/>
          </a:prstGeom>
        </p:spPr>
      </p:pic>
      <p:pic>
        <p:nvPicPr>
          <p:cNvPr id="11" name="Picture 10" descr="teepee.jpg"/>
          <p:cNvPicPr>
            <a:picLocks noChangeAspect="1"/>
          </p:cNvPicPr>
          <p:nvPr/>
        </p:nvPicPr>
        <p:blipFill>
          <a:blip r:embed="rId5" cstate="print"/>
          <a:stretch>
            <a:fillRect/>
          </a:stretch>
        </p:blipFill>
        <p:spPr>
          <a:xfrm>
            <a:off x="6302519" y="4474526"/>
            <a:ext cx="2886075" cy="2369619"/>
          </a:xfrm>
          <a:prstGeom prst="rect">
            <a:avLst/>
          </a:prstGeom>
        </p:spPr>
      </p:pic>
      <p:sp>
        <p:nvSpPr>
          <p:cNvPr id="12" name="Content Placeholder 2"/>
          <p:cNvSpPr txBox="1">
            <a:spLocks/>
          </p:cNvSpPr>
          <p:nvPr/>
        </p:nvSpPr>
        <p:spPr>
          <a:xfrm>
            <a:off x="3646343" y="2744390"/>
            <a:ext cx="273868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Nomadic</a:t>
            </a:r>
          </a:p>
          <a:p>
            <a:r>
              <a:rPr lang="en-CA" dirty="0" smtClean="0"/>
              <a:t>Tomahawks</a:t>
            </a:r>
          </a:p>
          <a:p>
            <a:pPr>
              <a:buFont typeface="Arial" pitchFamily="34" charset="0"/>
              <a:buNone/>
            </a:pPr>
            <a:endParaRPr lang="en-US" dirty="0"/>
          </a:p>
        </p:txBody>
      </p:sp>
      <p:pic>
        <p:nvPicPr>
          <p:cNvPr id="1026" name="Picture 2" descr="http://img.photobucket.com/albums/v11/ColonialScout3/YY6548_zps55e0c8f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12" y="2447218"/>
            <a:ext cx="3517312" cy="167072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firstpeoplesofcanada.com/images/firstnations/teachers_guide/plains/plains_m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7137"/>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63725"/>
            <a:ext cx="8229600" cy="1143000"/>
          </a:xfrm>
        </p:spPr>
        <p:txBody>
          <a:bodyPr/>
          <a:lstStyle/>
          <a:p>
            <a:r>
              <a:rPr lang="en-CA" b="1" dirty="0" smtClean="0">
                <a:solidFill>
                  <a:schemeClr val="bg2"/>
                </a:solidFill>
                <a:effectLst>
                  <a:outerShdw blurRad="38100" dist="38100" dir="2700000" algn="tl">
                    <a:srgbClr val="000000">
                      <a:alpha val="43137"/>
                    </a:srgbClr>
                  </a:outerShdw>
                </a:effectLst>
              </a:rPr>
              <a:t>Woodlands</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8048" y="1711525"/>
            <a:ext cx="8229600" cy="4525963"/>
          </a:xfrm>
        </p:spPr>
        <p:txBody>
          <a:bodyPr>
            <a:normAutofit/>
          </a:bodyPr>
          <a:lstStyle/>
          <a:p>
            <a:r>
              <a:rPr lang="en-CA" sz="2800" dirty="0" smtClean="0"/>
              <a:t>Cultivated beans, squash, maize</a:t>
            </a:r>
          </a:p>
          <a:p>
            <a:r>
              <a:rPr lang="en-CA" sz="2800" dirty="0" smtClean="0"/>
              <a:t>Lives governed by seasons</a:t>
            </a:r>
          </a:p>
          <a:p>
            <a:r>
              <a:rPr lang="en-CA" sz="2800" dirty="0" smtClean="0"/>
              <a:t>Towns, longhouses</a:t>
            </a:r>
            <a:endParaRPr lang="en-US" sz="2800" dirty="0"/>
          </a:p>
        </p:txBody>
      </p:sp>
      <p:pic>
        <p:nvPicPr>
          <p:cNvPr id="5" name="Picture 4" descr="longhouse_ext.jpg"/>
          <p:cNvPicPr>
            <a:picLocks noChangeAspect="1"/>
          </p:cNvPicPr>
          <p:nvPr/>
        </p:nvPicPr>
        <p:blipFill>
          <a:blip r:embed="rId2" cstate="print"/>
          <a:stretch>
            <a:fillRect/>
          </a:stretch>
        </p:blipFill>
        <p:spPr>
          <a:xfrm>
            <a:off x="4857750" y="2743200"/>
            <a:ext cx="4286250" cy="2019300"/>
          </a:xfrm>
          <a:prstGeom prst="rect">
            <a:avLst/>
          </a:prstGeom>
        </p:spPr>
      </p:pic>
      <p:pic>
        <p:nvPicPr>
          <p:cNvPr id="7" name="Picture 6" descr="webmedia (6).jpg"/>
          <p:cNvPicPr>
            <a:picLocks noChangeAspect="1"/>
          </p:cNvPicPr>
          <p:nvPr/>
        </p:nvPicPr>
        <p:blipFill>
          <a:blip r:embed="rId3" cstate="print"/>
          <a:srcRect t="7275" b="27785"/>
          <a:stretch>
            <a:fillRect/>
          </a:stretch>
        </p:blipFill>
        <p:spPr>
          <a:xfrm>
            <a:off x="4087368" y="4724400"/>
            <a:ext cx="5056632" cy="2133600"/>
          </a:xfrm>
          <a:prstGeom prst="rect">
            <a:avLst/>
          </a:prstGeom>
        </p:spPr>
      </p:pic>
      <p:pic>
        <p:nvPicPr>
          <p:cNvPr id="8" name="Picture 7" descr="webmedia (9).jpg"/>
          <p:cNvPicPr>
            <a:picLocks noChangeAspect="1"/>
          </p:cNvPicPr>
          <p:nvPr/>
        </p:nvPicPr>
        <p:blipFill>
          <a:blip r:embed="rId4" cstate="print"/>
          <a:srcRect t="9036" b="28313"/>
          <a:stretch>
            <a:fillRect/>
          </a:stretch>
        </p:blipFill>
        <p:spPr>
          <a:xfrm>
            <a:off x="-228600" y="5029200"/>
            <a:ext cx="4501662" cy="1828800"/>
          </a:xfrm>
          <a:prstGeom prst="rect">
            <a:avLst/>
          </a:prstGeom>
        </p:spPr>
      </p:pic>
      <p:pic>
        <p:nvPicPr>
          <p:cNvPr id="6" name="Picture 5" descr="et0241b.jpg"/>
          <p:cNvPicPr>
            <a:picLocks noChangeAspect="1"/>
          </p:cNvPicPr>
          <p:nvPr/>
        </p:nvPicPr>
        <p:blipFill>
          <a:blip r:embed="rId5" cstate="print"/>
          <a:srcRect l="50653"/>
          <a:stretch>
            <a:fillRect/>
          </a:stretch>
        </p:blipFill>
        <p:spPr>
          <a:xfrm>
            <a:off x="3200400" y="3352800"/>
            <a:ext cx="1676400" cy="1879781"/>
          </a:xfrm>
          <a:prstGeom prst="rect">
            <a:avLst/>
          </a:prstGeom>
        </p:spPr>
      </p:pic>
      <p:pic>
        <p:nvPicPr>
          <p:cNvPr id="9" name="Picture 8" descr="club.jpg"/>
          <p:cNvPicPr>
            <a:picLocks noChangeAspect="1"/>
          </p:cNvPicPr>
          <p:nvPr/>
        </p:nvPicPr>
        <p:blipFill>
          <a:blip r:embed="rId6" cstate="print"/>
          <a:srcRect l="4378" t="6961" r="3678" b="27364"/>
          <a:stretch>
            <a:fillRect/>
          </a:stretch>
        </p:blipFill>
        <p:spPr>
          <a:xfrm>
            <a:off x="0" y="3581400"/>
            <a:ext cx="3200400" cy="1524000"/>
          </a:xfrm>
          <a:prstGeom prst="rect">
            <a:avLst/>
          </a:prstGeom>
        </p:spPr>
      </p:pic>
      <p:pic>
        <p:nvPicPr>
          <p:cNvPr id="10" name="Picture 9" descr="basket.jpg"/>
          <p:cNvPicPr>
            <a:picLocks noChangeAspect="1"/>
          </p:cNvPicPr>
          <p:nvPr/>
        </p:nvPicPr>
        <p:blipFill>
          <a:blip r:embed="rId7" cstate="print"/>
          <a:srcRect r="1172" b="24950"/>
          <a:stretch>
            <a:fillRect/>
          </a:stretch>
        </p:blipFill>
        <p:spPr>
          <a:xfrm>
            <a:off x="6518612" y="1447800"/>
            <a:ext cx="2625388" cy="1295399"/>
          </a:xfrm>
          <a:prstGeom prst="rect">
            <a:avLst/>
          </a:prstGeom>
        </p:spPr>
      </p:pic>
      <p:pic>
        <p:nvPicPr>
          <p:cNvPr id="6146" name="Picture 2" descr="http://firstpeoplesofcanada.com/images/firstnations/teachers_guide/woodland_hunters/wh_ma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6" y="-48130"/>
            <a:ext cx="2067983" cy="15509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firstpeoplesofcanada.com/images/firstnations/teachers_guide/woodland_farmers/wfma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042" y="0"/>
            <a:ext cx="3524250" cy="230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6F6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32468" y="266700"/>
            <a:ext cx="8229600" cy="1143000"/>
          </a:xfrm>
        </p:spPr>
        <p:txBody>
          <a:bodyPr/>
          <a:lstStyle/>
          <a:p>
            <a:r>
              <a:rPr lang="en-CA" b="1" dirty="0" smtClean="0">
                <a:solidFill>
                  <a:schemeClr val="bg2"/>
                </a:solidFill>
                <a:effectLst>
                  <a:outerShdw blurRad="38100" dist="38100" dir="2700000" algn="tl">
                    <a:srgbClr val="000000">
                      <a:alpha val="43137"/>
                    </a:srgbClr>
                  </a:outerShdw>
                </a:effectLst>
              </a:rPr>
              <a:t>Subarctic</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96278"/>
            <a:ext cx="4572000" cy="4525963"/>
          </a:xfrm>
        </p:spPr>
        <p:txBody>
          <a:bodyPr/>
          <a:lstStyle/>
          <a:p>
            <a:r>
              <a:rPr lang="en-CA" dirty="0" smtClean="0"/>
              <a:t>Lean-to/pit house</a:t>
            </a:r>
          </a:p>
          <a:p>
            <a:r>
              <a:rPr lang="en-CA" dirty="0" smtClean="0"/>
              <a:t>Hunted caribou &amp; many other animals </a:t>
            </a:r>
          </a:p>
          <a:p>
            <a:r>
              <a:rPr lang="en-CA" dirty="0" smtClean="0"/>
              <a:t>Fishing</a:t>
            </a:r>
          </a:p>
          <a:p>
            <a:r>
              <a:rPr lang="en-CA" dirty="0" smtClean="0"/>
              <a:t>Berries</a:t>
            </a:r>
          </a:p>
          <a:p>
            <a:endParaRPr lang="en-US" dirty="0"/>
          </a:p>
        </p:txBody>
      </p:sp>
      <p:pic>
        <p:nvPicPr>
          <p:cNvPr id="1026" name="Picture 2" descr="http://firstpeoplesofcanada.com/images/firstnations/teachers_guide/subarctic/subarctic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664" y="-19878"/>
            <a:ext cx="4185962" cy="2723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rstpeoplesofcanada.com/images/firstnations/teachers_guide/subarctic/familypit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664" y="2703789"/>
            <a:ext cx="4185962" cy="2174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irstpeoplesofcanada.com/images/firstnations/teachers_guide/subarctic/hidesalbertachippe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735986"/>
            <a:ext cx="2969414" cy="23425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irstpeoplesofcanada.com/images/firstnations/teachers_guide/subarctic/caribouhunt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799" y="4717502"/>
            <a:ext cx="3110345" cy="21599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irstpeoplesofcanada.com/images/firstnations/teachers_guide/subarctic/beltloomtumpli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9414" y="4717501"/>
            <a:ext cx="3091949" cy="21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51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CA" b="1" dirty="0" smtClean="0">
                <a:effectLst>
                  <a:outerShdw blurRad="38100" dist="38100" dir="2700000" algn="tl">
                    <a:srgbClr val="000000">
                      <a:alpha val="43137"/>
                    </a:srgbClr>
                  </a:outerShdw>
                </a:effectLst>
              </a:rPr>
              <a:t>Diorama Project</a:t>
            </a:r>
            <a:endParaRPr lang="en-US"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219200"/>
            <a:ext cx="7039928" cy="542576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6055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CA" b="1" dirty="0" smtClean="0">
                <a:effectLst>
                  <a:outerShdw blurRad="38100" dist="38100" dir="2700000" algn="tl">
                    <a:srgbClr val="000000">
                      <a:alpha val="43137"/>
                    </a:srgbClr>
                  </a:outerShdw>
                </a:effectLst>
              </a:rPr>
              <a:t>Diorama Project</a:t>
            </a:r>
            <a:endParaRPr lang="en-US"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096"/>
            <a:ext cx="9192127" cy="6894095"/>
          </a:xfrm>
          <a:prstGeom prst="rect">
            <a:avLst/>
          </a:prstGeom>
        </p:spPr>
      </p:pic>
    </p:spTree>
    <p:extLst>
      <p:ext uri="{BB962C8B-B14F-4D97-AF65-F5344CB8AC3E}">
        <p14:creationId xmlns:p14="http://schemas.microsoft.com/office/powerpoint/2010/main" val="411358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CA" b="1" dirty="0" smtClean="0">
                <a:effectLst>
                  <a:outerShdw blurRad="38100" dist="38100" dir="2700000" algn="tl">
                    <a:srgbClr val="000000">
                      <a:alpha val="43137"/>
                    </a:srgbClr>
                  </a:outerShdw>
                </a:effectLst>
              </a:rPr>
              <a:t>Diorama Project</a:t>
            </a:r>
            <a:endParaRPr lang="en-US"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1" y="-20053"/>
            <a:ext cx="9144000" cy="7870482"/>
          </a:xfrm>
          <a:prstGeom prst="rect">
            <a:avLst/>
          </a:prstGeom>
        </p:spPr>
      </p:pic>
    </p:spTree>
    <p:extLst>
      <p:ext uri="{BB962C8B-B14F-4D97-AF65-F5344CB8AC3E}">
        <p14:creationId xmlns:p14="http://schemas.microsoft.com/office/powerpoint/2010/main" val="260894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0"/>
            <a:ext cx="9220200" cy="6915150"/>
          </a:xfrm>
        </p:spPr>
      </p:pic>
    </p:spTree>
    <p:extLst>
      <p:ext uri="{BB962C8B-B14F-4D97-AF65-F5344CB8AC3E}">
        <p14:creationId xmlns:p14="http://schemas.microsoft.com/office/powerpoint/2010/main" val="401459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Inuit Throat Singing</a:t>
            </a:r>
            <a:endParaRPr lang="en-US" b="1" dirty="0">
              <a:effectLst>
                <a:outerShdw blurRad="38100" dist="38100" dir="2700000" algn="tl">
                  <a:srgbClr val="000000">
                    <a:alpha val="43137"/>
                  </a:srgbClr>
                </a:outerShdw>
              </a:effectLst>
            </a:endParaRPr>
          </a:p>
        </p:txBody>
      </p:sp>
      <p:pic>
        <p:nvPicPr>
          <p:cNvPr id="7" name="Content Placeholder 6" descr="InuitThroatSingers.jpg"/>
          <p:cNvPicPr>
            <a:picLocks noGrp="1" noChangeAspect="1"/>
          </p:cNvPicPr>
          <p:nvPr>
            <p:ph idx="1"/>
          </p:nvPr>
        </p:nvPicPr>
        <p:blipFill>
          <a:blip r:embed="rId2" cstate="print"/>
          <a:stretch>
            <a:fillRect/>
          </a:stretch>
        </p:blipFill>
        <p:spPr>
          <a:xfrm>
            <a:off x="4953000" y="1752600"/>
            <a:ext cx="3394472" cy="4525963"/>
          </a:xfrm>
        </p:spPr>
      </p:pic>
      <p:pic>
        <p:nvPicPr>
          <p:cNvPr id="8" name="Picture 7" descr="Parenteau Throat Singing.jpg"/>
          <p:cNvPicPr>
            <a:picLocks noChangeAspect="1"/>
          </p:cNvPicPr>
          <p:nvPr/>
        </p:nvPicPr>
        <p:blipFill>
          <a:blip r:embed="rId3" cstate="print"/>
          <a:stretch>
            <a:fillRect/>
          </a:stretch>
        </p:blipFill>
        <p:spPr>
          <a:xfrm>
            <a:off x="533400" y="1752600"/>
            <a:ext cx="3733800" cy="3784257"/>
          </a:xfrm>
          <a:prstGeom prst="rect">
            <a:avLst/>
          </a:prstGeom>
        </p:spPr>
      </p:pic>
      <p:sp>
        <p:nvSpPr>
          <p:cNvPr id="9" name="TextBox 8"/>
          <p:cNvSpPr txBox="1"/>
          <p:nvPr/>
        </p:nvSpPr>
        <p:spPr>
          <a:xfrm>
            <a:off x="0" y="5638800"/>
            <a:ext cx="4876800" cy="923330"/>
          </a:xfrm>
          <a:prstGeom prst="rect">
            <a:avLst/>
          </a:prstGeom>
          <a:noFill/>
        </p:spPr>
        <p:txBody>
          <a:bodyPr wrap="square" rtlCol="0">
            <a:spAutoFit/>
          </a:bodyPr>
          <a:lstStyle/>
          <a:p>
            <a:r>
              <a:rPr lang="en-US" u="sng" dirty="0" smtClean="0">
                <a:hlinkClick r:id="rId4"/>
              </a:rPr>
              <a:t>https://www.youtube.com/watch?v=7uS_OadHCWM</a:t>
            </a:r>
            <a:r>
              <a:rPr lang="en-US" dirty="0" smtClean="0"/>
              <a:t> </a:t>
            </a:r>
          </a:p>
          <a:p>
            <a:r>
              <a:rPr lang="en-US" u="sng" dirty="0" smtClean="0">
                <a:hlinkClick r:id="rId5"/>
              </a:rPr>
              <a:t>https://www.youtube.com/watch?v=Phr1HVwrjlQ</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Learning Outcomes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991600" cy="2298700"/>
          </a:xfrm>
        </p:spPr>
        <p:txBody>
          <a:bodyPr/>
          <a:lstStyle/>
          <a:p>
            <a:pPr marL="0" indent="0">
              <a:buNone/>
            </a:pPr>
            <a:r>
              <a:rPr lang="en-CA" b="1" dirty="0" smtClean="0"/>
              <a:t>Unit: </a:t>
            </a:r>
            <a:r>
              <a:rPr lang="en-CA" dirty="0" smtClean="0"/>
              <a:t>I can describe the social, political, economic systems and structures of Indigenous groups in Canada.</a:t>
            </a:r>
            <a:endParaRPr lang="en-US" dirty="0"/>
          </a:p>
        </p:txBody>
      </p:sp>
      <p:pic>
        <p:nvPicPr>
          <p:cNvPr id="6" name="Picture 5" descr="complex cultures.JPG"/>
          <p:cNvPicPr>
            <a:picLocks noChangeAspect="1"/>
          </p:cNvPicPr>
          <p:nvPr/>
        </p:nvPicPr>
        <p:blipFill>
          <a:blip r:embed="rId2" cstate="print"/>
          <a:srcRect l="42651" t="5154" r="2756"/>
          <a:stretch>
            <a:fillRect/>
          </a:stretch>
        </p:blipFill>
        <p:spPr>
          <a:xfrm>
            <a:off x="6096000" y="3171083"/>
            <a:ext cx="2895600" cy="3650822"/>
          </a:xfrm>
          <a:prstGeom prst="rect">
            <a:avLst/>
          </a:prstGeom>
        </p:spPr>
      </p:pic>
      <p:pic>
        <p:nvPicPr>
          <p:cNvPr id="8" name="Picture 7" descr="et0055b.jpg"/>
          <p:cNvPicPr>
            <a:picLocks noChangeAspect="1"/>
          </p:cNvPicPr>
          <p:nvPr/>
        </p:nvPicPr>
        <p:blipFill>
          <a:blip r:embed="rId3" cstate="print"/>
          <a:stretch>
            <a:fillRect/>
          </a:stretch>
        </p:blipFill>
        <p:spPr>
          <a:xfrm>
            <a:off x="228600" y="3762456"/>
            <a:ext cx="3295650" cy="2468076"/>
          </a:xfrm>
          <a:prstGeom prst="rect">
            <a:avLst/>
          </a:prstGeom>
        </p:spPr>
      </p:pic>
      <p:pic>
        <p:nvPicPr>
          <p:cNvPr id="7" name="Content Placeholder 4" descr="brkwig1b.gif"/>
          <p:cNvPicPr>
            <a:picLocks noChangeAspect="1"/>
          </p:cNvPicPr>
          <p:nvPr/>
        </p:nvPicPr>
        <p:blipFill>
          <a:blip r:embed="rId4" cstate="print"/>
          <a:stretch>
            <a:fillRect/>
          </a:stretch>
        </p:blipFill>
        <p:spPr>
          <a:xfrm>
            <a:off x="2807928" y="4190905"/>
            <a:ext cx="4004395" cy="2438400"/>
          </a:xfrm>
          <a:prstGeom prst="rect">
            <a:avLst/>
          </a:prstGeom>
        </p:spPr>
      </p:pic>
      <p:pic>
        <p:nvPicPr>
          <p:cNvPr id="9" name="Picture 8" descr="petrob.gif"/>
          <p:cNvPicPr>
            <a:picLocks noChangeAspect="1"/>
          </p:cNvPicPr>
          <p:nvPr/>
        </p:nvPicPr>
        <p:blipFill>
          <a:blip r:embed="rId5" cstate="print"/>
          <a:stretch>
            <a:fillRect/>
          </a:stretch>
        </p:blipFill>
        <p:spPr>
          <a:xfrm>
            <a:off x="4114800" y="3343209"/>
            <a:ext cx="1411469" cy="18147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Questions for Today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9144000" cy="4525963"/>
          </a:xfrm>
        </p:spPr>
        <p:txBody>
          <a:bodyPr>
            <a:normAutofit/>
          </a:bodyPr>
          <a:lstStyle/>
          <a:p>
            <a:r>
              <a:rPr lang="en-CA" sz="3600" dirty="0" smtClean="0"/>
              <a:t>How did the First Peoples of Canada get here?</a:t>
            </a:r>
          </a:p>
          <a:p>
            <a:r>
              <a:rPr lang="en-CA" sz="3600" dirty="0" smtClean="0"/>
              <a:t>How do we find out about their lives?</a:t>
            </a:r>
          </a:p>
          <a:p>
            <a:r>
              <a:rPr lang="en-CA" sz="3600" dirty="0" smtClean="0"/>
              <a:t>In general, what were their lives like?</a:t>
            </a:r>
            <a:endParaRPr lang="en-US" sz="3600" dirty="0"/>
          </a:p>
        </p:txBody>
      </p:sp>
      <p:pic>
        <p:nvPicPr>
          <p:cNvPr id="6" name="Picture 5" descr="drum.jpg"/>
          <p:cNvPicPr>
            <a:picLocks noChangeAspect="1"/>
          </p:cNvPicPr>
          <p:nvPr/>
        </p:nvPicPr>
        <p:blipFill>
          <a:blip r:embed="rId2" cstate="print"/>
          <a:srcRect b="20327"/>
          <a:stretch>
            <a:fillRect/>
          </a:stretch>
        </p:blipFill>
        <p:spPr>
          <a:xfrm>
            <a:off x="0" y="4412348"/>
            <a:ext cx="4724400" cy="2445652"/>
          </a:xfrm>
          <a:prstGeom prst="rect">
            <a:avLst/>
          </a:prstGeom>
        </p:spPr>
      </p:pic>
      <p:pic>
        <p:nvPicPr>
          <p:cNvPr id="7" name="Picture 6" descr="gloves.jpg"/>
          <p:cNvPicPr>
            <a:picLocks noChangeAspect="1"/>
          </p:cNvPicPr>
          <p:nvPr/>
        </p:nvPicPr>
        <p:blipFill>
          <a:blip r:embed="rId3" cstate="print"/>
          <a:srcRect t="5110" r="49167" b="19218"/>
          <a:stretch>
            <a:fillRect/>
          </a:stretch>
        </p:blipFill>
        <p:spPr>
          <a:xfrm>
            <a:off x="2590800" y="3733800"/>
            <a:ext cx="2205925" cy="2133600"/>
          </a:xfrm>
          <a:prstGeom prst="rect">
            <a:avLst/>
          </a:prstGeom>
        </p:spPr>
      </p:pic>
      <p:pic>
        <p:nvPicPr>
          <p:cNvPr id="8" name="Picture 7" descr="Chipewyan-Hunters.jpg"/>
          <p:cNvPicPr>
            <a:picLocks noChangeAspect="1"/>
          </p:cNvPicPr>
          <p:nvPr/>
        </p:nvPicPr>
        <p:blipFill>
          <a:blip r:embed="rId4" cstate="print"/>
          <a:stretch>
            <a:fillRect/>
          </a:stretch>
        </p:blipFill>
        <p:spPr>
          <a:xfrm>
            <a:off x="4659261" y="3733800"/>
            <a:ext cx="4484739" cy="3124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jpg"/>
          <p:cNvPicPr>
            <a:picLocks noChangeAspect="1"/>
          </p:cNvPicPr>
          <p:nvPr/>
        </p:nvPicPr>
        <p:blipFill>
          <a:blip r:embed="rId2" cstate="print"/>
          <a:srcRect b="42310"/>
          <a:stretch>
            <a:fillRect/>
          </a:stretch>
        </p:blipFill>
        <p:spPr>
          <a:xfrm>
            <a:off x="0" y="5105400"/>
            <a:ext cx="4904232" cy="1752600"/>
          </a:xfrm>
          <a:prstGeom prst="rect">
            <a:avLst/>
          </a:prstGeom>
        </p:spPr>
      </p:pic>
      <p:sp>
        <p:nvSpPr>
          <p:cNvPr id="4" name="Rectangle 3"/>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Canada’s First Peoples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98637"/>
            <a:ext cx="8229600" cy="4525963"/>
          </a:xfrm>
        </p:spPr>
        <p:txBody>
          <a:bodyPr/>
          <a:lstStyle/>
          <a:p>
            <a:r>
              <a:rPr lang="en-CA" dirty="0" smtClean="0"/>
              <a:t>“Aboriginal:” The original inhabitants</a:t>
            </a:r>
          </a:p>
          <a:p>
            <a:r>
              <a:rPr lang="en-CA" dirty="0" smtClean="0"/>
              <a:t>Indigenous, First Nations, First Peoples</a:t>
            </a:r>
          </a:p>
          <a:p>
            <a:r>
              <a:rPr lang="en-CA" dirty="0" smtClean="0"/>
              <a:t>These are </a:t>
            </a:r>
            <a:r>
              <a:rPr lang="en-CA" i="1" dirty="0" smtClean="0"/>
              <a:t>collective </a:t>
            </a:r>
            <a:r>
              <a:rPr lang="en-CA" dirty="0" smtClean="0"/>
              <a:t>terms</a:t>
            </a:r>
          </a:p>
          <a:p>
            <a:r>
              <a:rPr lang="en-CA" dirty="0" smtClean="0"/>
              <a:t>Many different cultural groups</a:t>
            </a:r>
          </a:p>
        </p:txBody>
      </p:sp>
      <p:pic>
        <p:nvPicPr>
          <p:cNvPr id="5" name="Picture 4" descr="et0055b.jpg"/>
          <p:cNvPicPr>
            <a:picLocks noChangeAspect="1"/>
          </p:cNvPicPr>
          <p:nvPr/>
        </p:nvPicPr>
        <p:blipFill>
          <a:blip r:embed="rId3" cstate="print"/>
          <a:srcRect b="33531"/>
          <a:stretch>
            <a:fillRect/>
          </a:stretch>
        </p:blipFill>
        <p:spPr>
          <a:xfrm>
            <a:off x="4857750" y="4724400"/>
            <a:ext cx="4286250" cy="2133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Canada’s First Peoples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47800" y="1447800"/>
            <a:ext cx="6324600" cy="1371600"/>
          </a:xfrm>
        </p:spPr>
        <p:txBody>
          <a:bodyPr>
            <a:normAutofit/>
          </a:bodyPr>
          <a:lstStyle/>
          <a:p>
            <a:pPr algn="ctr">
              <a:buNone/>
            </a:pPr>
            <a:r>
              <a:rPr lang="en-CA" b="1" dirty="0" smtClean="0"/>
              <a:t>How did they get here?</a:t>
            </a:r>
          </a:p>
          <a:p>
            <a:pPr lvl="1" algn="ctr">
              <a:buNone/>
            </a:pPr>
            <a:endParaRPr lang="en-CA" dirty="0" smtClean="0"/>
          </a:p>
        </p:txBody>
      </p:sp>
      <p:sp>
        <p:nvSpPr>
          <p:cNvPr id="6" name="TextBox 5"/>
          <p:cNvSpPr txBox="1"/>
          <p:nvPr/>
        </p:nvSpPr>
        <p:spPr>
          <a:xfrm>
            <a:off x="216477" y="3686047"/>
            <a:ext cx="2819400" cy="646331"/>
          </a:xfrm>
          <a:prstGeom prst="rect">
            <a:avLst/>
          </a:prstGeom>
          <a:noFill/>
        </p:spPr>
        <p:txBody>
          <a:bodyPr wrap="square" rtlCol="0">
            <a:spAutoFit/>
          </a:bodyPr>
          <a:lstStyle/>
          <a:p>
            <a:r>
              <a:rPr lang="en-US" u="sng" dirty="0" smtClean="0">
                <a:hlinkClick r:id="rId2"/>
              </a:rPr>
              <a:t>https://www.youtube.com/watch?v=jlOierP0iGg</a:t>
            </a:r>
            <a:endParaRPr lang="en-US" dirty="0"/>
          </a:p>
        </p:txBody>
      </p:sp>
      <p:pic>
        <p:nvPicPr>
          <p:cNvPr id="7" name="Picture 6" descr="AIroquios Creation.jpg"/>
          <p:cNvPicPr>
            <a:picLocks noChangeAspect="1"/>
          </p:cNvPicPr>
          <p:nvPr/>
        </p:nvPicPr>
        <p:blipFill>
          <a:blip r:embed="rId3" cstate="print"/>
          <a:stretch>
            <a:fillRect/>
          </a:stretch>
        </p:blipFill>
        <p:spPr>
          <a:xfrm>
            <a:off x="3124200" y="2159620"/>
            <a:ext cx="6019800" cy="4698380"/>
          </a:xfrm>
          <a:prstGeom prst="rect">
            <a:avLst/>
          </a:prstGeom>
        </p:spPr>
      </p:pic>
      <p:sp>
        <p:nvSpPr>
          <p:cNvPr id="8" name="TextBox 7"/>
          <p:cNvSpPr txBox="1"/>
          <p:nvPr/>
        </p:nvSpPr>
        <p:spPr>
          <a:xfrm>
            <a:off x="-348961" y="2539887"/>
            <a:ext cx="3505200" cy="1292662"/>
          </a:xfrm>
          <a:prstGeom prst="rect">
            <a:avLst/>
          </a:prstGeom>
          <a:noFill/>
        </p:spPr>
        <p:txBody>
          <a:bodyPr wrap="square" rtlCol="0">
            <a:spAutoFit/>
          </a:bodyPr>
          <a:lstStyle/>
          <a:p>
            <a:pPr lvl="1" algn="ctr">
              <a:buNone/>
            </a:pPr>
            <a:r>
              <a:rPr lang="en-CA" sz="3600" i="1" dirty="0" smtClean="0"/>
              <a:t>Earth Diver</a:t>
            </a:r>
          </a:p>
          <a:p>
            <a:pPr lvl="1" algn="ctr">
              <a:buNone/>
            </a:pPr>
            <a:r>
              <a:rPr lang="en-CA" sz="2400" dirty="0" smtClean="0"/>
              <a:t>Iroquois Creation Story</a:t>
            </a:r>
          </a:p>
          <a:p>
            <a:endParaRPr lang="en-US" dirty="0"/>
          </a:p>
        </p:txBody>
      </p:sp>
      <p:sp>
        <p:nvSpPr>
          <p:cNvPr id="5" name="TextBox 4"/>
          <p:cNvSpPr txBox="1"/>
          <p:nvPr/>
        </p:nvSpPr>
        <p:spPr>
          <a:xfrm>
            <a:off x="288175" y="5043817"/>
            <a:ext cx="2747702" cy="923330"/>
          </a:xfrm>
          <a:prstGeom prst="rect">
            <a:avLst/>
          </a:prstGeom>
          <a:noFill/>
        </p:spPr>
        <p:txBody>
          <a:bodyPr wrap="square" rtlCol="0">
            <a:spAutoFit/>
          </a:bodyPr>
          <a:lstStyle/>
          <a:p>
            <a:r>
              <a:rPr lang="en-CA" dirty="0" smtClean="0">
                <a:hlinkClick r:id="rId4"/>
              </a:rPr>
              <a:t>Ojibway Creation Story: https</a:t>
            </a:r>
            <a:r>
              <a:rPr lang="en-CA" dirty="0">
                <a:hlinkClick r:id="rId4"/>
              </a:rPr>
              <a:t>://</a:t>
            </a:r>
            <a:r>
              <a:rPr lang="en-CA" dirty="0" smtClean="0">
                <a:hlinkClick r:id="rId4"/>
              </a:rPr>
              <a:t>www.youtube.com/watch?v=cX4GJTtSigY</a:t>
            </a:r>
            <a:r>
              <a:rPr lang="en-CA" dirty="0" smtClean="0"/>
              <a:t> </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Canada’s First Peoples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47800" y="1447800"/>
            <a:ext cx="6324600" cy="1371600"/>
          </a:xfrm>
        </p:spPr>
        <p:txBody>
          <a:bodyPr>
            <a:normAutofit/>
          </a:bodyPr>
          <a:lstStyle/>
          <a:p>
            <a:pPr algn="ctr">
              <a:buNone/>
            </a:pPr>
            <a:r>
              <a:rPr lang="en-CA" b="1" dirty="0" smtClean="0"/>
              <a:t>How did they get here?</a:t>
            </a:r>
          </a:p>
          <a:p>
            <a:pPr lvl="1" algn="ctr">
              <a:buNone/>
            </a:pPr>
            <a:endParaRPr lang="en-CA" dirty="0" smtClean="0"/>
          </a:p>
        </p:txBody>
      </p:sp>
      <p:sp>
        <p:nvSpPr>
          <p:cNvPr id="6" name="TextBox 5"/>
          <p:cNvSpPr txBox="1"/>
          <p:nvPr/>
        </p:nvSpPr>
        <p:spPr>
          <a:xfrm>
            <a:off x="228600" y="4038600"/>
            <a:ext cx="2819400" cy="2862322"/>
          </a:xfrm>
          <a:prstGeom prst="rect">
            <a:avLst/>
          </a:prstGeom>
          <a:noFill/>
        </p:spPr>
        <p:txBody>
          <a:bodyPr wrap="square" rtlCol="0">
            <a:spAutoFit/>
          </a:bodyPr>
          <a:lstStyle/>
          <a:p>
            <a:r>
              <a:rPr lang="en-US" u="sng" dirty="0" smtClean="0">
                <a:hlinkClick r:id="rId2"/>
              </a:rPr>
              <a:t>https://www.youtube.com/watch?v=mmbU7mQIc-c&amp;list=PL49B3331A41AB1D40</a:t>
            </a:r>
            <a:endParaRPr lang="en-US" u="sng" dirty="0" smtClean="0"/>
          </a:p>
          <a:p>
            <a:endParaRPr lang="en-CA" u="sng" dirty="0" smtClean="0"/>
          </a:p>
          <a:p>
            <a:r>
              <a:rPr lang="en-US" u="sng" dirty="0" smtClean="0">
                <a:hlinkClick r:id="rId3"/>
              </a:rPr>
              <a:t>https://www.youtube.com/watch?v=CroosReFVfk&amp;list=PL49B3331A41AB1D40</a:t>
            </a:r>
            <a:r>
              <a:rPr lang="en-US" u="sng" dirty="0" smtClean="0"/>
              <a:t> </a:t>
            </a:r>
          </a:p>
          <a:p>
            <a:endParaRPr lang="en-CA" u="sng" dirty="0" smtClean="0"/>
          </a:p>
          <a:p>
            <a:endParaRPr lang="en-US" dirty="0"/>
          </a:p>
        </p:txBody>
      </p:sp>
      <p:sp>
        <p:nvSpPr>
          <p:cNvPr id="8" name="TextBox 7"/>
          <p:cNvSpPr txBox="1"/>
          <p:nvPr/>
        </p:nvSpPr>
        <p:spPr>
          <a:xfrm>
            <a:off x="-381000" y="2590800"/>
            <a:ext cx="3505200" cy="1477328"/>
          </a:xfrm>
          <a:prstGeom prst="rect">
            <a:avLst/>
          </a:prstGeom>
          <a:noFill/>
        </p:spPr>
        <p:txBody>
          <a:bodyPr wrap="square" rtlCol="0">
            <a:spAutoFit/>
          </a:bodyPr>
          <a:lstStyle/>
          <a:p>
            <a:pPr lvl="1" algn="ctr">
              <a:buNone/>
            </a:pPr>
            <a:r>
              <a:rPr lang="en-CA" sz="3600" i="1" dirty="0" smtClean="0"/>
              <a:t>The Land Bridge</a:t>
            </a:r>
            <a:endParaRPr lang="en-CA" sz="2400" dirty="0" smtClean="0"/>
          </a:p>
          <a:p>
            <a:endParaRPr lang="en-US" dirty="0"/>
          </a:p>
        </p:txBody>
      </p:sp>
      <p:pic>
        <p:nvPicPr>
          <p:cNvPr id="9" name="Picture 8" descr="ssssss.gif"/>
          <p:cNvPicPr>
            <a:picLocks noChangeAspect="1"/>
          </p:cNvPicPr>
          <p:nvPr/>
        </p:nvPicPr>
        <p:blipFill>
          <a:blip r:embed="rId4" cstate="print"/>
          <a:stretch>
            <a:fillRect/>
          </a:stretch>
        </p:blipFill>
        <p:spPr>
          <a:xfrm>
            <a:off x="3733800" y="2241884"/>
            <a:ext cx="5029200" cy="42351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Jigsaw Activity</a:t>
            </a:r>
            <a:endParaRPr lang="en-US" b="1" dirty="0">
              <a:effectLst>
                <a:outerShdw blurRad="38100" dist="38100" dir="2700000" algn="tl">
                  <a:srgbClr val="000000">
                    <a:alpha val="43137"/>
                  </a:srgbClr>
                </a:outerShdw>
              </a:effectLst>
            </a:endParaRPr>
          </a:p>
        </p:txBody>
      </p:sp>
      <p:sp>
        <p:nvSpPr>
          <p:cNvPr id="5" name="TextBox 4"/>
          <p:cNvSpPr txBox="1"/>
          <p:nvPr/>
        </p:nvSpPr>
        <p:spPr>
          <a:xfrm>
            <a:off x="685800" y="5547211"/>
            <a:ext cx="8229600" cy="1077218"/>
          </a:xfrm>
          <a:prstGeom prst="rect">
            <a:avLst/>
          </a:prstGeom>
          <a:noFill/>
        </p:spPr>
        <p:txBody>
          <a:bodyPr wrap="square" rtlCol="0">
            <a:spAutoFit/>
          </a:bodyPr>
          <a:lstStyle/>
          <a:p>
            <a:r>
              <a:rPr lang="en-CA" sz="3200" b="1" dirty="0" smtClean="0">
                <a:solidFill>
                  <a:srgbClr val="FF0000"/>
                </a:solidFill>
              </a:rPr>
              <a:t>You will each be responsible for handing in this </a:t>
            </a:r>
            <a:r>
              <a:rPr lang="en-CA" sz="3200" b="1" i="1" dirty="0" smtClean="0">
                <a:solidFill>
                  <a:srgbClr val="FF0000"/>
                </a:solidFill>
              </a:rPr>
              <a:t>completed</a:t>
            </a:r>
            <a:r>
              <a:rPr lang="en-CA" sz="3200" b="1" dirty="0" smtClean="0">
                <a:solidFill>
                  <a:srgbClr val="FF0000"/>
                </a:solidFill>
              </a:rPr>
              <a:t> assignment at the end of class</a:t>
            </a:r>
            <a:endParaRPr lang="en-US" sz="3200" b="1" dirty="0">
              <a:solidFill>
                <a:srgbClr val="FF0000"/>
              </a:solidFill>
            </a:endParaRPr>
          </a:p>
        </p:txBody>
      </p:sp>
      <p:pic>
        <p:nvPicPr>
          <p:cNvPr id="6" name="Picture 5" descr="CLIPART_OF_16323_SM_2.jpg"/>
          <p:cNvPicPr>
            <a:picLocks noChangeAspect="1"/>
          </p:cNvPicPr>
          <p:nvPr/>
        </p:nvPicPr>
        <p:blipFill>
          <a:blip r:embed="rId2" cstate="print"/>
          <a:stretch>
            <a:fillRect/>
          </a:stretch>
        </p:blipFill>
        <p:spPr>
          <a:xfrm flipH="1">
            <a:off x="545869" y="84138"/>
            <a:ext cx="1524000" cy="1524000"/>
          </a:xfrm>
          <a:prstGeom prst="rect">
            <a:avLst/>
          </a:prstGeom>
        </p:spPr>
      </p:pic>
      <p:sp>
        <p:nvSpPr>
          <p:cNvPr id="7" name="Content Placeholder 6"/>
          <p:cNvSpPr>
            <a:spLocks noGrp="1"/>
          </p:cNvSpPr>
          <p:nvPr>
            <p:ph idx="1"/>
          </p:nvPr>
        </p:nvSpPr>
        <p:spPr>
          <a:xfrm>
            <a:off x="444731" y="2089747"/>
            <a:ext cx="8229600" cy="4525963"/>
          </a:xfrm>
        </p:spPr>
        <p:txBody>
          <a:bodyPr/>
          <a:lstStyle/>
          <a:p>
            <a:pPr marL="0" indent="0">
              <a:buNone/>
            </a:pPr>
            <a:r>
              <a:rPr lang="en-CA" b="1" dirty="0" smtClean="0">
                <a:solidFill>
                  <a:srgbClr val="002060"/>
                </a:solidFill>
              </a:rPr>
              <a:t>Learning Outcomes: (Communication)</a:t>
            </a:r>
          </a:p>
          <a:p>
            <a:pPr>
              <a:buFont typeface="Wingdings" panose="05000000000000000000" pitchFamily="2" charset="2"/>
              <a:buChar char="q"/>
            </a:pPr>
            <a:r>
              <a:rPr lang="en-CA" dirty="0" smtClean="0"/>
              <a:t> I can connect and engage with others by participating in discussions and group work</a:t>
            </a:r>
          </a:p>
          <a:p>
            <a:pPr>
              <a:buFont typeface="Wingdings" panose="05000000000000000000" pitchFamily="2" charset="2"/>
              <a:buChar char="q"/>
            </a:pPr>
            <a:r>
              <a:rPr lang="en-CA" dirty="0"/>
              <a:t> </a:t>
            </a:r>
            <a:r>
              <a:rPr lang="en-CA" dirty="0" smtClean="0"/>
              <a:t>I can acquire and present information</a:t>
            </a:r>
          </a:p>
          <a:p>
            <a:pPr>
              <a:buFont typeface="Wingdings" panose="05000000000000000000" pitchFamily="2" charset="2"/>
              <a:buChar char="q"/>
            </a:pPr>
            <a:r>
              <a:rPr lang="en-CA" dirty="0"/>
              <a:t> </a:t>
            </a:r>
            <a:r>
              <a:rPr lang="en-CA" dirty="0" smtClean="0"/>
              <a:t>I can share and present what I have learned</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3744</TotalTime>
  <Words>487</Words>
  <Application>Microsoft Office PowerPoint</Application>
  <PresentationFormat>On-screen Show (4:3)</PresentationFormat>
  <Paragraphs>94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Canada’s First Peoples</vt:lpstr>
      <vt:lpstr>Canada’s First Peoples</vt:lpstr>
      <vt:lpstr>Inuit Throat Singing</vt:lpstr>
      <vt:lpstr>Learning Outcomes</vt:lpstr>
      <vt:lpstr>Questions for Today</vt:lpstr>
      <vt:lpstr>Canada’s First Peoples</vt:lpstr>
      <vt:lpstr>Canada’s First Peoples</vt:lpstr>
      <vt:lpstr>Canada’s First Peoples</vt:lpstr>
      <vt:lpstr>Jigsaw Activity</vt:lpstr>
      <vt:lpstr>Jigsaw Activity</vt:lpstr>
      <vt:lpstr>Part 1</vt:lpstr>
      <vt:lpstr>Part 2</vt:lpstr>
      <vt:lpstr>Share</vt:lpstr>
      <vt:lpstr>Review: Yesterday’s Activity</vt:lpstr>
      <vt:lpstr>PowerPoint Presentation</vt:lpstr>
      <vt:lpstr>PowerPoint Presentation</vt:lpstr>
      <vt:lpstr>Northwest Coast</vt:lpstr>
      <vt:lpstr>Inuit (Arctic)</vt:lpstr>
      <vt:lpstr>Plateau</vt:lpstr>
      <vt:lpstr>Plains</vt:lpstr>
      <vt:lpstr>Woodlands</vt:lpstr>
      <vt:lpstr>Subarctic</vt:lpstr>
      <vt:lpstr>Diorama Project</vt:lpstr>
      <vt:lpstr>PowerPoint Presentation</vt:lpstr>
      <vt:lpstr>Diorama Project</vt:lpstr>
      <vt:lpstr>Diorama Project</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First Peoples</dc:title>
  <dc:creator>Janice Beck</dc:creator>
  <cp:lastModifiedBy>Janice Beck</cp:lastModifiedBy>
  <cp:revision>17</cp:revision>
  <cp:lastPrinted>2016-02-17T20:05:10Z</cp:lastPrinted>
  <dcterms:created xsi:type="dcterms:W3CDTF">2014-02-12T05:10:48Z</dcterms:created>
  <dcterms:modified xsi:type="dcterms:W3CDTF">2016-02-18T00:19:56Z</dcterms:modified>
</cp:coreProperties>
</file>