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sldIdLst>
    <p:sldId id="301" r:id="rId4"/>
    <p:sldId id="302" r:id="rId5"/>
    <p:sldId id="320" r:id="rId6"/>
    <p:sldId id="313" r:id="rId7"/>
    <p:sldId id="314" r:id="rId8"/>
    <p:sldId id="256" r:id="rId9"/>
    <p:sldId id="267" r:id="rId10"/>
    <p:sldId id="323" r:id="rId11"/>
    <p:sldId id="278" r:id="rId12"/>
    <p:sldId id="322" r:id="rId13"/>
    <p:sldId id="294" r:id="rId14"/>
    <p:sldId id="296" r:id="rId15"/>
    <p:sldId id="321" r:id="rId16"/>
    <p:sldId id="276" r:id="rId17"/>
    <p:sldId id="262" r:id="rId18"/>
    <p:sldId id="280" r:id="rId19"/>
    <p:sldId id="281" r:id="rId20"/>
    <p:sldId id="282" r:id="rId21"/>
    <p:sldId id="283" r:id="rId22"/>
    <p:sldId id="284" r:id="rId23"/>
    <p:sldId id="285" r:id="rId24"/>
    <p:sldId id="287" r:id="rId25"/>
    <p:sldId id="286" r:id="rId26"/>
    <p:sldId id="288" r:id="rId27"/>
    <p:sldId id="289" r:id="rId28"/>
    <p:sldId id="324" r:id="rId29"/>
    <p:sldId id="290" r:id="rId30"/>
    <p:sldId id="291" r:id="rId31"/>
    <p:sldId id="292" r:id="rId32"/>
    <p:sldId id="293" r:id="rId33"/>
    <p:sldId id="27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A6B727"/>
    <a:srgbClr val="125A9C"/>
    <a:srgbClr val="178A51"/>
    <a:srgbClr val="BA3F58"/>
    <a:srgbClr val="CD4A40"/>
    <a:srgbClr val="00B0F0"/>
    <a:srgbClr val="F18B33"/>
    <a:srgbClr val="6F6C5D"/>
    <a:srgbClr val="8262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1799291-CA0B-497A-89B8-CDEFAA2E56A6}" type="datetimeFigureOut">
              <a:rPr lang="en-CA" smtClean="0"/>
              <a:t>2016-01-31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A02C9FF-2947-427C-9583-8A0DFB5E822C}" type="slidenum">
              <a:rPr lang="en-CA" smtClean="0"/>
              <a:t>‹#›</a:t>
            </a:fld>
            <a:endParaRPr lang="en-CA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364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99291-CA0B-497A-89B8-CDEFAA2E56A6}" type="datetimeFigureOut">
              <a:rPr lang="en-CA" smtClean="0"/>
              <a:t>2016-01-31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C9FF-2947-427C-9583-8A0DFB5E82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3168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99291-CA0B-497A-89B8-CDEFAA2E56A6}" type="datetimeFigureOut">
              <a:rPr lang="en-CA" smtClean="0"/>
              <a:t>2016-01-31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C9FF-2947-427C-9583-8A0DFB5E82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5813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2D7D-806C-40FB-B88E-4FF4C0C209B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2016-01-31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69EB-D775-4F95-A7C6-1E8FA54FDC3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14361"/>
      </p:ext>
    </p:extLst>
  </p:cSld>
  <p:clrMapOvr>
    <a:masterClrMapping/>
  </p:clrMapOvr>
  <p:transition spd="slow" advTm="5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2D7D-806C-40FB-B88E-4FF4C0C209B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2016-01-31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69EB-D775-4F95-A7C6-1E8FA54FDC3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685454"/>
      </p:ext>
    </p:extLst>
  </p:cSld>
  <p:clrMapOvr>
    <a:masterClrMapping/>
  </p:clrMapOvr>
  <p:transition spd="slow" advTm="5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2D7D-806C-40FB-B88E-4FF4C0C209B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2016-01-31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69EB-D775-4F95-A7C6-1E8FA54FDC3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069190"/>
      </p:ext>
    </p:extLst>
  </p:cSld>
  <p:clrMapOvr>
    <a:masterClrMapping/>
  </p:clrMapOvr>
  <p:transition spd="slow" advTm="5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2D7D-806C-40FB-B88E-4FF4C0C209B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2016-01-31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69EB-D775-4F95-A7C6-1E8FA54FDC3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274011"/>
      </p:ext>
    </p:extLst>
  </p:cSld>
  <p:clrMapOvr>
    <a:masterClrMapping/>
  </p:clrMapOvr>
  <p:transition spd="slow" advTm="5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2D7D-806C-40FB-B88E-4FF4C0C209B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2016-01-31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69EB-D775-4F95-A7C6-1E8FA54FDC3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264684"/>
      </p:ext>
    </p:extLst>
  </p:cSld>
  <p:clrMapOvr>
    <a:masterClrMapping/>
  </p:clrMapOvr>
  <p:transition spd="slow" advTm="5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2D7D-806C-40FB-B88E-4FF4C0C209B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2016-01-31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69EB-D775-4F95-A7C6-1E8FA54FDC3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784419"/>
      </p:ext>
    </p:extLst>
  </p:cSld>
  <p:clrMapOvr>
    <a:masterClrMapping/>
  </p:clrMapOvr>
  <p:transition spd="slow" advTm="5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2D7D-806C-40FB-B88E-4FF4C0C209B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2016-01-31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69EB-D775-4F95-A7C6-1E8FA54FDC3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810191"/>
      </p:ext>
    </p:extLst>
  </p:cSld>
  <p:clrMapOvr>
    <a:masterClrMapping/>
  </p:clrMapOvr>
  <p:transition spd="slow" advTm="5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2D7D-806C-40FB-B88E-4FF4C0C209B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2016-01-31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69EB-D775-4F95-A7C6-1E8FA54FDC3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092332"/>
      </p:ext>
    </p:extLst>
  </p:cSld>
  <p:clrMapOvr>
    <a:masterClrMapping/>
  </p:clrMapOvr>
  <p:transition spd="slow" advTm="5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99291-CA0B-497A-89B8-CDEFAA2E56A6}" type="datetimeFigureOut">
              <a:rPr lang="en-CA" smtClean="0"/>
              <a:t>2016-01-31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C9FF-2947-427C-9583-8A0DFB5E82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56875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2D7D-806C-40FB-B88E-4FF4C0C209B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2016-01-31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69EB-D775-4F95-A7C6-1E8FA54FDC3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19324"/>
      </p:ext>
    </p:extLst>
  </p:cSld>
  <p:clrMapOvr>
    <a:masterClrMapping/>
  </p:clrMapOvr>
  <p:transition spd="slow" advTm="5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2D7D-806C-40FB-B88E-4FF4C0C209B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2016-01-31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69EB-D775-4F95-A7C6-1E8FA54FDC3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893142"/>
      </p:ext>
    </p:extLst>
  </p:cSld>
  <p:clrMapOvr>
    <a:masterClrMapping/>
  </p:clrMapOvr>
  <p:transition spd="slow" advTm="5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2D7D-806C-40FB-B88E-4FF4C0C209B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2016-01-31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69EB-D775-4F95-A7C6-1E8FA54FDC3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350231"/>
      </p:ext>
    </p:extLst>
  </p:cSld>
  <p:clrMapOvr>
    <a:masterClrMapping/>
  </p:clrMapOvr>
  <p:transition spd="slow" advTm="5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08A2-AF3E-4209-84D7-CEEC115C7B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D2651-226C-4580-B3A3-88829688D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5441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08A2-AF3E-4209-84D7-CEEC115C7B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D2651-226C-4580-B3A3-88829688D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0369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08A2-AF3E-4209-84D7-CEEC115C7B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D2651-226C-4580-B3A3-88829688D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3585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08A2-AF3E-4209-84D7-CEEC115C7B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D2651-226C-4580-B3A3-88829688D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4097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08A2-AF3E-4209-84D7-CEEC115C7B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D2651-226C-4580-B3A3-88829688D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3449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08A2-AF3E-4209-84D7-CEEC115C7B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D2651-226C-4580-B3A3-88829688D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8640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08A2-AF3E-4209-84D7-CEEC115C7B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D2651-226C-4580-B3A3-88829688D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95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99291-CA0B-497A-89B8-CDEFAA2E56A6}" type="datetimeFigureOut">
              <a:rPr lang="en-CA" smtClean="0"/>
              <a:t>2016-01-31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C9FF-2947-427C-9583-8A0DFB5E822C}" type="slidenum">
              <a:rPr lang="en-CA" smtClean="0"/>
              <a:t>‹#›</a:t>
            </a:fld>
            <a:endParaRPr lang="en-CA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8775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08A2-AF3E-4209-84D7-CEEC115C7B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D2651-226C-4580-B3A3-88829688D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6689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08A2-AF3E-4209-84D7-CEEC115C7B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D2651-226C-4580-B3A3-88829688D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4878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08A2-AF3E-4209-84D7-CEEC115C7B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D2651-226C-4580-B3A3-88829688D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1070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08A2-AF3E-4209-84D7-CEEC115C7B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D2651-226C-4580-B3A3-88829688D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99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99291-CA0B-497A-89B8-CDEFAA2E56A6}" type="datetimeFigureOut">
              <a:rPr lang="en-CA" smtClean="0"/>
              <a:t>2016-01-31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C9FF-2947-427C-9583-8A0DFB5E82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4106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99291-CA0B-497A-89B8-CDEFAA2E56A6}" type="datetimeFigureOut">
              <a:rPr lang="en-CA" smtClean="0"/>
              <a:t>2016-01-31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C9FF-2947-427C-9583-8A0DFB5E82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499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99291-CA0B-497A-89B8-CDEFAA2E56A6}" type="datetimeFigureOut">
              <a:rPr lang="en-CA" smtClean="0"/>
              <a:t>2016-01-31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C9FF-2947-427C-9583-8A0DFB5E82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1885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99291-CA0B-497A-89B8-CDEFAA2E56A6}" type="datetimeFigureOut">
              <a:rPr lang="en-CA" smtClean="0"/>
              <a:t>2016-01-31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C9FF-2947-427C-9583-8A0DFB5E82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4001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99291-CA0B-497A-89B8-CDEFAA2E56A6}" type="datetimeFigureOut">
              <a:rPr lang="en-CA" smtClean="0"/>
              <a:t>2016-01-31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C9FF-2947-427C-9583-8A0DFB5E82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2441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99291-CA0B-497A-89B8-CDEFAA2E56A6}" type="datetimeFigureOut">
              <a:rPr lang="en-CA" smtClean="0"/>
              <a:t>2016-01-31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C9FF-2947-427C-9583-8A0DFB5E82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4699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A1799291-CA0B-497A-89B8-CDEFAA2E56A6}" type="datetimeFigureOut">
              <a:rPr lang="en-CA" smtClean="0"/>
              <a:t>2016-01-31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DA02C9FF-2947-427C-9583-8A0DFB5E82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7738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42D7D-806C-40FB-B88E-4FF4C0C209B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2016-01-31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E69EB-D775-4F95-A7C6-1E8FA54FDC3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004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Tm="5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708A2-AF3E-4209-84D7-CEEC115C7B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D2651-226C-4580-B3A3-88829688D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55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gif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i.ytimg.com/vi/voeVluRHICw/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25"/>
          <a:stretch/>
        </p:blipFill>
        <p:spPr bwMode="auto">
          <a:xfrm>
            <a:off x="242181" y="153426"/>
            <a:ext cx="6416195" cy="554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 Diagonal Corner Rectangle 5"/>
          <p:cNvSpPr/>
          <p:nvPr/>
        </p:nvSpPr>
        <p:spPr>
          <a:xfrm>
            <a:off x="4868214" y="4353058"/>
            <a:ext cx="4031087" cy="2189408"/>
          </a:xfrm>
          <a:prstGeom prst="round2DiagRect">
            <a:avLst/>
          </a:prstGeom>
          <a:solidFill>
            <a:srgbClr val="F18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Goal: 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to practice effective group discussion and problem 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solving</a:t>
            </a:r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36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855" y="2856624"/>
            <a:ext cx="7406640" cy="1356360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900" b="1" dirty="0" smtClean="0">
                <a:solidFill>
                  <a:srgbClr val="FF0066"/>
                </a:solidFill>
              </a:rPr>
              <a:t>Social Responsibility </a:t>
            </a:r>
            <a:r>
              <a:rPr lang="en-CA" dirty="0" smtClean="0">
                <a:solidFill>
                  <a:srgbClr val="FF0066"/>
                </a:solidFill>
              </a:rPr>
              <a:t/>
            </a:r>
            <a:br>
              <a:rPr lang="en-CA" dirty="0" smtClean="0">
                <a:solidFill>
                  <a:srgbClr val="FF0066"/>
                </a:solidFill>
              </a:rPr>
            </a:br>
            <a:r>
              <a:rPr lang="en-CA" dirty="0" smtClean="0">
                <a:solidFill>
                  <a:srgbClr val="FF0066"/>
                </a:solidFill>
              </a:rPr>
              <a:t>(how we can make a positive difference in our school/community)</a:t>
            </a:r>
            <a:endParaRPr lang="en-CA" dirty="0">
              <a:solidFill>
                <a:srgbClr val="FF0066"/>
              </a:solidFill>
            </a:endParaRPr>
          </a:p>
        </p:txBody>
      </p:sp>
      <p:pic>
        <p:nvPicPr>
          <p:cNvPr id="19458" name="Picture 2" descr="http://milleniumtravel.ca/wp-content/uploads/2011/10/3_social_responsability_in_a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18" y="200527"/>
            <a:ext cx="2170530" cy="217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ncbsr.org/wp-content/uploads/2014/03/Social-Responsibil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046" y="4698551"/>
            <a:ext cx="5432258" cy="194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http://www.lexisgroup.com.my/wp-content/uploads/2013/04/ur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118" y="200527"/>
            <a:ext cx="3116744" cy="233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10" descr="http://motivational--quotes.com/wp-content/uploads/2015/12/Images-About-Helping-Others-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378" y="437723"/>
            <a:ext cx="2609443" cy="169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33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442" y="2784320"/>
            <a:ext cx="8003415" cy="1356360"/>
          </a:xfrm>
        </p:spPr>
        <p:txBody>
          <a:bodyPr>
            <a:normAutofit/>
          </a:bodyPr>
          <a:lstStyle/>
          <a:p>
            <a:r>
              <a:rPr lang="en-CA" sz="4400" b="1" dirty="0" smtClean="0">
                <a:solidFill>
                  <a:srgbClr val="178A5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History &amp; Economy of B.C.</a:t>
            </a:r>
            <a:endParaRPr lang="en-CA" sz="4400" b="1" dirty="0">
              <a:solidFill>
                <a:srgbClr val="178A5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" name="Picture 2" descr="http://www.birdsofafeather.ca/sites/default/files/victoria_harbour_empress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63" y="170911"/>
            <a:ext cx="3705726" cy="246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.cbc.ca/1.2517697.1391118961!/httpImage/image.jpg_gen/derivatives/16x9_620/nuu-chah-nulth-fish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60" y="4288074"/>
            <a:ext cx="3859830" cy="217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forestnet.com/LSJissues/feb_2013/staying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325" y="4288074"/>
            <a:ext cx="4515575" cy="217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cariboogoldrush.com/imgmain/frontpa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526" y="170911"/>
            <a:ext cx="2977342" cy="246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historymuseum.ca/cmc/exhibitions/hist/advertis/images/ads3-13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457" y="170912"/>
            <a:ext cx="1794059" cy="246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11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17" y="1066204"/>
            <a:ext cx="8264227" cy="4178581"/>
          </a:xfrm>
        </p:spPr>
        <p:txBody>
          <a:bodyPr>
            <a:normAutofit/>
          </a:bodyPr>
          <a:lstStyle/>
          <a:p>
            <a:pPr algn="ctr"/>
            <a:r>
              <a:rPr lang="en-CA" sz="4500" dirty="0">
                <a:solidFill>
                  <a:srgbClr val="125A9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CA" sz="4500" dirty="0">
                <a:solidFill>
                  <a:srgbClr val="125A9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CA" sz="4800" dirty="0" smtClean="0">
                <a:solidFill>
                  <a:srgbClr val="125A9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How Canada became a Nation</a:t>
            </a:r>
            <a:endParaRPr lang="en-CA" sz="4800" dirty="0">
              <a:solidFill>
                <a:srgbClr val="125A9C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" name="Picture 2" descr="https://upload.wikimedia.org/wikipedia/commons/c/c6/LastSpike_Craigellachie_BC_Can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7" y="177147"/>
            <a:ext cx="3028414" cy="221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.huffpost.com/gen/1199844/images/o-CANADIAN-PARLIAMENT-SUMMER-facebo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421" y="177147"/>
            <a:ext cx="3321792" cy="221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lick to launch the interactive in a new window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7" y="4509682"/>
            <a:ext cx="3028414" cy="216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upload.wikimedia.org/wikipedia/commons/e/ed/Sir_John_A_Macdonald_circa_1878_retouch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422" y="4509682"/>
            <a:ext cx="1556084" cy="216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canadaalive.files.wordpress.com/2014/02/fathers-of-confed-ptn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505" y="4509682"/>
            <a:ext cx="4236869" cy="216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simmonsmattressgallery.ca/mattress-blog/wp-content/uploads/2010/07/Canada_contour-fla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805" y="328757"/>
            <a:ext cx="2361312" cy="191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56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694" y="2679419"/>
            <a:ext cx="8518641" cy="4178581"/>
          </a:xfrm>
        </p:spPr>
        <p:txBody>
          <a:bodyPr>
            <a:normAutofit/>
          </a:bodyPr>
          <a:lstStyle/>
          <a:p>
            <a:pPr algn="ctr"/>
            <a:r>
              <a:rPr lang="en-CA" sz="4500" dirty="0">
                <a:solidFill>
                  <a:srgbClr val="BA3F58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CA" sz="4500" dirty="0">
                <a:solidFill>
                  <a:srgbClr val="BA3F58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CA" sz="4800" dirty="0" smtClean="0">
                <a:solidFill>
                  <a:srgbClr val="BA3F58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experiences of immigrants and Indigenous peoples in Canada</a:t>
            </a:r>
            <a:endParaRPr lang="en-CA" sz="4800" dirty="0">
              <a:solidFill>
                <a:srgbClr val="BA3F58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2" descr="http://www.24news.ca/images/obgrabber/2015-06/70f1548b3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015" y="199947"/>
            <a:ext cx="4353529" cy="326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kdsross.com/wp-content/uploads/2012/01/komagata_mar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13" y="199947"/>
            <a:ext cx="4503882" cy="326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36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41" y="1053325"/>
            <a:ext cx="3903785" cy="4178581"/>
          </a:xfrm>
        </p:spPr>
        <p:txBody>
          <a:bodyPr>
            <a:normAutofit/>
          </a:bodyPr>
          <a:lstStyle/>
          <a:p>
            <a:pPr algn="ctr"/>
            <a:r>
              <a:rPr lang="en-CA" sz="4500" dirty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CA" sz="45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CA" sz="4800" dirty="0">
                <a:latin typeface="Aharoni" panose="02010803020104030203" pitchFamily="2" charset="-79"/>
                <a:cs typeface="Aharoni" panose="02010803020104030203" pitchFamily="2" charset="-79"/>
              </a:rPr>
              <a:t>Geography</a:t>
            </a:r>
            <a:endParaRPr lang="en-CA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170" name="Picture 2" descr="http://www.schooljotter.com/imagefolders/blackwateri/geography_icon_4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937415"/>
            <a:ext cx="4873319" cy="487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ucalgary.ca/admissions/files/admissions/geograph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04" y="937415"/>
            <a:ext cx="3861234" cy="173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attravellive.com/wp-content/uploads/2014/03/1234390_531236123619880_1303000569_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"/>
          <a:stretch/>
        </p:blipFill>
        <p:spPr bwMode="auto">
          <a:xfrm>
            <a:off x="180304" y="4176420"/>
            <a:ext cx="3861234" cy="163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41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4199" y="4137005"/>
            <a:ext cx="7547317" cy="754436"/>
          </a:xfrm>
        </p:spPr>
        <p:txBody>
          <a:bodyPr>
            <a:normAutofit fontScale="90000"/>
          </a:bodyPr>
          <a:lstStyle/>
          <a:p>
            <a:r>
              <a:rPr lang="en-CA" b="1" dirty="0" smtClean="0">
                <a:solidFill>
                  <a:schemeClr val="tx1"/>
                </a:solidFill>
                <a:latin typeface="Rockwell" panose="02060603020205020403" pitchFamily="18" charset="0"/>
              </a:rPr>
              <a:t>Classroom </a:t>
            </a:r>
            <a:r>
              <a:rPr lang="en-CA" b="1" dirty="0" smtClean="0">
                <a:solidFill>
                  <a:schemeClr val="tx1"/>
                </a:solidFill>
                <a:latin typeface="Rockwell" panose="02060603020205020403" pitchFamily="18" charset="0"/>
              </a:rPr>
              <a:t/>
            </a:r>
            <a:br>
              <a:rPr lang="en-CA" b="1" dirty="0" smtClean="0">
                <a:solidFill>
                  <a:schemeClr val="tx1"/>
                </a:solidFill>
                <a:latin typeface="Rockwell" panose="02060603020205020403" pitchFamily="18" charset="0"/>
              </a:rPr>
            </a:br>
            <a:r>
              <a:rPr lang="en-CA" dirty="0">
                <a:solidFill>
                  <a:schemeClr val="tx1"/>
                </a:solidFill>
                <a:latin typeface="Rockwell" panose="02060603020205020403" pitchFamily="18" charset="0"/>
              </a:rPr>
              <a:t/>
            </a:r>
            <a:br>
              <a:rPr lang="en-CA" dirty="0">
                <a:solidFill>
                  <a:schemeClr val="tx1"/>
                </a:solidFill>
                <a:latin typeface="Rockwell" panose="02060603020205020403" pitchFamily="18" charset="0"/>
              </a:rPr>
            </a:br>
            <a:r>
              <a:rPr lang="en-CA" b="1" dirty="0" smtClean="0">
                <a:solidFill>
                  <a:schemeClr val="tx1"/>
                </a:solidFill>
                <a:latin typeface="Rockwell" panose="02060603020205020403" pitchFamily="18" charset="0"/>
              </a:rPr>
              <a:t>Expectations</a:t>
            </a:r>
            <a:endParaRPr lang="en-CA" b="1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98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owOffClas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5" y="0"/>
            <a:ext cx="69151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2663771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-fRJAD849HdQ/U69BIesOQhI/AAAAAAAABko/azQwvbXFqD8/s1600/teacher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47" y="0"/>
            <a:ext cx="6861649" cy="686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090001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ou-came-to-class-without-a-pencil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26" y="0"/>
            <a:ext cx="71929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497112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17f035ca394e62bf0dbc15a3d72a39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439" y="0"/>
            <a:ext cx="59531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8962984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6C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63" y="610640"/>
            <a:ext cx="7886700" cy="1325563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Your Task</a:t>
            </a:r>
            <a:endParaRPr lang="en-US" sz="6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669702" y="2730321"/>
            <a:ext cx="7678222" cy="3657600"/>
          </a:xfrm>
          <a:prstGeom prst="round2DiagRect">
            <a:avLst/>
          </a:prstGeom>
          <a:solidFill>
            <a:srgbClr val="00B0F0">
              <a:alpha val="53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The First National Bank of Minnetonka Minnesota was robbed of $1,000,000 </a:t>
            </a:r>
          </a:p>
          <a:p>
            <a:r>
              <a:rPr lang="en-US" sz="3200" b="1" dirty="0" smtClean="0">
                <a:solidFill>
                  <a:schemeClr val="tx1"/>
                </a:solidFill>
              </a:rPr>
              <a:t>(1 million dollars).  Your job is to discover which person(s) did it.</a:t>
            </a:r>
            <a:endParaRPr lang="en-US" sz="3200" b="1" dirty="0"/>
          </a:p>
          <a:p>
            <a:pPr algn="ctr"/>
            <a:endParaRPr lang="en-CA" dirty="0"/>
          </a:p>
        </p:txBody>
      </p:sp>
      <p:pic>
        <p:nvPicPr>
          <p:cNvPr id="10244" name="Picture 4" descr="https://ahpdchief.files.wordpress.com/2015/07/crimescen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5" t="11189" r="525" b="17476"/>
          <a:stretch/>
        </p:blipFill>
        <p:spPr bwMode="auto">
          <a:xfrm>
            <a:off x="5003609" y="0"/>
            <a:ext cx="4140391" cy="221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53979" y="1748591"/>
            <a:ext cx="3754834" cy="48126"/>
          </a:xfrm>
          <a:prstGeom prst="rect">
            <a:avLst/>
          </a:prstGeom>
          <a:solidFill>
            <a:srgbClr val="F18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026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-i-look-like-if-youre-talking-while-im-talkin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714" y="0"/>
            <a:ext cx="61245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0708004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unny Teacher Me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49" y="1"/>
            <a:ext cx="3970692" cy="691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-media-cache-ak0.pinimg.com/236x/5d/36/45/5d3645fe49b26524952963c912161f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275" y="910780"/>
            <a:ext cx="4632725" cy="528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549126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.quickmeme.com/img/48/48fbb7b40aa77169bf843b6c19112de41792dbe69e4a2568494497bb8902ae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93" y="188770"/>
            <a:ext cx="8420669" cy="645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668857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5357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5791637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emeshappen.com/media/created/gbbt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954" y="181685"/>
            <a:ext cx="5715000" cy="645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805323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40.media.tumblr.com/34543d40e18b691bb6f3e58f5d2e5a54/tumblr_nruq03mjey1uz6me1o1_5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35" y="0"/>
            <a:ext cx="6832079" cy="683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075882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dlmuruga.weebly.com/uploads/8/5/0/3/8503219/8335035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857" y="1532586"/>
            <a:ext cx="605790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131179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-media-cache-ak0.pinimg.com/736x/69/28/01/6928015598821d05a337dea08407d6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751" y="-436730"/>
            <a:ext cx="4471015" cy="775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462089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-media-cache-ak0.pinimg.com/236x/69/6a/19/696a19092c0040df99f4acff9df0e6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916" y="155217"/>
            <a:ext cx="3947227" cy="648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654779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d-i-miss-anythin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4" y="0"/>
            <a:ext cx="89058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3794031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6C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259" y="615533"/>
            <a:ext cx="7886700" cy="1325563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Process</a:t>
            </a:r>
            <a:endParaRPr lang="en-US" sz="6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432085" y="2546843"/>
            <a:ext cx="8153456" cy="3657600"/>
          </a:xfrm>
          <a:prstGeom prst="round2DiagRect">
            <a:avLst/>
          </a:prstGeom>
          <a:solidFill>
            <a:srgbClr val="00B0F0">
              <a:alpha val="53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Each member of your group has some clues that will help to solve this mystery.</a:t>
            </a:r>
          </a:p>
          <a:p>
            <a:r>
              <a:rPr lang="en-US" sz="3600" dirty="0"/>
              <a:t>In your group, you will need to share the clues </a:t>
            </a:r>
            <a:r>
              <a:rPr lang="en-US" sz="3600" b="1" dirty="0">
                <a:solidFill>
                  <a:schemeClr val="tx1"/>
                </a:solidFill>
              </a:rPr>
              <a:t>ORALLY</a:t>
            </a:r>
            <a:r>
              <a:rPr lang="en-US" sz="3600" dirty="0"/>
              <a:t> (say it out loud)</a:t>
            </a:r>
          </a:p>
          <a:p>
            <a:r>
              <a:rPr lang="en-US" sz="2800" dirty="0"/>
              <a:t>(you MAY NOT allow anyone else to read your clue</a:t>
            </a:r>
            <a:r>
              <a:rPr lang="en-US" sz="2800" dirty="0" smtClean="0"/>
              <a:t>!!)</a:t>
            </a:r>
            <a:endParaRPr lang="en-CA" sz="3600" dirty="0"/>
          </a:p>
          <a:p>
            <a:pPr algn="ctr"/>
            <a:endParaRPr lang="en-CA" dirty="0"/>
          </a:p>
        </p:txBody>
      </p:sp>
      <p:pic>
        <p:nvPicPr>
          <p:cNvPr id="10244" name="Picture 4" descr="https://ahpdchief.files.wordpress.com/2015/07/crimescen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5" t="11189" r="525" b="17476"/>
          <a:stretch/>
        </p:blipFill>
        <p:spPr bwMode="auto">
          <a:xfrm>
            <a:off x="5003609" y="0"/>
            <a:ext cx="4140391" cy="221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53979" y="1748591"/>
            <a:ext cx="3754834" cy="48126"/>
          </a:xfrm>
          <a:prstGeom prst="rect">
            <a:avLst/>
          </a:prstGeom>
          <a:solidFill>
            <a:srgbClr val="F18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48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emeguy.com/photos/images/seriously-lets-not-just-glorify-some-idiots-and-overlook-the-reality-682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53" y="51240"/>
            <a:ext cx="7923900" cy="680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06236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1355"/>
            <a:ext cx="9143999" cy="135636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CA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</a:rPr>
              <a:t>Classroom Expectations</a:t>
            </a:r>
            <a:endParaRPr lang="en-CA" sz="4800" b="1" dirty="0">
              <a:solidFill>
                <a:schemeClr val="tx1">
                  <a:lumMod val="75000"/>
                  <a:lumOff val="25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1390918" y="2240924"/>
            <a:ext cx="6632620" cy="3786389"/>
          </a:xfrm>
          <a:prstGeom prst="round2Diag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your expectations of me, as your teacher?</a:t>
            </a:r>
            <a:endParaRPr lang="en-CA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127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6C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374058" y="2101516"/>
            <a:ext cx="8288679" cy="4587554"/>
          </a:xfrm>
          <a:prstGeom prst="round2DiagRect">
            <a:avLst/>
          </a:prstGeom>
          <a:solidFill>
            <a:srgbClr val="00B0F0">
              <a:alpha val="8392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The </a:t>
            </a:r>
            <a:r>
              <a:rPr lang="en-US" sz="2800" dirty="0" err="1"/>
              <a:t>Ellingtons</a:t>
            </a:r>
            <a:r>
              <a:rPr lang="en-US" sz="2800" dirty="0"/>
              <a:t> collaborated to rob the bank.  Miss Ellington supplied the front door key (borrowed from Mr. </a:t>
            </a:r>
            <a:r>
              <a:rPr lang="en-US" sz="2800" dirty="0" err="1"/>
              <a:t>Greenbags</a:t>
            </a:r>
            <a:r>
              <a:rPr lang="en-US" sz="2800" dirty="0"/>
              <a:t>) and Howard supplied the dynamite.  </a:t>
            </a:r>
            <a:r>
              <a:rPr lang="en-US" sz="2800" dirty="0" err="1"/>
              <a:t>Greenbags</a:t>
            </a:r>
            <a:r>
              <a:rPr lang="en-US" sz="2800" dirty="0"/>
              <a:t> had already left for Brazil when the robbery took place.  Mr. Smith was in </a:t>
            </a:r>
            <a:r>
              <a:rPr lang="en-US" sz="2800" dirty="0" err="1"/>
              <a:t>Dogwalk</a:t>
            </a:r>
            <a:r>
              <a:rPr lang="en-US" sz="2800" dirty="0"/>
              <a:t> on the night of the robbery.  </a:t>
            </a:r>
            <a:r>
              <a:rPr lang="en-US" sz="2800" dirty="0" err="1"/>
              <a:t>Dirsey</a:t>
            </a:r>
            <a:r>
              <a:rPr lang="en-US" sz="2800" dirty="0"/>
              <a:t> Flowers was at the home of Anastasia’s parents.  The </a:t>
            </a:r>
            <a:r>
              <a:rPr lang="en-US" sz="2800" dirty="0" err="1"/>
              <a:t>Ellingtons</a:t>
            </a:r>
            <a:r>
              <a:rPr lang="en-US" sz="2800" dirty="0"/>
              <a:t> were lying when they tried to implicate Smith.  There was no evidence that Arthur </a:t>
            </a:r>
            <a:r>
              <a:rPr lang="en-US" sz="2800" dirty="0" err="1"/>
              <a:t>Nodough</a:t>
            </a:r>
            <a:r>
              <a:rPr lang="en-US" sz="2800" dirty="0"/>
              <a:t> was connected with the robbery any way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11266" name="Picture 2" descr="http://appcheaters.com/wp-content/uploads/2014/02/another-case-solved-cheats-tip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147" y="220480"/>
            <a:ext cx="1881036" cy="18810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newsnowdc.com/wp-content/uploads/2014/02/case-solved.gif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9737">
            <a:off x="541830" y="-167907"/>
            <a:ext cx="571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81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6C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63" y="610640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sz="6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Debrief </a:t>
            </a:r>
            <a:br>
              <a:rPr lang="en-US" sz="6600" b="1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6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Discussion</a:t>
            </a:r>
            <a:endParaRPr lang="en-US" sz="6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669702" y="2730321"/>
            <a:ext cx="7678222" cy="3657600"/>
          </a:xfrm>
          <a:prstGeom prst="round2DiagRect">
            <a:avLst/>
          </a:prstGeom>
          <a:solidFill>
            <a:srgbClr val="00B0F0">
              <a:alpha val="53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How did you work together to solve the problem?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 smtClean="0"/>
              <a:t>What were your group dynamics like?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How did you decide what was relevant vs. what was irrelevant information?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pic>
        <p:nvPicPr>
          <p:cNvPr id="6" name="Picture 4" descr="https://ahpdchief.files.wordpress.com/2015/07/crimescen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5" t="11189" r="525" b="17476"/>
          <a:stretch/>
        </p:blipFill>
        <p:spPr bwMode="auto">
          <a:xfrm>
            <a:off x="5003609" y="0"/>
            <a:ext cx="4140391" cy="221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93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448873" y="432762"/>
            <a:ext cx="6858000" cy="1790700"/>
          </a:xfrm>
        </p:spPr>
        <p:txBody>
          <a:bodyPr>
            <a:normAutofit/>
          </a:bodyPr>
          <a:lstStyle/>
          <a:p>
            <a:r>
              <a:rPr lang="en-CA" sz="8625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W</a:t>
            </a:r>
            <a:r>
              <a:rPr lang="en-CA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Caslon Pro" panose="0205050205050A020403" pitchFamily="18" charset="0"/>
              </a:rPr>
              <a:t>ELCOME TO</a:t>
            </a:r>
            <a:endParaRPr lang="en-CA" sz="6000" b="1" dirty="0">
              <a:solidFill>
                <a:schemeClr val="tx1">
                  <a:lumMod val="75000"/>
                  <a:lumOff val="25000"/>
                </a:schemeClr>
              </a:solidFill>
              <a:latin typeface="Adobe Caslon Pro" panose="0205050205050A020403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26380" y="1328112"/>
            <a:ext cx="6858000" cy="1790700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8625" dirty="0">
                <a:solidFill>
                  <a:schemeClr val="accent4">
                    <a:lumMod val="50000"/>
                  </a:schemeClr>
                </a:solidFill>
                <a:latin typeface="Algerian" panose="04020705040A02060702" pitchFamily="82" charset="0"/>
              </a:rPr>
              <a:t>S</a:t>
            </a:r>
            <a:r>
              <a:rPr lang="en-CA" b="1" dirty="0">
                <a:latin typeface="Adobe Caslon Pro" panose="0205050205050A020403" pitchFamily="18" charset="0"/>
              </a:rPr>
              <a:t>ocial</a:t>
            </a:r>
            <a:r>
              <a:rPr lang="en-CA" sz="8625" dirty="0">
                <a:solidFill>
                  <a:srgbClr val="00B050"/>
                </a:solidFill>
                <a:latin typeface="Adobe Caslon Pro" panose="0205050205050A020403" pitchFamily="18" charset="0"/>
              </a:rPr>
              <a:t> </a:t>
            </a:r>
            <a:r>
              <a:rPr lang="en-CA" sz="8625" dirty="0">
                <a:solidFill>
                  <a:srgbClr val="7030A0"/>
                </a:solidFill>
                <a:latin typeface="Algerian" panose="04020705040A02060702" pitchFamily="82" charset="0"/>
              </a:rPr>
              <a:t>S</a:t>
            </a:r>
            <a:r>
              <a:rPr lang="en-CA" b="1" dirty="0">
                <a:latin typeface="Adobe Caslon Pro" panose="0205050205050A020403" pitchFamily="18" charset="0"/>
              </a:rPr>
              <a:t>tudies</a:t>
            </a:r>
            <a:r>
              <a:rPr lang="en-CA" sz="8625" dirty="0">
                <a:solidFill>
                  <a:srgbClr val="00B050"/>
                </a:solidFill>
                <a:latin typeface="Adobe Caslon Pro" panose="0205050205050A020403" pitchFamily="18" charset="0"/>
              </a:rPr>
              <a:t> </a:t>
            </a:r>
            <a:r>
              <a:rPr lang="en-CA" sz="8625" dirty="0" smtClean="0">
                <a:solidFill>
                  <a:srgbClr val="002060"/>
                </a:solidFill>
                <a:latin typeface="Algerian" panose="04020705040A02060702" pitchFamily="82" charset="0"/>
              </a:rPr>
              <a:t>10</a:t>
            </a:r>
            <a:r>
              <a:rPr lang="en-CA" sz="8625" dirty="0" smtClean="0">
                <a:latin typeface="Algerian" panose="04020705040A02060702" pitchFamily="82" charset="0"/>
              </a:rPr>
              <a:t>!</a:t>
            </a:r>
            <a:endParaRPr lang="en-CA" sz="4950" b="1" dirty="0">
              <a:latin typeface="Algerian" panose="04020705040A02060702" pitchFamily="82" charset="0"/>
            </a:endParaRPr>
          </a:p>
        </p:txBody>
      </p:sp>
      <p:pic>
        <p:nvPicPr>
          <p:cNvPr id="16386" name="Picture 2" descr="http://www.mpsaz.org/rhodes/staff/saweltsch/7thsocialstudies/images/ssa-word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3" y="3395396"/>
            <a:ext cx="78676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09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201" y="797928"/>
            <a:ext cx="8001879" cy="1076655"/>
          </a:xfrm>
        </p:spPr>
        <p:txBody>
          <a:bodyPr>
            <a:noAutofit/>
          </a:bodyPr>
          <a:lstStyle/>
          <a:p>
            <a:r>
              <a:rPr lang="en-CA" sz="8625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W</a:t>
            </a:r>
            <a:r>
              <a:rPr lang="en-CA" sz="4950" b="1" dirty="0">
                <a:latin typeface="Adobe Caslon Pro" panose="0205050205050A020403" pitchFamily="18" charset="0"/>
              </a:rPr>
              <a:t>hat are we going to study?</a:t>
            </a:r>
            <a:endParaRPr lang="en-CA" sz="4950" dirty="0"/>
          </a:p>
        </p:txBody>
      </p:sp>
      <p:pic>
        <p:nvPicPr>
          <p:cNvPr id="11266" name="Picture 2" descr="https://blogs.glowscotland.org.uk/hi/LearningCouncilBlog/files/2013/11/learn-everything-e28f7072986a7495c323ec36ecfffe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01" y="2199036"/>
            <a:ext cx="7847976" cy="373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74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658" y="2791326"/>
            <a:ext cx="8630653" cy="1356360"/>
          </a:xfrm>
        </p:spPr>
        <p:txBody>
          <a:bodyPr>
            <a:noAutofit/>
          </a:bodyPr>
          <a:lstStyle/>
          <a:p>
            <a:pPr algn="ctr"/>
            <a:r>
              <a:rPr lang="en-CA" sz="5400" b="1" dirty="0" smtClean="0">
                <a:solidFill>
                  <a:schemeClr val="tx1"/>
                </a:solidFill>
              </a:rPr>
              <a:t>Collective Canadian Identity </a:t>
            </a:r>
            <a:endParaRPr lang="en-CA" sz="5400" b="1" dirty="0">
              <a:solidFill>
                <a:schemeClr val="tx1"/>
              </a:solidFill>
            </a:endParaRPr>
          </a:p>
        </p:txBody>
      </p:sp>
      <p:pic>
        <p:nvPicPr>
          <p:cNvPr id="20482" name="Picture 2" descr="http://canadianimmigrant.ca/wordpress/wp-content/uploads/iStock_000002554429Medium2-300x1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06" y="200442"/>
            <a:ext cx="3422172" cy="227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www.tvdsb.ca/webpages/dowsettr/imageGallery/history/howtospotcanadians-290x29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343" y="382963"/>
            <a:ext cx="2122404" cy="212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http://2.bp.blogspot.com/-Wl_Bq5n8DWU/Tt2Cti1PEDI/AAAAAAAAAAg/7BIaoEMbUHY/s1600/maple+syr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06" y="4433645"/>
            <a:ext cx="2181726" cy="218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https://a.wattpad.com/cover/5758218-256-k41765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64" b="14536"/>
          <a:stretch/>
        </p:blipFill>
        <p:spPr bwMode="auto">
          <a:xfrm>
            <a:off x="2468060" y="4147686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0" name="Picture 10" descr="http://cdn-4.nationalstereotype.com/wp-content/uploads/2014/03/Canadian-Stereotypes-8-332x20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134" y="4426425"/>
            <a:ext cx="3545025" cy="218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2" name="Picture 12" descr="http://www.metronews.ca/content/dam/thestar/2014/05/30/canada-eh-618x408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1" t="-1509" r="12456" b="1509"/>
          <a:stretch/>
        </p:blipFill>
        <p:spPr bwMode="auto">
          <a:xfrm>
            <a:off x="6481012" y="344821"/>
            <a:ext cx="2342147" cy="212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23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4" name="Picture 14" descr="http://images.moviepostershop.com/food-inc-movie-poster-2008-10105149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0266">
            <a:off x="4766800" y="3872368"/>
            <a:ext cx="142875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258" y="620735"/>
            <a:ext cx="7984588" cy="1356360"/>
          </a:xfrm>
        </p:spPr>
        <p:txBody>
          <a:bodyPr>
            <a:normAutofit/>
          </a:bodyPr>
          <a:lstStyle/>
          <a:p>
            <a:r>
              <a:rPr lang="en-CA" sz="4050" dirty="0">
                <a:latin typeface="Aharoni" panose="02010803020104030203" pitchFamily="2" charset="-79"/>
                <a:cs typeface="Aharoni" panose="02010803020104030203" pitchFamily="2" charset="-79"/>
              </a:rPr>
              <a:t>Media Studies</a:t>
            </a:r>
            <a:r>
              <a:rPr lang="en-CA" sz="405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CA" sz="4050" dirty="0">
                <a:latin typeface="Aharoni" panose="02010803020104030203" pitchFamily="2" charset="-79"/>
                <a:cs typeface="Aharoni" panose="02010803020104030203" pitchFamily="2" charset="-79"/>
              </a:rPr>
              <a:t>&amp; Current Events</a:t>
            </a:r>
            <a:endParaRPr lang="en-CA" sz="405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42" name="Picture 2" descr="http://www.filmsite.org/images/documentary-gen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87" y="2053992"/>
            <a:ext cx="2309996" cy="230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yt3.ggpht.com/-bonZt347bMc/AAAAAAAAAAI/AAAAAAAAAAA/lR8QEKnqqHk/s900-c-k-no/ph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820" y="3500557"/>
            <a:ext cx="2245391" cy="224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blog.fundrazr.com/wp-content/uploads/2014/01/news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920" y="2125266"/>
            <a:ext cx="2837918" cy="129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upload.wikimedia.org/wikipedia/commons/2/25/Miss_Representation_(201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8121">
            <a:off x="2905595" y="3429700"/>
            <a:ext cx="1635932" cy="242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d1p9eehgiw2m83.cloudfront.net/wp-content/uploads/2010/10/crossing-borders-final-poster-low-res-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485" y="2429096"/>
            <a:ext cx="1256134" cy="177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42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1832</TotalTime>
  <Words>252</Words>
  <Application>Microsoft Office PowerPoint</Application>
  <PresentationFormat>On-screen Show (4:3)</PresentationFormat>
  <Paragraphs>26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Adobe Caslon Pro</vt:lpstr>
      <vt:lpstr>Aharoni</vt:lpstr>
      <vt:lpstr>Algerian</vt:lpstr>
      <vt:lpstr>Arial</vt:lpstr>
      <vt:lpstr>Calibri</vt:lpstr>
      <vt:lpstr>Calibri Light</vt:lpstr>
      <vt:lpstr>Corbel</vt:lpstr>
      <vt:lpstr>Rockwell</vt:lpstr>
      <vt:lpstr>Basis</vt:lpstr>
      <vt:lpstr>Office Theme</vt:lpstr>
      <vt:lpstr>1_Office Theme</vt:lpstr>
      <vt:lpstr>PowerPoint Presentation</vt:lpstr>
      <vt:lpstr>Your Task</vt:lpstr>
      <vt:lpstr>Process</vt:lpstr>
      <vt:lpstr>PowerPoint Presentation</vt:lpstr>
      <vt:lpstr>Debrief  Discussion</vt:lpstr>
      <vt:lpstr>WELCOME TO</vt:lpstr>
      <vt:lpstr>What are we going to study?</vt:lpstr>
      <vt:lpstr>Collective Canadian Identity </vt:lpstr>
      <vt:lpstr>Media Studies &amp; Current Events</vt:lpstr>
      <vt:lpstr>Social Responsibility  (how we can make a positive difference in our school/community)</vt:lpstr>
      <vt:lpstr>The History &amp; Economy of B.C.</vt:lpstr>
      <vt:lpstr> How Canada became a Nation</vt:lpstr>
      <vt:lpstr> The experiences of immigrants and Indigenous peoples in Canada</vt:lpstr>
      <vt:lpstr> Geography</vt:lpstr>
      <vt:lpstr>Classroom   Expectations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Classroom Expectations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Janice Beck</dc:creator>
  <cp:lastModifiedBy>Janice Beck</cp:lastModifiedBy>
  <cp:revision>22</cp:revision>
  <dcterms:created xsi:type="dcterms:W3CDTF">2015-02-10T02:52:28Z</dcterms:created>
  <dcterms:modified xsi:type="dcterms:W3CDTF">2016-02-02T01:17:58Z</dcterms:modified>
</cp:coreProperties>
</file>