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57" r:id="rId5"/>
    <p:sldId id="282" r:id="rId6"/>
    <p:sldId id="281" r:id="rId7"/>
    <p:sldId id="259" r:id="rId8"/>
    <p:sldId id="264" r:id="rId9"/>
    <p:sldId id="265" r:id="rId10"/>
    <p:sldId id="266" r:id="rId11"/>
    <p:sldId id="280" r:id="rId12"/>
    <p:sldId id="267" r:id="rId13"/>
    <p:sldId id="268" r:id="rId14"/>
    <p:sldId id="273" r:id="rId15"/>
    <p:sldId id="269" r:id="rId16"/>
    <p:sldId id="270" r:id="rId17"/>
    <p:sldId id="271" r:id="rId18"/>
    <p:sldId id="278" r:id="rId19"/>
    <p:sldId id="279" r:id="rId20"/>
    <p:sldId id="277" r:id="rId21"/>
    <p:sldId id="272" r:id="rId22"/>
    <p:sldId id="274" r:id="rId23"/>
    <p:sldId id="276" r:id="rId24"/>
    <p:sldId id="275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B8FD-F816-4BD0-ADCA-5474714893E7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F5F8-149D-4346-B4EB-8EA1928AD51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EW9llGQQ1U" TargetMode="External"/><Relationship Id="rId2" Type="http://schemas.openxmlformats.org/officeDocument/2006/relationships/hyperlink" Target="http://www.youtube.com/watch?v=aO4s4P7eFk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5mFyxQN2B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Adobe Caslon Pro Bold" pitchFamily="18" charset="0"/>
              </a:rPr>
              <a:t>First Nations &amp; The Environment</a:t>
            </a:r>
            <a:endParaRPr lang="en-US" b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CA" dirty="0" smtClean="0"/>
              <a:t>How does art reflect First Nations society and culture?</a:t>
            </a:r>
          </a:p>
          <a:p>
            <a:r>
              <a:rPr lang="en-CA" dirty="0" smtClean="0"/>
              <a:t>What is Traditional Ecological Knowledge?</a:t>
            </a:r>
          </a:p>
          <a:p>
            <a:r>
              <a:rPr lang="en-CA" dirty="0" smtClean="0"/>
              <a:t>Should the Northern Gateway Pipeline be approved?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Adobe Caslon Pro Bold" pitchFamily="18" charset="0"/>
              </a:rPr>
              <a:t>Write &amp; Share</a:t>
            </a:r>
            <a:endParaRPr lang="en-US" sz="54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What do you think life would be like if people today treated the earth as the First Nations believed it should be treated?</a:t>
            </a:r>
          </a:p>
          <a:p>
            <a:r>
              <a:rPr lang="en-CA" sz="3600" dirty="0" smtClean="0"/>
              <a:t>How would things change?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Subsistence</a:t>
            </a:r>
          </a:p>
          <a:p>
            <a:pPr lvl="1">
              <a:buNone/>
            </a:pPr>
            <a:r>
              <a:rPr lang="en-CA" sz="4400" dirty="0" smtClean="0"/>
              <a:t>The minimum (food, shelter) necessary to maintain and support life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Definition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Adobe Caslon Pro Bold" pitchFamily="18" charset="0"/>
              </a:rPr>
              <a:t>Fluency Writing</a:t>
            </a:r>
            <a:endParaRPr lang="en-US" sz="54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CA" dirty="0" smtClean="0"/>
              <a:t>Write for 2 minutes, without stopping</a:t>
            </a:r>
          </a:p>
          <a:p>
            <a:r>
              <a:rPr lang="en-CA" dirty="0" smtClean="0"/>
              <a:t>Question: What do you know about the Northern Gateway pipeline, or the Alberta Oil Sands</a:t>
            </a:r>
          </a:p>
          <a:p>
            <a:pPr lvl="1"/>
            <a:r>
              <a:rPr lang="en-CA" dirty="0" smtClean="0"/>
              <a:t>What comes to your mind?  What do you think about when you hear them?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64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153400" cy="16002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Adobe Caslon Pro Bold" pitchFamily="18" charset="0"/>
              </a:rPr>
              <a:t>Northern Gateway Pipeline</a:t>
            </a:r>
            <a:endParaRPr lang="en-US" sz="5400" dirty="0">
              <a:latin typeface="Adobe Caslon Pro Bold" pitchFamily="18" charset="0"/>
            </a:endParaRPr>
          </a:p>
        </p:txBody>
      </p:sp>
      <p:pic>
        <p:nvPicPr>
          <p:cNvPr id="4" name="Content Placeholder 3" descr="Enbridge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1484714"/>
          </a:xfrm>
        </p:spPr>
      </p:pic>
      <p:pic>
        <p:nvPicPr>
          <p:cNvPr id="6" name="Picture 5" descr="476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200400"/>
            <a:ext cx="7874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Adobe Caslon Pro Bold" pitchFamily="18" charset="0"/>
              </a:rPr>
              <a:t>Your Goal</a:t>
            </a:r>
            <a:endParaRPr lang="en-US" sz="54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To be able to defend a position on a controversial issue, after considering different perspectives</a:t>
            </a:r>
          </a:p>
          <a:p>
            <a:pPr lvl="1"/>
            <a:r>
              <a:rPr lang="en-CA" sz="3600" dirty="0" smtClean="0"/>
              <a:t>Pros/Cons on worksheet</a:t>
            </a:r>
          </a:p>
          <a:p>
            <a:pPr lvl="1"/>
            <a:r>
              <a:rPr lang="en-CA" sz="3600" dirty="0" smtClean="0"/>
              <a:t>Four Corners Activity</a:t>
            </a:r>
          </a:p>
          <a:p>
            <a:pPr lvl="1"/>
            <a:r>
              <a:rPr lang="en-CA" sz="3600" dirty="0" smtClean="0"/>
              <a:t>Reflection Journal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CA" sz="5400" dirty="0" smtClean="0">
                <a:latin typeface="Adobe Caslon Pro Bold" pitchFamily="18" charset="0"/>
              </a:rPr>
              <a:t>Why do we need the pipeline?</a:t>
            </a:r>
            <a:endParaRPr lang="en-US" sz="54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21163"/>
          </a:xfrm>
        </p:spPr>
        <p:txBody>
          <a:bodyPr>
            <a:noAutofit/>
          </a:bodyPr>
          <a:lstStyle/>
          <a:p>
            <a:pPr>
              <a:buNone/>
            </a:pPr>
            <a:endParaRPr lang="en-CA" dirty="0" smtClean="0"/>
          </a:p>
          <a:p>
            <a:r>
              <a:rPr lang="en-CA" b="1" dirty="0" smtClean="0"/>
              <a:t>Challenge:</a:t>
            </a:r>
          </a:p>
          <a:p>
            <a:pPr lvl="1"/>
            <a:r>
              <a:rPr lang="en-CA" sz="3200" dirty="0" smtClean="0"/>
              <a:t>Canada’s most valuable resource is crude oil, with 99% of our oil exports going to the United States at discounted prices</a:t>
            </a:r>
          </a:p>
          <a:p>
            <a:r>
              <a:rPr lang="en-CA" b="1" dirty="0" smtClean="0"/>
              <a:t>Solution</a:t>
            </a:r>
          </a:p>
          <a:p>
            <a:pPr lvl="1"/>
            <a:r>
              <a:rPr lang="en-CA" sz="3200" dirty="0" smtClean="0"/>
              <a:t>The $6.5 billion Northern Gateway Pipeline will provide access to new markets in the Pacific Rim (fair market prices)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dobe Caslon Pro Bold" pitchFamily="18" charset="0"/>
              </a:rPr>
              <a:t>Northern Gateway Pipeline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CA" dirty="0" err="1" smtClean="0"/>
              <a:t>Kitimat</a:t>
            </a:r>
            <a:r>
              <a:rPr lang="en-CA" dirty="0" smtClean="0"/>
              <a:t> Marine Terminal: 19 tanks for oil</a:t>
            </a:r>
          </a:p>
          <a:p>
            <a:r>
              <a:rPr lang="en-CA" dirty="0" smtClean="0"/>
              <a:t>Westbound pipeline: 525,000 barrels per day</a:t>
            </a:r>
          </a:p>
          <a:p>
            <a:r>
              <a:rPr lang="en-CA" dirty="0" smtClean="0"/>
              <a:t>Eastbound pipeline: 193,000 barrels of condensate per day</a:t>
            </a:r>
          </a:p>
          <a:p>
            <a:r>
              <a:rPr lang="en-CA" dirty="0" smtClean="0"/>
              <a:t>“It will be a model of world-class safety and environmental standards”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CA" dirty="0" smtClean="0"/>
              <a:t>24/7 pipe monitoring: remote pump stations with staff</a:t>
            </a:r>
          </a:p>
          <a:p>
            <a:r>
              <a:rPr lang="en-CA" dirty="0" smtClean="0"/>
              <a:t>Leak detection</a:t>
            </a:r>
          </a:p>
          <a:p>
            <a:r>
              <a:rPr lang="en-CA" dirty="0" smtClean="0"/>
              <a:t>Jobs</a:t>
            </a:r>
          </a:p>
          <a:p>
            <a:r>
              <a:rPr lang="en-CA" dirty="0" smtClean="0"/>
              <a:t>Economy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Northern Gateway Pipeline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Over 3,000 construction jobs</a:t>
            </a:r>
          </a:p>
          <a:p>
            <a:r>
              <a:rPr lang="en-CA" dirty="0" smtClean="0"/>
              <a:t>560 long-term jobs</a:t>
            </a:r>
          </a:p>
          <a:p>
            <a:r>
              <a:rPr lang="en-CA" dirty="0" smtClean="0"/>
              <a:t>$32 million income/year</a:t>
            </a:r>
          </a:p>
          <a:p>
            <a:pPr lvl="1"/>
            <a:r>
              <a:rPr lang="en-CA" dirty="0" smtClean="0"/>
              <a:t>Individuals, families, communities</a:t>
            </a:r>
          </a:p>
          <a:p>
            <a:pPr lvl="1"/>
            <a:r>
              <a:rPr lang="en-CA" dirty="0" smtClean="0"/>
              <a:t>Education, hospitals, infrastructure</a:t>
            </a:r>
          </a:p>
          <a:p>
            <a:r>
              <a:rPr lang="en-CA" dirty="0" smtClean="0"/>
              <a:t>Training: skills for industries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Benefits: B.C.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10% stake in the project</a:t>
            </a:r>
          </a:p>
          <a:p>
            <a:r>
              <a:rPr lang="en-CA" dirty="0" smtClean="0"/>
              <a:t>Employment and contracts</a:t>
            </a:r>
          </a:p>
          <a:p>
            <a:r>
              <a:rPr lang="en-CA" dirty="0" smtClean="0"/>
              <a:t>$1 billion long-term benefits for Aboriginal communities</a:t>
            </a:r>
          </a:p>
          <a:p>
            <a:r>
              <a:rPr lang="en-CA" dirty="0" smtClean="0"/>
              <a:t>Access to habitat protection initiatives</a:t>
            </a:r>
          </a:p>
          <a:p>
            <a:r>
              <a:rPr lang="en-CA" dirty="0" smtClean="0"/>
              <a:t>Assist in emergency response activities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Benefits: First</a:t>
            </a:r>
            <a:r>
              <a:rPr kumimoji="0" lang="en-C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 Nations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val Morriss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5" y="1219200"/>
            <a:ext cx="9210335" cy="4190979"/>
          </a:xfrm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chemeClr val="bg1"/>
                </a:solidFill>
              </a:rPr>
              <a:t>Keepers of Life, </a:t>
            </a:r>
            <a:r>
              <a:rPr lang="en-CA" i="1" dirty="0" err="1" smtClean="0">
                <a:solidFill>
                  <a:schemeClr val="bg1"/>
                </a:solidFill>
              </a:rPr>
              <a:t>Norval</a:t>
            </a:r>
            <a:r>
              <a:rPr lang="en-CA" i="1" dirty="0" smtClean="0">
                <a:solidFill>
                  <a:schemeClr val="bg1"/>
                </a:solidFill>
              </a:rPr>
              <a:t> </a:t>
            </a:r>
            <a:r>
              <a:rPr lang="en-CA" i="1" dirty="0" err="1" smtClean="0">
                <a:solidFill>
                  <a:schemeClr val="bg1"/>
                </a:solidFill>
              </a:rPr>
              <a:t>Morrisseau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1. Environmental review process</a:t>
            </a:r>
          </a:p>
          <a:p>
            <a:pPr>
              <a:buNone/>
            </a:pPr>
            <a:r>
              <a:rPr lang="en-CA" dirty="0" smtClean="0"/>
              <a:t>2. World-leading marine oil response</a:t>
            </a:r>
          </a:p>
          <a:p>
            <a:pPr>
              <a:buNone/>
            </a:pPr>
            <a:r>
              <a:rPr lang="en-CA" dirty="0" smtClean="0"/>
              <a:t>3. World-leading land oil-spill prevention, response and recovery systems</a:t>
            </a:r>
          </a:p>
          <a:p>
            <a:pPr>
              <a:buNone/>
            </a:pPr>
            <a:r>
              <a:rPr lang="en-CA" dirty="0" smtClean="0"/>
              <a:t>4. Include First Nation rights and opportunities</a:t>
            </a:r>
          </a:p>
          <a:p>
            <a:pPr>
              <a:buNone/>
            </a:pPr>
            <a:r>
              <a:rPr lang="en-CA" dirty="0" smtClean="0"/>
              <a:t>5. B.C. Receives fair share of benefits ($)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BC’s 5 Conditions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8" name="Picture 7" descr="5 conditions 2.JPG"/>
          <p:cNvPicPr>
            <a:picLocks noChangeAspect="1"/>
          </p:cNvPicPr>
          <p:nvPr/>
        </p:nvPicPr>
        <p:blipFill>
          <a:blip r:embed="rId2" cstate="print"/>
          <a:srcRect t="50000" r="80000"/>
          <a:stretch>
            <a:fillRect/>
          </a:stretch>
        </p:blipFill>
        <p:spPr>
          <a:xfrm>
            <a:off x="7315200" y="228600"/>
            <a:ext cx="1828800" cy="17110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Oil in Eden: The Battle to Protect Canada's Pacific </a:t>
            </a:r>
            <a:r>
              <a:rPr lang="en-US" dirty="0" smtClean="0"/>
              <a:t>Coast”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www.youtube.com/watch?v=aO4s4P7eFk4</a:t>
            </a:r>
            <a:endParaRPr lang="en-US" u="sng" dirty="0" smtClean="0"/>
          </a:p>
          <a:p>
            <a:r>
              <a:rPr lang="en-US" dirty="0"/>
              <a:t>"Pipeline Benefits"  </a:t>
            </a:r>
            <a:r>
              <a:rPr lang="en-US" u="sng" dirty="0">
                <a:hlinkClick r:id="rId3"/>
              </a:rPr>
              <a:t>http://www.youtube.com/watch?v=5EW9llGQQ1U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Videos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Four Corners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Northern Gateway Pipeline </a:t>
            </a:r>
            <a:r>
              <a:rPr lang="en-C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approved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Four Corners Activity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Four Corners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Decide whether you AGREE, STRONGLY AGREE, DISAGREE, or STRONGLY DISAGREE with the statement</a:t>
            </a:r>
          </a:p>
          <a:p>
            <a:pPr marL="514350" indent="-514350">
              <a:buAutoNum type="arabicPeriod"/>
            </a:pPr>
            <a:r>
              <a:rPr lang="en-CA" dirty="0" smtClean="0"/>
              <a:t>Move to that corner (with your pros/cons list)</a:t>
            </a:r>
          </a:p>
          <a:p>
            <a:pPr marL="514350" indent="-514350">
              <a:buAutoNum type="arabicPeriod"/>
            </a:pPr>
            <a:r>
              <a:rPr lang="en-CA" dirty="0" smtClean="0"/>
              <a:t>Discuss with your group </a:t>
            </a:r>
            <a:r>
              <a:rPr lang="en-CA" b="1" dirty="0" smtClean="0"/>
              <a:t>WHY </a:t>
            </a:r>
            <a:r>
              <a:rPr lang="en-CA" dirty="0" smtClean="0"/>
              <a:t>you are there</a:t>
            </a:r>
          </a:p>
          <a:p>
            <a:pPr marL="514350" indent="-514350">
              <a:buAutoNum type="arabicPeriod"/>
            </a:pPr>
            <a:r>
              <a:rPr lang="en-CA" dirty="0" smtClean="0"/>
              <a:t>Report out to the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Four Corners Activity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1. How are you connected to the environment?  How often do you spend time outdoors or in nature, and what do you do?  </a:t>
            </a:r>
            <a:r>
              <a:rPr lang="en-CA" b="1" dirty="0" smtClean="0"/>
              <a:t>Give reasons </a:t>
            </a:r>
            <a:r>
              <a:rPr lang="en-CA" dirty="0" smtClean="0"/>
              <a:t>why it IS important to you, or why it IS NOT.</a:t>
            </a:r>
          </a:p>
          <a:p>
            <a:pPr>
              <a:buNone/>
            </a:pPr>
            <a:r>
              <a:rPr lang="en-CA" dirty="0" smtClean="0"/>
              <a:t>2. During the activity, which corner did you choose?  Explain how you made that decision.  Were there some pros/cons that were more important to you than others?  What were some of the major factors in your decision?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Reflection Journals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http://www.youtube.com/watch?v=55mFyxQN2BQ</a:t>
            </a:r>
            <a:r>
              <a:rPr lang="en-US" dirty="0" smtClean="0"/>
              <a:t> (4:50)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Additional Resources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almon by richard sho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304800"/>
            <a:ext cx="8305799" cy="62293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ature_s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914400"/>
            <a:ext cx="9422028" cy="4648200"/>
          </a:xfrm>
        </p:spPr>
      </p:pic>
      <p:sp>
        <p:nvSpPr>
          <p:cNvPr id="9" name="TextBox 8"/>
          <p:cNvSpPr txBox="1"/>
          <p:nvPr/>
        </p:nvSpPr>
        <p:spPr>
          <a:xfrm>
            <a:off x="609600" y="5715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chemeClr val="bg1"/>
                </a:solidFill>
              </a:rPr>
              <a:t>Nature Story, </a:t>
            </a:r>
            <a:r>
              <a:rPr lang="en-CA" i="1" dirty="0" err="1" smtClean="0">
                <a:solidFill>
                  <a:schemeClr val="bg1"/>
                </a:solidFill>
              </a:rPr>
              <a:t>Norval</a:t>
            </a:r>
            <a:r>
              <a:rPr lang="en-CA" i="1" dirty="0" smtClean="0">
                <a:solidFill>
                  <a:schemeClr val="bg1"/>
                </a:solidFill>
              </a:rPr>
              <a:t> </a:t>
            </a:r>
            <a:r>
              <a:rPr lang="en-CA" i="1" dirty="0" err="1" smtClean="0">
                <a:solidFill>
                  <a:schemeClr val="bg1"/>
                </a:solidFill>
              </a:rPr>
              <a:t>Morrisseau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1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4790"/>
            <a:ext cx="9144000" cy="648081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tem-pole_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336" y="412323"/>
            <a:ext cx="8782264" cy="58360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ven ron laroche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239000" cy="68309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Adobe Caslon Pro Bold" pitchFamily="18" charset="0"/>
              </a:rPr>
              <a:t>Review</a:t>
            </a:r>
            <a:endParaRPr lang="en-US" sz="54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What did/do First Nations people believe about nature and the land?</a:t>
            </a:r>
          </a:p>
          <a:p>
            <a:r>
              <a:rPr lang="en-CA" sz="4000" dirty="0" smtClean="0"/>
              <a:t>How did they interact with the environment?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09800" y="2286000"/>
            <a:ext cx="4781550" cy="3276600"/>
          </a:xfrm>
          <a:prstGeom prst="cloudCallout">
            <a:avLst>
              <a:gd name="adj1" fmla="val -40179"/>
              <a:gd name="adj2" fmla="val 7035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Traditional Ecological Knowledge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460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CA" sz="4000" dirty="0" smtClean="0"/>
              <a:t>1) Read through handout</a:t>
            </a:r>
          </a:p>
          <a:p>
            <a:pPr marL="342900" indent="-342900"/>
            <a:r>
              <a:rPr lang="en-CA" sz="4000" dirty="0" smtClean="0"/>
              <a:t>2) Write down key points</a:t>
            </a:r>
          </a:p>
          <a:p>
            <a:pPr marL="342900" indent="-342900"/>
            <a:r>
              <a:rPr lang="en-CA" sz="4000" dirty="0" smtClean="0"/>
              <a:t>3) Discussion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593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First Nations &amp; The Environment</vt:lpstr>
      <vt:lpstr>Slide 2</vt:lpstr>
      <vt:lpstr>Slide 3</vt:lpstr>
      <vt:lpstr>Slide 4</vt:lpstr>
      <vt:lpstr>Slide 5</vt:lpstr>
      <vt:lpstr>Slide 6</vt:lpstr>
      <vt:lpstr>Slide 7</vt:lpstr>
      <vt:lpstr>Review</vt:lpstr>
      <vt:lpstr>Slide 9</vt:lpstr>
      <vt:lpstr>Write &amp; Share</vt:lpstr>
      <vt:lpstr>Slide 11</vt:lpstr>
      <vt:lpstr>Fluency Writing</vt:lpstr>
      <vt:lpstr>Northern Gateway Pipeline</vt:lpstr>
      <vt:lpstr>Your Goal</vt:lpstr>
      <vt:lpstr>Why do we need the pipeline?</vt:lpstr>
      <vt:lpstr>Northern Gateway Pipeline</vt:lpstr>
      <vt:lpstr>Slide 17</vt:lpstr>
      <vt:lpstr>Slide 18</vt:lpstr>
      <vt:lpstr>Slide 19</vt:lpstr>
      <vt:lpstr>Slide 20</vt:lpstr>
      <vt:lpstr>Videos</vt:lpstr>
      <vt:lpstr>Four Corners Activity</vt:lpstr>
      <vt:lpstr>Four Corners Activity</vt:lpstr>
      <vt:lpstr>Reflection Journals</vt:lpstr>
      <vt:lpstr>Additional Resources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 Beck</dc:creator>
  <cp:lastModifiedBy>Janice Beck</cp:lastModifiedBy>
  <cp:revision>9</cp:revision>
  <dcterms:created xsi:type="dcterms:W3CDTF">2014-02-19T07:44:47Z</dcterms:created>
  <dcterms:modified xsi:type="dcterms:W3CDTF">2014-02-20T22:37:04Z</dcterms:modified>
</cp:coreProperties>
</file>