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6"/>
  </p:handoutMasterIdLst>
  <p:sldIdLst>
    <p:sldId id="256" r:id="rId2"/>
    <p:sldId id="257" r:id="rId3"/>
    <p:sldId id="258" r:id="rId4"/>
    <p:sldId id="259" r:id="rId5"/>
    <p:sldId id="312" r:id="rId6"/>
    <p:sldId id="311" r:id="rId7"/>
    <p:sldId id="313" r:id="rId8"/>
    <p:sldId id="314" r:id="rId9"/>
    <p:sldId id="315" r:id="rId10"/>
    <p:sldId id="316" r:id="rId11"/>
    <p:sldId id="263" r:id="rId12"/>
    <p:sldId id="262" r:id="rId13"/>
    <p:sldId id="269" r:id="rId14"/>
    <p:sldId id="270" r:id="rId15"/>
    <p:sldId id="271" r:id="rId16"/>
    <p:sldId id="31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9" r:id="rId32"/>
    <p:sldId id="300" r:id="rId33"/>
    <p:sldId id="318" r:id="rId34"/>
    <p:sldId id="301" r:id="rId35"/>
    <p:sldId id="302" r:id="rId36"/>
    <p:sldId id="303" r:id="rId37"/>
    <p:sldId id="304" r:id="rId38"/>
    <p:sldId id="305" r:id="rId39"/>
    <p:sldId id="286" r:id="rId40"/>
    <p:sldId id="306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307" r:id="rId53"/>
    <p:sldId id="308" r:id="rId54"/>
    <p:sldId id="309" r:id="rId5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085"/>
    <a:srgbClr val="B98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11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C78CD-563F-4B4C-B61D-F6747C047D8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F8CACAC-73E8-4879-9A7A-67B963048015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endParaRPr lang="en-GB" dirty="0"/>
        </a:p>
      </dgm:t>
    </dgm:pt>
    <dgm:pt modelId="{5B2F54AA-3DF1-4618-8CCE-8C9FB4E1DFBD}" type="parTrans" cxnId="{66DDFBD0-9B8F-4BA4-8712-68381EDBB126}">
      <dgm:prSet/>
      <dgm:spPr/>
      <dgm:t>
        <a:bodyPr/>
        <a:lstStyle/>
        <a:p>
          <a:endParaRPr lang="en-GB"/>
        </a:p>
      </dgm:t>
    </dgm:pt>
    <dgm:pt modelId="{A950040A-F334-4D05-8E84-400D5478B31F}" type="sibTrans" cxnId="{66DDFBD0-9B8F-4BA4-8712-68381EDBB126}">
      <dgm:prSet/>
      <dgm:spPr/>
      <dgm:t>
        <a:bodyPr/>
        <a:lstStyle/>
        <a:p>
          <a:endParaRPr lang="en-GB"/>
        </a:p>
      </dgm:t>
    </dgm:pt>
    <dgm:pt modelId="{A681EB93-5857-4718-A87F-D2A905A080C6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endParaRPr lang="en-GB" dirty="0"/>
        </a:p>
      </dgm:t>
    </dgm:pt>
    <dgm:pt modelId="{E7B4C590-10CB-4552-A065-3AE374EA958F}" type="parTrans" cxnId="{C6E2CCA8-018F-458D-AFD7-FB1199242D45}">
      <dgm:prSet/>
      <dgm:spPr/>
      <dgm:t>
        <a:bodyPr/>
        <a:lstStyle/>
        <a:p>
          <a:endParaRPr lang="en-GB"/>
        </a:p>
      </dgm:t>
    </dgm:pt>
    <dgm:pt modelId="{07245627-FC72-4AE5-B781-AA46E7FF1F11}" type="sibTrans" cxnId="{C6E2CCA8-018F-458D-AFD7-FB1199242D45}">
      <dgm:prSet/>
      <dgm:spPr/>
      <dgm:t>
        <a:bodyPr/>
        <a:lstStyle/>
        <a:p>
          <a:endParaRPr lang="en-GB"/>
        </a:p>
      </dgm:t>
    </dgm:pt>
    <dgm:pt modelId="{DFEFCB4C-4173-4924-B75A-9396001D93E4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endParaRPr lang="en-GB" dirty="0"/>
        </a:p>
      </dgm:t>
    </dgm:pt>
    <dgm:pt modelId="{8C23DA38-C416-4896-BA3A-8978F3DFE29A}" type="parTrans" cxnId="{8498CE70-815C-4170-A9E9-02824BE11B5D}">
      <dgm:prSet/>
      <dgm:spPr/>
      <dgm:t>
        <a:bodyPr/>
        <a:lstStyle/>
        <a:p>
          <a:endParaRPr lang="en-GB"/>
        </a:p>
      </dgm:t>
    </dgm:pt>
    <dgm:pt modelId="{433D28EB-A966-4FA6-AF81-9166D8971822}" type="sibTrans" cxnId="{8498CE70-815C-4170-A9E9-02824BE11B5D}">
      <dgm:prSet/>
      <dgm:spPr/>
      <dgm:t>
        <a:bodyPr/>
        <a:lstStyle/>
        <a:p>
          <a:endParaRPr lang="en-GB"/>
        </a:p>
      </dgm:t>
    </dgm:pt>
    <dgm:pt modelId="{1D2B925B-284B-412D-83A8-828C82C36B17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GB" dirty="0"/>
        </a:p>
      </dgm:t>
    </dgm:pt>
    <dgm:pt modelId="{FFDB56A2-0568-4DCE-A3A3-8D79F760F818}" type="parTrans" cxnId="{BA21DC89-75C7-446F-ACA9-6EDF14ECD059}">
      <dgm:prSet/>
      <dgm:spPr/>
      <dgm:t>
        <a:bodyPr/>
        <a:lstStyle/>
        <a:p>
          <a:endParaRPr lang="en-GB"/>
        </a:p>
      </dgm:t>
    </dgm:pt>
    <dgm:pt modelId="{7E79044A-D4A3-4E08-96E9-5496CEFF5A07}" type="sibTrans" cxnId="{BA21DC89-75C7-446F-ACA9-6EDF14ECD059}">
      <dgm:prSet/>
      <dgm:spPr/>
      <dgm:t>
        <a:bodyPr/>
        <a:lstStyle/>
        <a:p>
          <a:endParaRPr lang="en-GB"/>
        </a:p>
      </dgm:t>
    </dgm:pt>
    <dgm:pt modelId="{0F8EB556-22CC-4E81-9D2D-4A4381DA14B2}" type="pres">
      <dgm:prSet presAssocID="{1E2C78CD-563F-4B4C-B61D-F6747C047D88}" presName="Name0" presStyleCnt="0">
        <dgm:presLayoutVars>
          <dgm:dir/>
          <dgm:animLvl val="lvl"/>
          <dgm:resizeHandles val="exact"/>
        </dgm:presLayoutVars>
      </dgm:prSet>
      <dgm:spPr/>
    </dgm:pt>
    <dgm:pt modelId="{B442B29A-1DF9-4633-B537-FD0569E69F01}" type="pres">
      <dgm:prSet presAssocID="{6F8CACAC-73E8-4879-9A7A-67B963048015}" presName="Name8" presStyleCnt="0"/>
      <dgm:spPr/>
    </dgm:pt>
    <dgm:pt modelId="{A63DEB1A-5AAC-4539-8D0F-1E0CAC6B474B}" type="pres">
      <dgm:prSet presAssocID="{6F8CACAC-73E8-4879-9A7A-67B963048015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1F3605-6513-403B-96CB-478BCE470B85}" type="pres">
      <dgm:prSet presAssocID="{6F8CACAC-73E8-4879-9A7A-67B9630480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302959-7C0E-4FD8-B6A9-22509BBA3F5A}" type="pres">
      <dgm:prSet presAssocID="{A681EB93-5857-4718-A87F-D2A905A080C6}" presName="Name8" presStyleCnt="0"/>
      <dgm:spPr/>
    </dgm:pt>
    <dgm:pt modelId="{CA5C0E31-C0DD-4A68-8B3B-0AD39ACD729A}" type="pres">
      <dgm:prSet presAssocID="{A681EB93-5857-4718-A87F-D2A905A080C6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1ECB5D-350C-43FA-BA00-AB24B65ACA39}" type="pres">
      <dgm:prSet presAssocID="{A681EB93-5857-4718-A87F-D2A905A080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5E0941-6A91-48DF-BFD6-2B9428FB39BC}" type="pres">
      <dgm:prSet presAssocID="{1D2B925B-284B-412D-83A8-828C82C36B17}" presName="Name8" presStyleCnt="0"/>
      <dgm:spPr/>
    </dgm:pt>
    <dgm:pt modelId="{D52430F3-3FEE-4A89-B035-4AB80A730598}" type="pres">
      <dgm:prSet presAssocID="{1D2B925B-284B-412D-83A8-828C82C36B17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E46C0-D98E-4BD7-9728-8A446D3E76E3}" type="pres">
      <dgm:prSet presAssocID="{1D2B925B-284B-412D-83A8-828C82C36B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D3CB1-050A-47BC-8C9C-B9A34B40A4A0}" type="pres">
      <dgm:prSet presAssocID="{DFEFCB4C-4173-4924-B75A-9396001D93E4}" presName="Name8" presStyleCnt="0"/>
      <dgm:spPr/>
    </dgm:pt>
    <dgm:pt modelId="{B487B159-B638-4C29-99F3-81DC77FA5FD0}" type="pres">
      <dgm:prSet presAssocID="{DFEFCB4C-4173-4924-B75A-9396001D93E4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1A1E58-5F24-47A6-B4C3-B6D383780235}" type="pres">
      <dgm:prSet presAssocID="{DFEFCB4C-4173-4924-B75A-9396001D93E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CBECF25-F821-47F1-B972-C8100839205D}" type="presOf" srcId="{6F8CACAC-73E8-4879-9A7A-67B963048015}" destId="{871F3605-6513-403B-96CB-478BCE470B85}" srcOrd="1" destOrd="0" presId="urn:microsoft.com/office/officeart/2005/8/layout/pyramid1"/>
    <dgm:cxn modelId="{B18B5AE5-AF40-4398-99E8-8660760F2A94}" type="presOf" srcId="{DFEFCB4C-4173-4924-B75A-9396001D93E4}" destId="{B487B159-B638-4C29-99F3-81DC77FA5FD0}" srcOrd="0" destOrd="0" presId="urn:microsoft.com/office/officeart/2005/8/layout/pyramid1"/>
    <dgm:cxn modelId="{6C48BD3C-9E15-446F-95DF-8DCD5A6CE739}" type="presOf" srcId="{A681EB93-5857-4718-A87F-D2A905A080C6}" destId="{CA5C0E31-C0DD-4A68-8B3B-0AD39ACD729A}" srcOrd="0" destOrd="0" presId="urn:microsoft.com/office/officeart/2005/8/layout/pyramid1"/>
    <dgm:cxn modelId="{BA21DC89-75C7-446F-ACA9-6EDF14ECD059}" srcId="{1E2C78CD-563F-4B4C-B61D-F6747C047D88}" destId="{1D2B925B-284B-412D-83A8-828C82C36B17}" srcOrd="2" destOrd="0" parTransId="{FFDB56A2-0568-4DCE-A3A3-8D79F760F818}" sibTransId="{7E79044A-D4A3-4E08-96E9-5496CEFF5A07}"/>
    <dgm:cxn modelId="{A0AE7CD0-475B-4E75-85C2-E5447EAC8AD7}" type="presOf" srcId="{DFEFCB4C-4173-4924-B75A-9396001D93E4}" destId="{6E1A1E58-5F24-47A6-B4C3-B6D383780235}" srcOrd="1" destOrd="0" presId="urn:microsoft.com/office/officeart/2005/8/layout/pyramid1"/>
    <dgm:cxn modelId="{7BAC88A2-BA85-4C6B-807A-AC2F6980CBA7}" type="presOf" srcId="{6F8CACAC-73E8-4879-9A7A-67B963048015}" destId="{A63DEB1A-5AAC-4539-8D0F-1E0CAC6B474B}" srcOrd="0" destOrd="0" presId="urn:microsoft.com/office/officeart/2005/8/layout/pyramid1"/>
    <dgm:cxn modelId="{B7BB20F6-432F-4644-9D12-B1A359C82EFE}" type="presOf" srcId="{1D2B925B-284B-412D-83A8-828C82C36B17}" destId="{D52430F3-3FEE-4A89-B035-4AB80A730598}" srcOrd="0" destOrd="0" presId="urn:microsoft.com/office/officeart/2005/8/layout/pyramid1"/>
    <dgm:cxn modelId="{C6E2CCA8-018F-458D-AFD7-FB1199242D45}" srcId="{1E2C78CD-563F-4B4C-B61D-F6747C047D88}" destId="{A681EB93-5857-4718-A87F-D2A905A080C6}" srcOrd="1" destOrd="0" parTransId="{E7B4C590-10CB-4552-A065-3AE374EA958F}" sibTransId="{07245627-FC72-4AE5-B781-AA46E7FF1F11}"/>
    <dgm:cxn modelId="{8498CE70-815C-4170-A9E9-02824BE11B5D}" srcId="{1E2C78CD-563F-4B4C-B61D-F6747C047D88}" destId="{DFEFCB4C-4173-4924-B75A-9396001D93E4}" srcOrd="3" destOrd="0" parTransId="{8C23DA38-C416-4896-BA3A-8978F3DFE29A}" sibTransId="{433D28EB-A966-4FA6-AF81-9166D8971822}"/>
    <dgm:cxn modelId="{D74C11E9-6084-416A-B4C8-65AEFD3FACCA}" type="presOf" srcId="{1E2C78CD-563F-4B4C-B61D-F6747C047D88}" destId="{0F8EB556-22CC-4E81-9D2D-4A4381DA14B2}" srcOrd="0" destOrd="0" presId="urn:microsoft.com/office/officeart/2005/8/layout/pyramid1"/>
    <dgm:cxn modelId="{A0A7EAFB-3C19-4050-8C0F-ADD7A5288099}" type="presOf" srcId="{1D2B925B-284B-412D-83A8-828C82C36B17}" destId="{887E46C0-D98E-4BD7-9728-8A446D3E76E3}" srcOrd="1" destOrd="0" presId="urn:microsoft.com/office/officeart/2005/8/layout/pyramid1"/>
    <dgm:cxn modelId="{66DDFBD0-9B8F-4BA4-8712-68381EDBB126}" srcId="{1E2C78CD-563F-4B4C-B61D-F6747C047D88}" destId="{6F8CACAC-73E8-4879-9A7A-67B963048015}" srcOrd="0" destOrd="0" parTransId="{5B2F54AA-3DF1-4618-8CCE-8C9FB4E1DFBD}" sibTransId="{A950040A-F334-4D05-8E84-400D5478B31F}"/>
    <dgm:cxn modelId="{DA065BAF-FCFF-48C6-940D-1D020A56003B}" type="presOf" srcId="{A681EB93-5857-4718-A87F-D2A905A080C6}" destId="{8F1ECB5D-350C-43FA-BA00-AB24B65ACA39}" srcOrd="1" destOrd="0" presId="urn:microsoft.com/office/officeart/2005/8/layout/pyramid1"/>
    <dgm:cxn modelId="{C31B6864-E754-4F3E-BCB6-4D653FF84DA7}" type="presParOf" srcId="{0F8EB556-22CC-4E81-9D2D-4A4381DA14B2}" destId="{B442B29A-1DF9-4633-B537-FD0569E69F01}" srcOrd="0" destOrd="0" presId="urn:microsoft.com/office/officeart/2005/8/layout/pyramid1"/>
    <dgm:cxn modelId="{8A1F4389-9056-4A14-9F3F-0ED52662BA85}" type="presParOf" srcId="{B442B29A-1DF9-4633-B537-FD0569E69F01}" destId="{A63DEB1A-5AAC-4539-8D0F-1E0CAC6B474B}" srcOrd="0" destOrd="0" presId="urn:microsoft.com/office/officeart/2005/8/layout/pyramid1"/>
    <dgm:cxn modelId="{ADDB5495-B6A6-4570-9968-E070256AC112}" type="presParOf" srcId="{B442B29A-1DF9-4633-B537-FD0569E69F01}" destId="{871F3605-6513-403B-96CB-478BCE470B85}" srcOrd="1" destOrd="0" presId="urn:microsoft.com/office/officeart/2005/8/layout/pyramid1"/>
    <dgm:cxn modelId="{BAF6ECBB-E792-489B-9982-F3588C80BA8A}" type="presParOf" srcId="{0F8EB556-22CC-4E81-9D2D-4A4381DA14B2}" destId="{C7302959-7C0E-4FD8-B6A9-22509BBA3F5A}" srcOrd="1" destOrd="0" presId="urn:microsoft.com/office/officeart/2005/8/layout/pyramid1"/>
    <dgm:cxn modelId="{4A7F2ED8-BF96-4E06-9663-F343B4FEB74B}" type="presParOf" srcId="{C7302959-7C0E-4FD8-B6A9-22509BBA3F5A}" destId="{CA5C0E31-C0DD-4A68-8B3B-0AD39ACD729A}" srcOrd="0" destOrd="0" presId="urn:microsoft.com/office/officeart/2005/8/layout/pyramid1"/>
    <dgm:cxn modelId="{1BF20F54-1062-4748-9BDB-88AB5C7A61AF}" type="presParOf" srcId="{C7302959-7C0E-4FD8-B6A9-22509BBA3F5A}" destId="{8F1ECB5D-350C-43FA-BA00-AB24B65ACA39}" srcOrd="1" destOrd="0" presId="urn:microsoft.com/office/officeart/2005/8/layout/pyramid1"/>
    <dgm:cxn modelId="{D98350F2-D540-487A-917E-C87EBB0276AB}" type="presParOf" srcId="{0F8EB556-22CC-4E81-9D2D-4A4381DA14B2}" destId="{7B5E0941-6A91-48DF-BFD6-2B9428FB39BC}" srcOrd="2" destOrd="0" presId="urn:microsoft.com/office/officeart/2005/8/layout/pyramid1"/>
    <dgm:cxn modelId="{6250B332-C445-49E7-8737-6752096F3791}" type="presParOf" srcId="{7B5E0941-6A91-48DF-BFD6-2B9428FB39BC}" destId="{D52430F3-3FEE-4A89-B035-4AB80A730598}" srcOrd="0" destOrd="0" presId="urn:microsoft.com/office/officeart/2005/8/layout/pyramid1"/>
    <dgm:cxn modelId="{2C4E3138-938D-4098-85C3-519970FB39A8}" type="presParOf" srcId="{7B5E0941-6A91-48DF-BFD6-2B9428FB39BC}" destId="{887E46C0-D98E-4BD7-9728-8A446D3E76E3}" srcOrd="1" destOrd="0" presId="urn:microsoft.com/office/officeart/2005/8/layout/pyramid1"/>
    <dgm:cxn modelId="{B04BBC11-BEF1-4387-8402-77D42F17D8C5}" type="presParOf" srcId="{0F8EB556-22CC-4E81-9D2D-4A4381DA14B2}" destId="{1D1D3CB1-050A-47BC-8C9C-B9A34B40A4A0}" srcOrd="3" destOrd="0" presId="urn:microsoft.com/office/officeart/2005/8/layout/pyramid1"/>
    <dgm:cxn modelId="{AE76DEE1-4C23-42AC-A9CB-9B9764EF8BFE}" type="presParOf" srcId="{1D1D3CB1-050A-47BC-8C9C-B9A34B40A4A0}" destId="{B487B159-B638-4C29-99F3-81DC77FA5FD0}" srcOrd="0" destOrd="0" presId="urn:microsoft.com/office/officeart/2005/8/layout/pyramid1"/>
    <dgm:cxn modelId="{6721EF82-5829-4C09-B4FE-7814147D3A54}" type="presParOf" srcId="{1D1D3CB1-050A-47BC-8C9C-B9A34B40A4A0}" destId="{6E1A1E58-5F24-47A6-B4C3-B6D38378023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2C78CD-563F-4B4C-B61D-F6747C047D8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F8CACAC-73E8-4879-9A7A-67B963048015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endParaRPr lang="en-GB" dirty="0"/>
        </a:p>
      </dgm:t>
    </dgm:pt>
    <dgm:pt modelId="{5B2F54AA-3DF1-4618-8CCE-8C9FB4E1DFBD}" type="parTrans" cxnId="{66DDFBD0-9B8F-4BA4-8712-68381EDBB126}">
      <dgm:prSet/>
      <dgm:spPr/>
      <dgm:t>
        <a:bodyPr/>
        <a:lstStyle/>
        <a:p>
          <a:endParaRPr lang="en-GB"/>
        </a:p>
      </dgm:t>
    </dgm:pt>
    <dgm:pt modelId="{A950040A-F334-4D05-8E84-400D5478B31F}" type="sibTrans" cxnId="{66DDFBD0-9B8F-4BA4-8712-68381EDBB126}">
      <dgm:prSet/>
      <dgm:spPr/>
      <dgm:t>
        <a:bodyPr/>
        <a:lstStyle/>
        <a:p>
          <a:endParaRPr lang="en-GB"/>
        </a:p>
      </dgm:t>
    </dgm:pt>
    <dgm:pt modelId="{A681EB93-5857-4718-A87F-D2A905A080C6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endParaRPr lang="en-GB" dirty="0"/>
        </a:p>
      </dgm:t>
    </dgm:pt>
    <dgm:pt modelId="{E7B4C590-10CB-4552-A065-3AE374EA958F}" type="parTrans" cxnId="{C6E2CCA8-018F-458D-AFD7-FB1199242D45}">
      <dgm:prSet/>
      <dgm:spPr/>
      <dgm:t>
        <a:bodyPr/>
        <a:lstStyle/>
        <a:p>
          <a:endParaRPr lang="en-GB"/>
        </a:p>
      </dgm:t>
    </dgm:pt>
    <dgm:pt modelId="{07245627-FC72-4AE5-B781-AA46E7FF1F11}" type="sibTrans" cxnId="{C6E2CCA8-018F-458D-AFD7-FB1199242D45}">
      <dgm:prSet/>
      <dgm:spPr/>
      <dgm:t>
        <a:bodyPr/>
        <a:lstStyle/>
        <a:p>
          <a:endParaRPr lang="en-GB"/>
        </a:p>
      </dgm:t>
    </dgm:pt>
    <dgm:pt modelId="{DFEFCB4C-4173-4924-B75A-9396001D93E4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endParaRPr lang="en-GB" dirty="0"/>
        </a:p>
      </dgm:t>
    </dgm:pt>
    <dgm:pt modelId="{8C23DA38-C416-4896-BA3A-8978F3DFE29A}" type="parTrans" cxnId="{8498CE70-815C-4170-A9E9-02824BE11B5D}">
      <dgm:prSet/>
      <dgm:spPr/>
      <dgm:t>
        <a:bodyPr/>
        <a:lstStyle/>
        <a:p>
          <a:endParaRPr lang="en-GB"/>
        </a:p>
      </dgm:t>
    </dgm:pt>
    <dgm:pt modelId="{433D28EB-A966-4FA6-AF81-9166D8971822}" type="sibTrans" cxnId="{8498CE70-815C-4170-A9E9-02824BE11B5D}">
      <dgm:prSet/>
      <dgm:spPr/>
      <dgm:t>
        <a:bodyPr/>
        <a:lstStyle/>
        <a:p>
          <a:endParaRPr lang="en-GB"/>
        </a:p>
      </dgm:t>
    </dgm:pt>
    <dgm:pt modelId="{1D2B925B-284B-412D-83A8-828C82C36B17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GB" dirty="0"/>
        </a:p>
      </dgm:t>
    </dgm:pt>
    <dgm:pt modelId="{FFDB56A2-0568-4DCE-A3A3-8D79F760F818}" type="parTrans" cxnId="{BA21DC89-75C7-446F-ACA9-6EDF14ECD059}">
      <dgm:prSet/>
      <dgm:spPr/>
      <dgm:t>
        <a:bodyPr/>
        <a:lstStyle/>
        <a:p>
          <a:endParaRPr lang="en-GB"/>
        </a:p>
      </dgm:t>
    </dgm:pt>
    <dgm:pt modelId="{7E79044A-D4A3-4E08-96E9-5496CEFF5A07}" type="sibTrans" cxnId="{BA21DC89-75C7-446F-ACA9-6EDF14ECD059}">
      <dgm:prSet/>
      <dgm:spPr/>
      <dgm:t>
        <a:bodyPr/>
        <a:lstStyle/>
        <a:p>
          <a:endParaRPr lang="en-GB"/>
        </a:p>
      </dgm:t>
    </dgm:pt>
    <dgm:pt modelId="{0F8EB556-22CC-4E81-9D2D-4A4381DA14B2}" type="pres">
      <dgm:prSet presAssocID="{1E2C78CD-563F-4B4C-B61D-F6747C047D88}" presName="Name0" presStyleCnt="0">
        <dgm:presLayoutVars>
          <dgm:dir/>
          <dgm:animLvl val="lvl"/>
          <dgm:resizeHandles val="exact"/>
        </dgm:presLayoutVars>
      </dgm:prSet>
      <dgm:spPr/>
    </dgm:pt>
    <dgm:pt modelId="{B442B29A-1DF9-4633-B537-FD0569E69F01}" type="pres">
      <dgm:prSet presAssocID="{6F8CACAC-73E8-4879-9A7A-67B963048015}" presName="Name8" presStyleCnt="0"/>
      <dgm:spPr/>
    </dgm:pt>
    <dgm:pt modelId="{A63DEB1A-5AAC-4539-8D0F-1E0CAC6B474B}" type="pres">
      <dgm:prSet presAssocID="{6F8CACAC-73E8-4879-9A7A-67B963048015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1F3605-6513-403B-96CB-478BCE470B85}" type="pres">
      <dgm:prSet presAssocID="{6F8CACAC-73E8-4879-9A7A-67B9630480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302959-7C0E-4FD8-B6A9-22509BBA3F5A}" type="pres">
      <dgm:prSet presAssocID="{A681EB93-5857-4718-A87F-D2A905A080C6}" presName="Name8" presStyleCnt="0"/>
      <dgm:spPr/>
    </dgm:pt>
    <dgm:pt modelId="{CA5C0E31-C0DD-4A68-8B3B-0AD39ACD729A}" type="pres">
      <dgm:prSet presAssocID="{A681EB93-5857-4718-A87F-D2A905A080C6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1ECB5D-350C-43FA-BA00-AB24B65ACA39}" type="pres">
      <dgm:prSet presAssocID="{A681EB93-5857-4718-A87F-D2A905A080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5E0941-6A91-48DF-BFD6-2B9428FB39BC}" type="pres">
      <dgm:prSet presAssocID="{1D2B925B-284B-412D-83A8-828C82C36B17}" presName="Name8" presStyleCnt="0"/>
      <dgm:spPr/>
    </dgm:pt>
    <dgm:pt modelId="{D52430F3-3FEE-4A89-B035-4AB80A730598}" type="pres">
      <dgm:prSet presAssocID="{1D2B925B-284B-412D-83A8-828C82C36B17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E46C0-D98E-4BD7-9728-8A446D3E76E3}" type="pres">
      <dgm:prSet presAssocID="{1D2B925B-284B-412D-83A8-828C82C36B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D3CB1-050A-47BC-8C9C-B9A34B40A4A0}" type="pres">
      <dgm:prSet presAssocID="{DFEFCB4C-4173-4924-B75A-9396001D93E4}" presName="Name8" presStyleCnt="0"/>
      <dgm:spPr/>
    </dgm:pt>
    <dgm:pt modelId="{B487B159-B638-4C29-99F3-81DC77FA5FD0}" type="pres">
      <dgm:prSet presAssocID="{DFEFCB4C-4173-4924-B75A-9396001D93E4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1A1E58-5F24-47A6-B4C3-B6D383780235}" type="pres">
      <dgm:prSet presAssocID="{DFEFCB4C-4173-4924-B75A-9396001D93E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F0580B7-CCBE-4EA9-BAB0-2D4A3500A19E}" type="presOf" srcId="{A681EB93-5857-4718-A87F-D2A905A080C6}" destId="{8F1ECB5D-350C-43FA-BA00-AB24B65ACA39}" srcOrd="1" destOrd="0" presId="urn:microsoft.com/office/officeart/2005/8/layout/pyramid1"/>
    <dgm:cxn modelId="{42F59823-9F50-41EF-8168-345D6596DE7C}" type="presOf" srcId="{1D2B925B-284B-412D-83A8-828C82C36B17}" destId="{887E46C0-D98E-4BD7-9728-8A446D3E76E3}" srcOrd="1" destOrd="0" presId="urn:microsoft.com/office/officeart/2005/8/layout/pyramid1"/>
    <dgm:cxn modelId="{86384081-D099-4CE2-93C9-75B7034A85B5}" type="presOf" srcId="{6F8CACAC-73E8-4879-9A7A-67B963048015}" destId="{A63DEB1A-5AAC-4539-8D0F-1E0CAC6B474B}" srcOrd="0" destOrd="0" presId="urn:microsoft.com/office/officeart/2005/8/layout/pyramid1"/>
    <dgm:cxn modelId="{BA21DC89-75C7-446F-ACA9-6EDF14ECD059}" srcId="{1E2C78CD-563F-4B4C-B61D-F6747C047D88}" destId="{1D2B925B-284B-412D-83A8-828C82C36B17}" srcOrd="2" destOrd="0" parTransId="{FFDB56A2-0568-4DCE-A3A3-8D79F760F818}" sibTransId="{7E79044A-D4A3-4E08-96E9-5496CEFF5A07}"/>
    <dgm:cxn modelId="{D99D4B48-338A-41F2-96DB-8F7E016935EB}" type="presOf" srcId="{A681EB93-5857-4718-A87F-D2A905A080C6}" destId="{CA5C0E31-C0DD-4A68-8B3B-0AD39ACD729A}" srcOrd="0" destOrd="0" presId="urn:microsoft.com/office/officeart/2005/8/layout/pyramid1"/>
    <dgm:cxn modelId="{B2E687BF-CE52-4E90-A0A1-CD7DF284BE48}" type="presOf" srcId="{1D2B925B-284B-412D-83A8-828C82C36B17}" destId="{D52430F3-3FEE-4A89-B035-4AB80A730598}" srcOrd="0" destOrd="0" presId="urn:microsoft.com/office/officeart/2005/8/layout/pyramid1"/>
    <dgm:cxn modelId="{C6E2CCA8-018F-458D-AFD7-FB1199242D45}" srcId="{1E2C78CD-563F-4B4C-B61D-F6747C047D88}" destId="{A681EB93-5857-4718-A87F-D2A905A080C6}" srcOrd="1" destOrd="0" parTransId="{E7B4C590-10CB-4552-A065-3AE374EA958F}" sibTransId="{07245627-FC72-4AE5-B781-AA46E7FF1F11}"/>
    <dgm:cxn modelId="{8498CE70-815C-4170-A9E9-02824BE11B5D}" srcId="{1E2C78CD-563F-4B4C-B61D-F6747C047D88}" destId="{DFEFCB4C-4173-4924-B75A-9396001D93E4}" srcOrd="3" destOrd="0" parTransId="{8C23DA38-C416-4896-BA3A-8978F3DFE29A}" sibTransId="{433D28EB-A966-4FA6-AF81-9166D8971822}"/>
    <dgm:cxn modelId="{C2445B9E-9796-47FB-BC52-B5FCC3A8EF94}" type="presOf" srcId="{DFEFCB4C-4173-4924-B75A-9396001D93E4}" destId="{6E1A1E58-5F24-47A6-B4C3-B6D383780235}" srcOrd="1" destOrd="0" presId="urn:microsoft.com/office/officeart/2005/8/layout/pyramid1"/>
    <dgm:cxn modelId="{66DDFBD0-9B8F-4BA4-8712-68381EDBB126}" srcId="{1E2C78CD-563F-4B4C-B61D-F6747C047D88}" destId="{6F8CACAC-73E8-4879-9A7A-67B963048015}" srcOrd="0" destOrd="0" parTransId="{5B2F54AA-3DF1-4618-8CCE-8C9FB4E1DFBD}" sibTransId="{A950040A-F334-4D05-8E84-400D5478B31F}"/>
    <dgm:cxn modelId="{7000638B-B609-4A81-8124-5AFBD352C307}" type="presOf" srcId="{6F8CACAC-73E8-4879-9A7A-67B963048015}" destId="{871F3605-6513-403B-96CB-478BCE470B85}" srcOrd="1" destOrd="0" presId="urn:microsoft.com/office/officeart/2005/8/layout/pyramid1"/>
    <dgm:cxn modelId="{AE80CC7B-7CE5-4045-A0F5-A946634D7088}" type="presOf" srcId="{1E2C78CD-563F-4B4C-B61D-F6747C047D88}" destId="{0F8EB556-22CC-4E81-9D2D-4A4381DA14B2}" srcOrd="0" destOrd="0" presId="urn:microsoft.com/office/officeart/2005/8/layout/pyramid1"/>
    <dgm:cxn modelId="{754A86DB-BEDA-4348-89A8-DDF00120CAAE}" type="presOf" srcId="{DFEFCB4C-4173-4924-B75A-9396001D93E4}" destId="{B487B159-B638-4C29-99F3-81DC77FA5FD0}" srcOrd="0" destOrd="0" presId="urn:microsoft.com/office/officeart/2005/8/layout/pyramid1"/>
    <dgm:cxn modelId="{C3A97582-E450-4AB1-819D-B874A987F9BD}" type="presParOf" srcId="{0F8EB556-22CC-4E81-9D2D-4A4381DA14B2}" destId="{B442B29A-1DF9-4633-B537-FD0569E69F01}" srcOrd="0" destOrd="0" presId="urn:microsoft.com/office/officeart/2005/8/layout/pyramid1"/>
    <dgm:cxn modelId="{5C747AA8-9812-4D35-A767-1DA547DF2D62}" type="presParOf" srcId="{B442B29A-1DF9-4633-B537-FD0569E69F01}" destId="{A63DEB1A-5AAC-4539-8D0F-1E0CAC6B474B}" srcOrd="0" destOrd="0" presId="urn:microsoft.com/office/officeart/2005/8/layout/pyramid1"/>
    <dgm:cxn modelId="{3F7CD621-E5AE-4B23-974A-6ECD5E3345F4}" type="presParOf" srcId="{B442B29A-1DF9-4633-B537-FD0569E69F01}" destId="{871F3605-6513-403B-96CB-478BCE470B85}" srcOrd="1" destOrd="0" presId="urn:microsoft.com/office/officeart/2005/8/layout/pyramid1"/>
    <dgm:cxn modelId="{134658A1-D208-44A8-B4F6-FF2D30922D8A}" type="presParOf" srcId="{0F8EB556-22CC-4E81-9D2D-4A4381DA14B2}" destId="{C7302959-7C0E-4FD8-B6A9-22509BBA3F5A}" srcOrd="1" destOrd="0" presId="urn:microsoft.com/office/officeart/2005/8/layout/pyramid1"/>
    <dgm:cxn modelId="{2482F436-042B-42BF-9D78-6C555ECE4127}" type="presParOf" srcId="{C7302959-7C0E-4FD8-B6A9-22509BBA3F5A}" destId="{CA5C0E31-C0DD-4A68-8B3B-0AD39ACD729A}" srcOrd="0" destOrd="0" presId="urn:microsoft.com/office/officeart/2005/8/layout/pyramid1"/>
    <dgm:cxn modelId="{7C6B3994-D72A-4A5A-9C65-49706D41C16A}" type="presParOf" srcId="{C7302959-7C0E-4FD8-B6A9-22509BBA3F5A}" destId="{8F1ECB5D-350C-43FA-BA00-AB24B65ACA39}" srcOrd="1" destOrd="0" presId="urn:microsoft.com/office/officeart/2005/8/layout/pyramid1"/>
    <dgm:cxn modelId="{99AF8A28-D765-46AD-833B-F8DF8DA76099}" type="presParOf" srcId="{0F8EB556-22CC-4E81-9D2D-4A4381DA14B2}" destId="{7B5E0941-6A91-48DF-BFD6-2B9428FB39BC}" srcOrd="2" destOrd="0" presId="urn:microsoft.com/office/officeart/2005/8/layout/pyramid1"/>
    <dgm:cxn modelId="{35350D26-5F51-464A-A932-A8E3ED809B2F}" type="presParOf" srcId="{7B5E0941-6A91-48DF-BFD6-2B9428FB39BC}" destId="{D52430F3-3FEE-4A89-B035-4AB80A730598}" srcOrd="0" destOrd="0" presId="urn:microsoft.com/office/officeart/2005/8/layout/pyramid1"/>
    <dgm:cxn modelId="{8FEDB00A-289E-4BA1-9937-D5084D856C5D}" type="presParOf" srcId="{7B5E0941-6A91-48DF-BFD6-2B9428FB39BC}" destId="{887E46C0-D98E-4BD7-9728-8A446D3E76E3}" srcOrd="1" destOrd="0" presId="urn:microsoft.com/office/officeart/2005/8/layout/pyramid1"/>
    <dgm:cxn modelId="{54EC0675-556D-48E0-A266-35F845145DDE}" type="presParOf" srcId="{0F8EB556-22CC-4E81-9D2D-4A4381DA14B2}" destId="{1D1D3CB1-050A-47BC-8C9C-B9A34B40A4A0}" srcOrd="3" destOrd="0" presId="urn:microsoft.com/office/officeart/2005/8/layout/pyramid1"/>
    <dgm:cxn modelId="{0641032F-F2DB-4179-8D89-E5DBE76D79A9}" type="presParOf" srcId="{1D1D3CB1-050A-47BC-8C9C-B9A34B40A4A0}" destId="{B487B159-B638-4C29-99F3-81DC77FA5FD0}" srcOrd="0" destOrd="0" presId="urn:microsoft.com/office/officeart/2005/8/layout/pyramid1"/>
    <dgm:cxn modelId="{1D4DB3B5-8E98-4F17-8696-59EE26814807}" type="presParOf" srcId="{1D1D3CB1-050A-47BC-8C9C-B9A34B40A4A0}" destId="{6E1A1E58-5F24-47A6-B4C3-B6D38378023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DEB1A-5AAC-4539-8D0F-1E0CAC6B474B}">
      <dsp:nvSpPr>
        <dsp:cNvPr id="0" name=""/>
        <dsp:cNvSpPr/>
      </dsp:nvSpPr>
      <dsp:spPr>
        <a:xfrm>
          <a:off x="1914525" y="0"/>
          <a:ext cx="1276350" cy="1223168"/>
        </a:xfrm>
        <a:prstGeom prst="trapezoid">
          <a:avLst>
            <a:gd name="adj" fmla="val 52174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1914525" y="0"/>
        <a:ext cx="1276350" cy="1223168"/>
      </dsp:txXfrm>
    </dsp:sp>
    <dsp:sp modelId="{CA5C0E31-C0DD-4A68-8B3B-0AD39ACD729A}">
      <dsp:nvSpPr>
        <dsp:cNvPr id="0" name=""/>
        <dsp:cNvSpPr/>
      </dsp:nvSpPr>
      <dsp:spPr>
        <a:xfrm>
          <a:off x="1276350" y="1223168"/>
          <a:ext cx="2552700" cy="1223168"/>
        </a:xfrm>
        <a:prstGeom prst="trapezoid">
          <a:avLst>
            <a:gd name="adj" fmla="val 52174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1723072" y="1223168"/>
        <a:ext cx="1659255" cy="1223168"/>
      </dsp:txXfrm>
    </dsp:sp>
    <dsp:sp modelId="{D52430F3-3FEE-4A89-B035-4AB80A730598}">
      <dsp:nvSpPr>
        <dsp:cNvPr id="0" name=""/>
        <dsp:cNvSpPr/>
      </dsp:nvSpPr>
      <dsp:spPr>
        <a:xfrm>
          <a:off x="638174" y="2446337"/>
          <a:ext cx="3829050" cy="1223168"/>
        </a:xfrm>
        <a:prstGeom prst="trapezoid">
          <a:avLst>
            <a:gd name="adj" fmla="val 52174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1308258" y="2446337"/>
        <a:ext cx="2488882" cy="1223168"/>
      </dsp:txXfrm>
    </dsp:sp>
    <dsp:sp modelId="{B487B159-B638-4C29-99F3-81DC77FA5FD0}">
      <dsp:nvSpPr>
        <dsp:cNvPr id="0" name=""/>
        <dsp:cNvSpPr/>
      </dsp:nvSpPr>
      <dsp:spPr>
        <a:xfrm>
          <a:off x="0" y="3669506"/>
          <a:ext cx="5105400" cy="1223168"/>
        </a:xfrm>
        <a:prstGeom prst="trapezoid">
          <a:avLst>
            <a:gd name="adj" fmla="val 52174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893444" y="3669506"/>
        <a:ext cx="3318510" cy="1223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DEB1A-5AAC-4539-8D0F-1E0CAC6B474B}">
      <dsp:nvSpPr>
        <dsp:cNvPr id="0" name=""/>
        <dsp:cNvSpPr/>
      </dsp:nvSpPr>
      <dsp:spPr>
        <a:xfrm>
          <a:off x="1914525" y="0"/>
          <a:ext cx="1276350" cy="1223168"/>
        </a:xfrm>
        <a:prstGeom prst="trapezoid">
          <a:avLst>
            <a:gd name="adj" fmla="val 52174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1914525" y="0"/>
        <a:ext cx="1276350" cy="1223168"/>
      </dsp:txXfrm>
    </dsp:sp>
    <dsp:sp modelId="{CA5C0E31-C0DD-4A68-8B3B-0AD39ACD729A}">
      <dsp:nvSpPr>
        <dsp:cNvPr id="0" name=""/>
        <dsp:cNvSpPr/>
      </dsp:nvSpPr>
      <dsp:spPr>
        <a:xfrm>
          <a:off x="1276350" y="1223168"/>
          <a:ext cx="2552700" cy="1223168"/>
        </a:xfrm>
        <a:prstGeom prst="trapezoid">
          <a:avLst>
            <a:gd name="adj" fmla="val 52174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1723072" y="1223168"/>
        <a:ext cx="1659255" cy="1223168"/>
      </dsp:txXfrm>
    </dsp:sp>
    <dsp:sp modelId="{D52430F3-3FEE-4A89-B035-4AB80A730598}">
      <dsp:nvSpPr>
        <dsp:cNvPr id="0" name=""/>
        <dsp:cNvSpPr/>
      </dsp:nvSpPr>
      <dsp:spPr>
        <a:xfrm>
          <a:off x="638174" y="2446337"/>
          <a:ext cx="3829050" cy="1223168"/>
        </a:xfrm>
        <a:prstGeom prst="trapezoid">
          <a:avLst>
            <a:gd name="adj" fmla="val 52174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1308258" y="2446337"/>
        <a:ext cx="2488882" cy="1223168"/>
      </dsp:txXfrm>
    </dsp:sp>
    <dsp:sp modelId="{B487B159-B638-4C29-99F3-81DC77FA5FD0}">
      <dsp:nvSpPr>
        <dsp:cNvPr id="0" name=""/>
        <dsp:cNvSpPr/>
      </dsp:nvSpPr>
      <dsp:spPr>
        <a:xfrm>
          <a:off x="0" y="3669506"/>
          <a:ext cx="5105400" cy="1223168"/>
        </a:xfrm>
        <a:prstGeom prst="trapezoid">
          <a:avLst>
            <a:gd name="adj" fmla="val 52174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893444" y="3669506"/>
        <a:ext cx="3318510" cy="1223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AB20F-7575-4209-AEDF-BA8864AB88E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6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CD075-FE77-4FFA-8918-11F8474E0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32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8224-BDA9-4C88-A950-725DF62F27D0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5013-5624-4A00-8085-BA560217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8224-BDA9-4C88-A950-725DF62F27D0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5013-5624-4A00-8085-BA560217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8224-BDA9-4C88-A950-725DF62F27D0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5013-5624-4A00-8085-BA560217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8224-BDA9-4C88-A950-725DF62F27D0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5013-5624-4A00-8085-BA560217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8224-BDA9-4C88-A950-725DF62F27D0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5013-5624-4A00-8085-BA560217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8224-BDA9-4C88-A950-725DF62F27D0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5013-5624-4A00-8085-BA560217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8224-BDA9-4C88-A950-725DF62F27D0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5013-5624-4A00-8085-BA560217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8224-BDA9-4C88-A950-725DF62F27D0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5013-5624-4A00-8085-BA560217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8224-BDA9-4C88-A950-725DF62F27D0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5013-5624-4A00-8085-BA560217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8224-BDA9-4C88-A950-725DF62F27D0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5013-5624-4A00-8085-BA560217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8224-BDA9-4C88-A950-725DF62F27D0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5013-5624-4A00-8085-BA560217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>
                <a:alpha val="59000"/>
              </a:srgbClr>
            </a:gs>
            <a:gs pos="0">
              <a:srgbClr val="FFC000">
                <a:alpha val="59000"/>
              </a:srgbClr>
            </a:gs>
            <a:gs pos="0">
              <a:srgbClr val="FFC000">
                <a:alpha val="59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78224-BDA9-4C88-A950-725DF62F27D0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15013-5624-4A00-8085-BA560217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VEZqarUnVpo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a8TAQ0AnDM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E3tfLklmQ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jpe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vSod16wfg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tnADq4Y0-A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235vpOToVU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stockholm360.net/list.php?id=versailles" TargetMode="External"/><Relationship Id="rId4" Type="http://schemas.openxmlformats.org/officeDocument/2006/relationships/hyperlink" Target="http://www.youvisit.com/tour/versaille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historytoday.com/sites/default/files/features/bastil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77" y="3000425"/>
            <a:ext cx="3175252" cy="25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dn.history.com/sites/2/2015/07/guilottine-GettyImages-5413213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29" y="3023430"/>
            <a:ext cx="3060340" cy="24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0688"/>
            <a:ext cx="9144000" cy="14700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1470025"/>
          </a:xfrm>
        </p:spPr>
        <p:txBody>
          <a:bodyPr>
            <a:noAutofit/>
          </a:bodyPr>
          <a:lstStyle/>
          <a:p>
            <a:r>
              <a:rPr lang="en-CA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French Revolution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1613480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2146" y="2358548"/>
            <a:ext cx="3759708" cy="3482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616530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hlinkClick r:id="rId5"/>
              </a:rPr>
              <a:t>Video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74954" y="6099635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1789-1799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CA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Monarchy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5943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/>
              <a:t>Marie Antoinette</a:t>
            </a:r>
            <a:endParaRPr lang="en-US" sz="36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343400" y="1981200"/>
            <a:ext cx="4648200" cy="5257800"/>
          </a:xfrm>
        </p:spPr>
        <p:txBody>
          <a:bodyPr>
            <a:normAutofit/>
          </a:bodyPr>
          <a:lstStyle/>
          <a:p>
            <a:r>
              <a:rPr lang="en-CA" dirty="0" smtClean="0"/>
              <a:t>Wife of Louis XVI</a:t>
            </a:r>
          </a:p>
          <a:p>
            <a:r>
              <a:rPr lang="en-CA" dirty="0" smtClean="0"/>
              <a:t>Idealized peasant life “play farming”</a:t>
            </a:r>
          </a:p>
          <a:p>
            <a:r>
              <a:rPr lang="en-CA" dirty="0" smtClean="0"/>
              <a:t>Loved extravagant, fine things</a:t>
            </a:r>
          </a:p>
          <a:p>
            <a:r>
              <a:rPr lang="en-CA" dirty="0" smtClean="0"/>
              <a:t>Spent lots of $$$ on </a:t>
            </a:r>
            <a:r>
              <a:rPr lang="en-CA" dirty="0" smtClean="0"/>
              <a:t>jewels</a:t>
            </a:r>
          </a:p>
          <a:p>
            <a:r>
              <a:rPr lang="en-CA" sz="2800" dirty="0">
                <a:hlinkClick r:id="rId2"/>
              </a:rPr>
              <a:t>https://</a:t>
            </a:r>
            <a:r>
              <a:rPr lang="en-CA" sz="2800" dirty="0" smtClean="0">
                <a:hlinkClick r:id="rId2"/>
              </a:rPr>
              <a:t>www.youtube.com/watch?v=a8TAQ0AnDMc</a:t>
            </a:r>
            <a:r>
              <a:rPr lang="en-CA" sz="2800" dirty="0" smtClean="0"/>
              <a:t> </a:t>
            </a:r>
            <a:endParaRPr lang="en-CA" sz="2800" dirty="0" smtClean="0"/>
          </a:p>
          <a:p>
            <a:endParaRPr lang="en-CA" dirty="0" smtClean="0"/>
          </a:p>
        </p:txBody>
      </p:sp>
      <p:pic>
        <p:nvPicPr>
          <p:cNvPr id="9" name="Picture 8" descr="Marie_Antoinette_17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24000"/>
            <a:ext cx="349148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5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CA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Philosophes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ontesquieu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78" y="1524000"/>
            <a:ext cx="2834498" cy="3429000"/>
          </a:xfrm>
          <a:prstGeom prst="rect">
            <a:avLst/>
          </a:prstGeom>
        </p:spPr>
      </p:pic>
      <p:pic>
        <p:nvPicPr>
          <p:cNvPr id="5" name="Picture 4" descr="rousse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286000"/>
            <a:ext cx="2662428" cy="3532065"/>
          </a:xfrm>
          <a:prstGeom prst="rect">
            <a:avLst/>
          </a:prstGeom>
        </p:spPr>
      </p:pic>
      <p:pic>
        <p:nvPicPr>
          <p:cNvPr id="6" name="Picture 5" descr="Nicolas_de_Largillière,_François-Marie_Arouet_dit_Voltaire_(vers_1724-1725)_-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1524000"/>
            <a:ext cx="3220458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953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Montesquieu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5867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Rousseau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5638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Voltaire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s-images.forbes.com/davechase/files/2014/10/Age-of-Enlighten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780928"/>
            <a:ext cx="6840760" cy="3672408"/>
          </a:xfrm>
          <a:solidFill>
            <a:srgbClr val="EED085"/>
          </a:solidFill>
        </p:spPr>
        <p:txBody>
          <a:bodyPr anchor="ctr" anchorCtr="0">
            <a:normAutofit fontScale="92500"/>
          </a:bodyPr>
          <a:lstStyle/>
          <a:p>
            <a:r>
              <a:rPr lang="en-CA" sz="3600" dirty="0" smtClean="0"/>
              <a:t>New ideas= </a:t>
            </a:r>
            <a:r>
              <a:rPr lang="en-CA" sz="3600" b="1" i="1" dirty="0" smtClean="0"/>
              <a:t>catalyst </a:t>
            </a:r>
            <a:r>
              <a:rPr lang="en-CA" sz="3600" dirty="0" smtClean="0"/>
              <a:t>for revolution</a:t>
            </a:r>
          </a:p>
          <a:p>
            <a:r>
              <a:rPr lang="en-CA" sz="3600" dirty="0" smtClean="0"/>
              <a:t>Discussion of society &amp; problems</a:t>
            </a:r>
          </a:p>
          <a:p>
            <a:r>
              <a:rPr lang="en-CA" sz="3600" dirty="0" smtClean="0"/>
              <a:t>Absolute monarchy vs. Democracy</a:t>
            </a:r>
          </a:p>
          <a:p>
            <a:r>
              <a:rPr lang="en-CA" sz="3600" dirty="0" smtClean="0"/>
              <a:t>Scientific reasoning</a:t>
            </a:r>
          </a:p>
          <a:p>
            <a:r>
              <a:rPr lang="en-CA" sz="3600" dirty="0" smtClean="0"/>
              <a:t>Conflict with Church</a:t>
            </a:r>
            <a:endParaRPr lang="en-US" sz="3600" dirty="0"/>
          </a:p>
        </p:txBody>
      </p:sp>
      <p:pic>
        <p:nvPicPr>
          <p:cNvPr id="1030" name="Picture 6" descr="http://d2hej51cni6o0x.cloudfront.net/images/magill%2F0111204760-Rousse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89459"/>
            <a:ext cx="2339752" cy="318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CA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Philosophes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rousse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2662428" cy="35320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410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Rousseau</a:t>
            </a:r>
            <a:endParaRPr lang="en-US" sz="28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1905000"/>
            <a:ext cx="4953000" cy="4525963"/>
          </a:xfrm>
        </p:spPr>
        <p:txBody>
          <a:bodyPr/>
          <a:lstStyle/>
          <a:p>
            <a:r>
              <a:rPr lang="en-CA" u="sng" dirty="0" smtClean="0"/>
              <a:t>Social Contract </a:t>
            </a:r>
            <a:r>
              <a:rPr lang="en-CA" dirty="0" smtClean="0"/>
              <a:t>between citizens</a:t>
            </a:r>
            <a:r>
              <a:rPr lang="en-US" dirty="0" smtClean="0"/>
              <a:t>, where they agree to what the majority wants</a:t>
            </a:r>
          </a:p>
          <a:p>
            <a:r>
              <a:rPr lang="en-CA" dirty="0" smtClean="0"/>
              <a:t>Natural good will of humans is destroyed by government and society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CA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Philosophes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Nicolas_de_Largillière,_François-Marie_Arouet_dit_Voltaire_(vers_1724-1725)_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676400"/>
            <a:ext cx="3220458" cy="403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58013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Voltaire</a:t>
            </a:r>
            <a:endParaRPr lang="en-US" sz="28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2408237"/>
            <a:ext cx="4876800" cy="4525963"/>
          </a:xfrm>
        </p:spPr>
        <p:txBody>
          <a:bodyPr/>
          <a:lstStyle/>
          <a:p>
            <a:r>
              <a:rPr lang="en-CA" dirty="0" smtClean="0"/>
              <a:t>Against the Church</a:t>
            </a:r>
          </a:p>
          <a:p>
            <a:r>
              <a:rPr lang="en-CA" dirty="0" smtClean="0"/>
              <a:t>For freedom of thought</a:t>
            </a:r>
          </a:p>
          <a:p>
            <a:r>
              <a:rPr lang="en-CA" dirty="0" smtClean="0"/>
              <a:t>Absolute monarchy= good</a:t>
            </a:r>
          </a:p>
          <a:p>
            <a:r>
              <a:rPr lang="en-CA" dirty="0" smtClean="0"/>
              <a:t>Hated injustice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CA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Philosophes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ontesquieu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78" y="1524000"/>
            <a:ext cx="3401398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57251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Montesquieu</a:t>
            </a:r>
            <a:endParaRPr lang="en-US" sz="28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38600" y="2484437"/>
            <a:ext cx="4648200" cy="4525963"/>
          </a:xfrm>
        </p:spPr>
        <p:txBody>
          <a:bodyPr/>
          <a:lstStyle/>
          <a:p>
            <a:r>
              <a:rPr lang="en-CA" i="1" dirty="0" smtClean="0"/>
              <a:t>Ruler should work with elected parliaments</a:t>
            </a:r>
          </a:p>
          <a:p>
            <a:r>
              <a:rPr lang="en-CA" dirty="0" smtClean="0"/>
              <a:t>Not well received by monarchs... Why??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 Role 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2034"/>
            <a:ext cx="8305800" cy="4953000"/>
          </a:xfrm>
        </p:spPr>
        <p:txBody>
          <a:bodyPr>
            <a:normAutofit/>
          </a:bodyPr>
          <a:lstStyle/>
          <a:p>
            <a:r>
              <a:rPr lang="en-CA" dirty="0" smtClean="0"/>
              <a:t>Groups</a:t>
            </a:r>
          </a:p>
          <a:p>
            <a:r>
              <a:rPr lang="en-CA" dirty="0" smtClean="0"/>
              <a:t>You will be given a “character card”</a:t>
            </a:r>
          </a:p>
          <a:p>
            <a:r>
              <a:rPr lang="en-CA" dirty="0" smtClean="0"/>
              <a:t>Your job is to create </a:t>
            </a:r>
            <a:r>
              <a:rPr lang="en-CA" dirty="0" smtClean="0"/>
              <a:t>some kind of a skit</a:t>
            </a:r>
            <a:r>
              <a:rPr lang="en-CA" dirty="0"/>
              <a:t> </a:t>
            </a:r>
            <a:r>
              <a:rPr lang="en-CA" dirty="0" smtClean="0"/>
              <a:t>which </a:t>
            </a:r>
            <a:r>
              <a:rPr lang="en-CA" b="1" dirty="0" smtClean="0"/>
              <a:t>MUST </a:t>
            </a:r>
            <a:r>
              <a:rPr lang="en-CA" dirty="0" smtClean="0"/>
              <a:t>include the </a:t>
            </a:r>
            <a:r>
              <a:rPr lang="en-CA" dirty="0" smtClean="0"/>
              <a:t>character </a:t>
            </a:r>
            <a:r>
              <a:rPr lang="en-CA" dirty="0" smtClean="0"/>
              <a:t>on your card.</a:t>
            </a:r>
          </a:p>
          <a:p>
            <a:r>
              <a:rPr lang="en-CA" dirty="0" smtClean="0"/>
              <a:t>You </a:t>
            </a:r>
            <a:r>
              <a:rPr lang="en-CA" dirty="0" smtClean="0"/>
              <a:t>will present it to the class</a:t>
            </a:r>
          </a:p>
          <a:p>
            <a:r>
              <a:rPr lang="en-CA" dirty="0" smtClean="0"/>
              <a:t>(Do not use names)</a:t>
            </a:r>
          </a:p>
          <a:p>
            <a:r>
              <a:rPr lang="en-CA" dirty="0" smtClean="0"/>
              <a:t>Classmates will guess which </a:t>
            </a:r>
            <a:r>
              <a:rPr lang="en-CA" dirty="0" smtClean="0"/>
              <a:t>character(s) </a:t>
            </a:r>
            <a:r>
              <a:rPr lang="en-CA" dirty="0" smtClean="0"/>
              <a:t>you are!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7876" y="1433662"/>
            <a:ext cx="860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Communication #2: I can collaborate with others to plan and carry out activities</a:t>
            </a:r>
            <a:endParaRPr lang="en-US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40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1676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i="1" dirty="0" smtClean="0">
                <a:solidFill>
                  <a:schemeClr val="bg2">
                    <a:lumMod val="75000"/>
                  </a:schemeClr>
                </a:solidFill>
              </a:rPr>
              <a:t>of the French Revolution</a:t>
            </a:r>
            <a:endParaRPr lang="en-US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 descr="1613480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285999"/>
            <a:ext cx="4495800" cy="416482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>
            <a:noAutofit/>
          </a:bodyPr>
          <a:lstStyle/>
          <a:p>
            <a:r>
              <a:rPr lang="en-CA" sz="2800" dirty="0" smtClean="0"/>
              <a:t>No Money! (bankrupt)</a:t>
            </a:r>
          </a:p>
          <a:p>
            <a:r>
              <a:rPr lang="en-CA" sz="2800" dirty="0" smtClean="0"/>
              <a:t>American Revolution (democracy/freedoms)</a:t>
            </a:r>
          </a:p>
          <a:p>
            <a:r>
              <a:rPr lang="en-CA" sz="2800" dirty="0" smtClean="0"/>
              <a:t>Famines of 1780s</a:t>
            </a:r>
          </a:p>
          <a:p>
            <a:r>
              <a:rPr lang="en-CA" sz="2800" dirty="0" smtClean="0"/>
              <a:t>Industrial Revolution (unemployment)</a:t>
            </a:r>
          </a:p>
          <a:p>
            <a:r>
              <a:rPr lang="en-CA" sz="2800" dirty="0" smtClean="0"/>
              <a:t>Enlightenment ideas</a:t>
            </a:r>
          </a:p>
          <a:p>
            <a:r>
              <a:rPr lang="en-CA" sz="2800" dirty="0" smtClean="0"/>
              <a:t>The structure of society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C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Causes...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Medieval_Mor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962400"/>
            <a:ext cx="26670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163741"/>
            <a:ext cx="5791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3200" dirty="0" smtClean="0"/>
              <a:t>People are UNEMPLOYED, STARVING, UNHAPPY</a:t>
            </a:r>
          </a:p>
          <a:p>
            <a:pPr>
              <a:buNone/>
            </a:pPr>
            <a:r>
              <a:rPr lang="en-CA" sz="3200" dirty="0" smtClean="0"/>
              <a:t>They don’t have much to lose...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1676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Beginning...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i="1" dirty="0" smtClean="0">
                <a:solidFill>
                  <a:schemeClr val="bg2">
                    <a:lumMod val="75000"/>
                  </a:schemeClr>
                </a:solidFill>
              </a:rPr>
              <a:t>of the French Revolution</a:t>
            </a:r>
            <a:endParaRPr lang="en-US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 descr="1613480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285999"/>
            <a:ext cx="4495800" cy="4164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6165304"/>
            <a:ext cx="233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hlinkClick r:id="rId3"/>
              </a:rPr>
              <a:t>Video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ler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057400"/>
            <a:ext cx="1143000" cy="2286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838200"/>
            <a:ext cx="1214437" cy="9286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/>
          <p:cNvGraphicFramePr/>
          <p:nvPr/>
        </p:nvGraphicFramePr>
        <p:xfrm>
          <a:off x="1524000" y="1524000"/>
          <a:ext cx="5105400" cy="489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535113" y="2967335"/>
            <a:ext cx="15890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First Estate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44513" y="4186535"/>
            <a:ext cx="2046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Second Estate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6200" y="5562600"/>
            <a:ext cx="1893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Third Estate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louis-xiv-marie-antoinett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53000" y="533400"/>
            <a:ext cx="1905000" cy="1524000"/>
          </a:xfrm>
          <a:prstGeom prst="rect">
            <a:avLst/>
          </a:prstGeom>
        </p:spPr>
      </p:pic>
      <p:pic>
        <p:nvPicPr>
          <p:cNvPr id="11" name="Picture 10" descr="everyon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91475" y="4191000"/>
            <a:ext cx="1152525" cy="2314575"/>
          </a:xfrm>
          <a:prstGeom prst="rect">
            <a:avLst/>
          </a:prstGeom>
        </p:spPr>
      </p:pic>
      <p:pic>
        <p:nvPicPr>
          <p:cNvPr id="12" name="Picture 11" descr="nobility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58000" y="3429000"/>
            <a:ext cx="1123950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0400" y="1905000"/>
            <a:ext cx="1828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King Louis XVI</a:t>
            </a: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Marie Antoinette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3048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rgbClr val="FF0000"/>
                </a:solidFill>
              </a:rPr>
              <a:t>Clergy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4191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solidFill>
                  <a:srgbClr val="FF0000"/>
                </a:solidFill>
              </a:rPr>
              <a:t>Nobility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51816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FF0000"/>
                </a:solidFill>
              </a:rPr>
              <a:t>Artisans, merchants, bourgeoisie, city workers, peasants, beggars...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490" y="136525"/>
            <a:ext cx="3923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French society before the revolution…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Crisis...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CA" dirty="0" smtClean="0"/>
              <a:t>Riots </a:t>
            </a:r>
            <a:endParaRPr lang="en-US" dirty="0"/>
          </a:p>
        </p:txBody>
      </p:sp>
      <p:pic>
        <p:nvPicPr>
          <p:cNvPr id="4" name="Picture 3" descr="Brea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505200"/>
            <a:ext cx="3505200" cy="23372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575196">
            <a:off x="138794" y="2811688"/>
            <a:ext cx="22046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$$$</a:t>
            </a:r>
            <a:endParaRPr lang="en-US" sz="8800" b="1" cap="none" spc="0" dirty="0">
              <a:ln w="190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53000" y="1600200"/>
            <a:ext cx="373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Response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62400" y="2590800"/>
            <a:ext cx="685800" cy="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rench-revolution-500x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209800"/>
            <a:ext cx="3829050" cy="38290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Estates General, 1789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Couder_Stati_genera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53799"/>
            <a:ext cx="8772035" cy="492320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0"/>
            <a:ext cx="6300797" cy="680144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Tennis Court Oath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Le_Serment_du_Jeu_de_pau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7588675" cy="4943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RIOTS!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Brea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743200"/>
            <a:ext cx="4991337" cy="33281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305787">
            <a:off x="-217399" y="1534943"/>
            <a:ext cx="33306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$$$</a:t>
            </a:r>
            <a:endParaRPr lang="en-US" sz="12000" b="1" cap="none" spc="0" dirty="0">
              <a:ln w="190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3" name="Picture 12" descr="rev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057400"/>
            <a:ext cx="307657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Fall of Bastille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Anonymous_-_Prise_de_la_Bast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752600"/>
            <a:ext cx="6237671" cy="4936671"/>
          </a:xfrm>
          <a:prstGeom prst="rect">
            <a:avLst/>
          </a:prstGeom>
        </p:spPr>
      </p:pic>
      <p:pic>
        <p:nvPicPr>
          <p:cNvPr id="5" name="Content Placeholder 4" descr="Fall_of_the_Bastil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209800"/>
            <a:ext cx="3528855" cy="26416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809" y="1524000"/>
            <a:ext cx="8889791" cy="348694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“Great Fear”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greaatfe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4462397" cy="4343400"/>
          </a:xfrm>
        </p:spPr>
      </p:pic>
      <p:pic>
        <p:nvPicPr>
          <p:cNvPr id="6" name="Picture 5" descr="french-revo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725" y="1676400"/>
            <a:ext cx="4420275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Feudal Rights &amp; Serfdom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serfs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91715"/>
            <a:ext cx="6715125" cy="4566285"/>
          </a:xfrm>
        </p:spPr>
      </p:pic>
      <p:sp>
        <p:nvSpPr>
          <p:cNvPr id="8" name="Oval Callout 7"/>
          <p:cNvSpPr/>
          <p:nvPr/>
        </p:nvSpPr>
        <p:spPr>
          <a:xfrm rot="386940">
            <a:off x="4998356" y="1667854"/>
            <a:ext cx="4038600" cy="2133600"/>
          </a:xfrm>
          <a:prstGeom prst="wedgeEllipseCallout">
            <a:avLst>
              <a:gd name="adj1" fmla="val -27294"/>
              <a:gd name="adj2" fmla="val 76600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HOORAY!!!!!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 March to Versailles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womensmarch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2337"/>
            <a:ext cx="8229600" cy="43616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er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09600"/>
            <a:ext cx="914400" cy="1828800"/>
          </a:xfrm>
          <a:prstGeom prst="rect">
            <a:avLst/>
          </a:prstGeom>
        </p:spPr>
      </p:pic>
      <p:pic>
        <p:nvPicPr>
          <p:cNvPr id="5" name="Picture 4" descr="nobil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667000"/>
            <a:ext cx="990600" cy="1880462"/>
          </a:xfrm>
          <a:prstGeom prst="rect">
            <a:avLst/>
          </a:prstGeom>
        </p:spPr>
      </p:pic>
      <p:pic>
        <p:nvPicPr>
          <p:cNvPr id="6" name="Picture 5" descr="every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772025"/>
            <a:ext cx="924866" cy="18573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66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4800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acebook_like_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58533" y="0"/>
            <a:ext cx="889667" cy="762000"/>
          </a:xfrm>
          <a:prstGeom prst="rect">
            <a:avLst/>
          </a:prstGeom>
        </p:spPr>
      </p:pic>
      <p:pic>
        <p:nvPicPr>
          <p:cNvPr id="12" name="Picture 11" descr="91239054_137654182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4600" y="163286"/>
            <a:ext cx="787400" cy="67491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33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6400" y="892076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Collected the tithe (Church tax)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Control</a:t>
            </a:r>
            <a:r>
              <a:rPr lang="en-US" baseline="0" dirty="0" smtClean="0"/>
              <a:t> of education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Kept records of births, deaths, etc.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State religion (</a:t>
            </a:r>
            <a:r>
              <a:rPr lang="en-US" baseline="0" dirty="0" err="1" smtClean="0"/>
              <a:t>honoured</a:t>
            </a:r>
            <a:r>
              <a:rPr lang="en-US" baseline="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Owned 20% of the land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Paid </a:t>
            </a:r>
            <a:r>
              <a:rPr lang="en-US" b="1" dirty="0" smtClean="0"/>
              <a:t>no taxes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76400" y="2971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Collected rents &amp; dues for lands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Worked for military and state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Owned 20% of the land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" y="228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 30,000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4431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110,000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" y="6477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25,000,000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34000" y="4953000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 Paid all taxes </a:t>
            </a:r>
            <a:r>
              <a:rPr lang="en-US" dirty="0" smtClean="0"/>
              <a:t>(SO MANY!!!)</a:t>
            </a:r>
          </a:p>
          <a:p>
            <a:r>
              <a:rPr lang="en-US" dirty="0" smtClean="0"/>
              <a:t>Tithe (Church tax), </a:t>
            </a:r>
            <a:r>
              <a:rPr lang="en-US" i="0" dirty="0" smtClean="0"/>
              <a:t>tax on goods brought into cities, </a:t>
            </a:r>
            <a:r>
              <a:rPr lang="en-US" dirty="0" smtClean="0"/>
              <a:t>poll tax, income tax, salt tax, land tax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Feudal </a:t>
            </a:r>
            <a:r>
              <a:rPr lang="en-US" b="1" dirty="0"/>
              <a:t>dues </a:t>
            </a:r>
            <a:r>
              <a:rPr lang="en-US" dirty="0"/>
              <a:t>for use of local manor’s winepress, oven, etc.</a:t>
            </a:r>
            <a:endParaRPr lang="en-US" i="1" dirty="0"/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0" y="62116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(</a:t>
            </a:r>
            <a:r>
              <a:rPr lang="en-US" baseline="0" dirty="0" smtClean="0"/>
              <a:t>artisans, bourgeoisie, city workers, merchants, peasants…)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486400" y="914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 Moral obligation to assist poor &amp; needy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 Support monarchy &amp; Old Regime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86400" y="2971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 Support monarchy &amp; Old Regime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09800" y="152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Privileges</a:t>
            </a:r>
            <a:endParaRPr lang="en-US" sz="2400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5715000" y="152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Obligations</a:t>
            </a:r>
            <a:endParaRPr lang="en-US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5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Declaration of the Rights of Man and Citizen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120348French-Declaration-of-the-Rights-of-Man-and-the-Citizen-1789-Post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379716"/>
            <a:ext cx="4114800" cy="5478284"/>
          </a:xfrm>
        </p:spPr>
      </p:pic>
      <p:sp>
        <p:nvSpPr>
          <p:cNvPr id="6" name="TextBox 5"/>
          <p:cNvSpPr txBox="1"/>
          <p:nvPr/>
        </p:nvSpPr>
        <p:spPr>
          <a:xfrm>
            <a:off x="4648200" y="1524000"/>
            <a:ext cx="4343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CA" sz="2800" dirty="0" smtClean="0"/>
              <a:t> Freedom of thought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CA" sz="2800" dirty="0" smtClean="0"/>
              <a:t> Freedom of speech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CA" sz="2800" dirty="0" smtClean="0"/>
              <a:t> Freedom of religion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CA" sz="2800" dirty="0" smtClean="0"/>
              <a:t>Freedom of security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CA" sz="2800" dirty="0" smtClean="0"/>
              <a:t>Freedom of property</a:t>
            </a:r>
          </a:p>
          <a:p>
            <a:endParaRPr lang="en-CA" sz="2800" dirty="0" smtClean="0"/>
          </a:p>
          <a:p>
            <a:pPr algn="ctr"/>
            <a:r>
              <a:rPr lang="en-CA" sz="2800" dirty="0" smtClean="0"/>
              <a:t>**AND limits on the powers of the government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Clubs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98637"/>
            <a:ext cx="5638800" cy="4525963"/>
          </a:xfrm>
        </p:spPr>
        <p:txBody>
          <a:bodyPr>
            <a:normAutofit lnSpcReduction="10000"/>
          </a:bodyPr>
          <a:lstStyle/>
          <a:p>
            <a:r>
              <a:rPr lang="en-CA" b="1" dirty="0" err="1" smtClean="0"/>
              <a:t>Girondists</a:t>
            </a:r>
            <a:r>
              <a:rPr lang="en-CA" b="1" dirty="0" smtClean="0"/>
              <a:t>: </a:t>
            </a:r>
            <a:r>
              <a:rPr lang="en-CA" dirty="0" smtClean="0"/>
              <a:t>“conservative”</a:t>
            </a:r>
          </a:p>
          <a:p>
            <a:r>
              <a:rPr lang="en-CA" b="1" dirty="0" smtClean="0"/>
              <a:t>Jacobins: </a:t>
            </a:r>
            <a:r>
              <a:rPr lang="en-CA" dirty="0" smtClean="0"/>
              <a:t>“radical”</a:t>
            </a:r>
            <a:endParaRPr lang="en-US" dirty="0" smtClean="0"/>
          </a:p>
          <a:p>
            <a:r>
              <a:rPr lang="en-CA" b="1" i="1" dirty="0" smtClean="0"/>
              <a:t>Sans-culottes</a:t>
            </a:r>
            <a:r>
              <a:rPr lang="en-CA" b="1" dirty="0" smtClean="0"/>
              <a:t>: </a:t>
            </a:r>
          </a:p>
          <a:p>
            <a:pPr lvl="1"/>
            <a:r>
              <a:rPr lang="en-CA" dirty="0" smtClean="0"/>
              <a:t>Poor</a:t>
            </a:r>
          </a:p>
          <a:p>
            <a:pPr lvl="1"/>
            <a:r>
              <a:rPr lang="en-CA" dirty="0" smtClean="0"/>
              <a:t>Wanted lower prices, supply of bread</a:t>
            </a:r>
          </a:p>
          <a:p>
            <a:pPr lvl="1"/>
            <a:r>
              <a:rPr lang="en-CA" dirty="0" smtClean="0"/>
              <a:t>Violent: attacked anyone against revolution  </a:t>
            </a:r>
          </a:p>
          <a:p>
            <a:pPr lvl="1"/>
            <a:r>
              <a:rPr lang="en-CA" dirty="0" smtClean="0"/>
              <a:t>Led by Marat</a:t>
            </a:r>
            <a:endParaRPr lang="en-CA" i="1" dirty="0" smtClean="0"/>
          </a:p>
        </p:txBody>
      </p:sp>
      <p:pic>
        <p:nvPicPr>
          <p:cNvPr id="5" name="Picture 4" descr="200px-Sans-culo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676400"/>
            <a:ext cx="3352800" cy="457657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Revolutionary Wars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828800"/>
            <a:ext cx="5334000" cy="4525963"/>
          </a:xfrm>
        </p:spPr>
        <p:txBody>
          <a:bodyPr/>
          <a:lstStyle/>
          <a:p>
            <a:r>
              <a:rPr lang="en-CA" dirty="0" smtClean="0"/>
              <a:t>Other countries nervous about Revolution in France</a:t>
            </a:r>
          </a:p>
          <a:p>
            <a:r>
              <a:rPr lang="en-CA" dirty="0" err="1" smtClean="0"/>
              <a:t>Emigrés</a:t>
            </a:r>
            <a:r>
              <a:rPr lang="en-CA" dirty="0" smtClean="0"/>
              <a:t> (nobles.. fled)</a:t>
            </a:r>
          </a:p>
          <a:p>
            <a:r>
              <a:rPr lang="en-CA" dirty="0" smtClean="0"/>
              <a:t>Invasion to restore the king’s power?</a:t>
            </a:r>
          </a:p>
          <a:p>
            <a:r>
              <a:rPr lang="en-CA" dirty="0" smtClean="0"/>
              <a:t>France declares war on Austria, 1792</a:t>
            </a:r>
            <a:endParaRPr lang="en-US" dirty="0"/>
          </a:p>
        </p:txBody>
      </p:sp>
      <p:pic>
        <p:nvPicPr>
          <p:cNvPr id="5" name="Picture 4" descr="Varou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1191" y="2209800"/>
            <a:ext cx="3852809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www.youtube.com/watch?v=BvSod16wfgg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124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 of King Louis XVI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ExaminationLouistheL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628800"/>
            <a:ext cx="6477000" cy="472316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5400" y="1970544"/>
            <a:ext cx="388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Louis XVI is beheaded January 21, 1793</a:t>
            </a:r>
          </a:p>
          <a:p>
            <a:pPr algn="ctr"/>
            <a:endParaRPr lang="en-CA" sz="2800" dirty="0" smtClean="0"/>
          </a:p>
          <a:p>
            <a:pPr algn="ctr"/>
            <a:r>
              <a:rPr lang="en-CA" sz="2800" dirty="0" smtClean="0"/>
              <a:t>Marie Antoinette is beheaded  </a:t>
            </a:r>
          </a:p>
          <a:p>
            <a:pPr algn="ctr"/>
            <a:r>
              <a:rPr lang="en-CA" sz="2800" dirty="0" smtClean="0"/>
              <a:t>October 1793</a:t>
            </a:r>
            <a:endParaRPr lang="en-US" sz="2800" dirty="0"/>
          </a:p>
        </p:txBody>
      </p:sp>
      <p:pic>
        <p:nvPicPr>
          <p:cNvPr id="6" name="Picture 5" descr="rob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1926"/>
            <a:ext cx="5029200" cy="690992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1793-94: “Reign of Terror”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590800"/>
          </a:xfrm>
        </p:spPr>
        <p:txBody>
          <a:bodyPr>
            <a:normAutofit/>
          </a:bodyPr>
          <a:lstStyle/>
          <a:p>
            <a:r>
              <a:rPr lang="en-CA" dirty="0" smtClean="0"/>
              <a:t>Jacobins overthrew Legislative Assembly</a:t>
            </a:r>
          </a:p>
          <a:p>
            <a:r>
              <a:rPr lang="en-CA" dirty="0" smtClean="0"/>
              <a:t>Eliminated those who disagreed</a:t>
            </a:r>
          </a:p>
          <a:p>
            <a:r>
              <a:rPr lang="en-CA" dirty="0" smtClean="0"/>
              <a:t>Killed thousands: “enemies of the Revolution”</a:t>
            </a:r>
          </a:p>
          <a:p>
            <a:r>
              <a:rPr lang="en-CA" dirty="0" smtClean="0"/>
              <a:t>Over 37,000 guillotined!!!</a:t>
            </a:r>
            <a:endParaRPr lang="en-US" dirty="0"/>
          </a:p>
        </p:txBody>
      </p:sp>
      <p:pic>
        <p:nvPicPr>
          <p:cNvPr id="5" name="Picture 4" descr="french-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114800"/>
            <a:ext cx="3362325" cy="2483377"/>
          </a:xfrm>
          <a:prstGeom prst="rect">
            <a:avLst/>
          </a:prstGeom>
        </p:spPr>
      </p:pic>
      <p:pic>
        <p:nvPicPr>
          <p:cNvPr id="6" name="Picture 5" descr="Jacobin clu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038600"/>
            <a:ext cx="3009900" cy="25812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Robespierre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181600" cy="4525963"/>
          </a:xfrm>
        </p:spPr>
        <p:txBody>
          <a:bodyPr/>
          <a:lstStyle/>
          <a:p>
            <a:r>
              <a:rPr lang="en-CA" dirty="0" smtClean="0"/>
              <a:t>Modernized France</a:t>
            </a:r>
          </a:p>
          <a:p>
            <a:pPr lvl="1"/>
            <a:r>
              <a:rPr lang="en-CA" dirty="0" smtClean="0"/>
              <a:t>Metric system</a:t>
            </a:r>
          </a:p>
          <a:p>
            <a:pPr lvl="1"/>
            <a:r>
              <a:rPr lang="en-CA" dirty="0" smtClean="0"/>
              <a:t>Revolutionary calendar</a:t>
            </a:r>
          </a:p>
          <a:p>
            <a:pPr lvl="1"/>
            <a:r>
              <a:rPr lang="en-CA" dirty="0" smtClean="0"/>
              <a:t>Army more efficient</a:t>
            </a:r>
          </a:p>
          <a:p>
            <a:pPr lvl="1"/>
            <a:r>
              <a:rPr lang="en-CA" dirty="0" smtClean="0"/>
              <a:t>New schools &amp; universities</a:t>
            </a:r>
          </a:p>
          <a:p>
            <a:pPr lvl="1">
              <a:buNone/>
            </a:pPr>
            <a:endParaRPr lang="en-CA" dirty="0" smtClean="0"/>
          </a:p>
          <a:p>
            <a:r>
              <a:rPr lang="en-CA" dirty="0" smtClean="0"/>
              <a:t>People feared dictatorship: arrested and guillotined</a:t>
            </a:r>
            <a:endParaRPr lang="en-US" dirty="0"/>
          </a:p>
        </p:txBody>
      </p:sp>
      <p:pic>
        <p:nvPicPr>
          <p:cNvPr id="4" name="Picture 3" descr="Robespier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371600"/>
            <a:ext cx="3788037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Directory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Middle class</a:t>
            </a:r>
          </a:p>
          <a:p>
            <a:r>
              <a:rPr lang="en-CA" dirty="0" smtClean="0"/>
              <a:t>Gave power to people with property</a:t>
            </a:r>
          </a:p>
          <a:p>
            <a:pPr lvl="1"/>
            <a:r>
              <a:rPr lang="en-CA" dirty="0" smtClean="0"/>
              <a:t>Vote</a:t>
            </a:r>
          </a:p>
          <a:p>
            <a:pPr lvl="1"/>
            <a:r>
              <a:rPr lang="en-CA" dirty="0" smtClean="0"/>
              <a:t>Elect members to government</a:t>
            </a:r>
            <a:endParaRPr lang="en-US" dirty="0" smtClean="0"/>
          </a:p>
          <a:p>
            <a:r>
              <a:rPr lang="en-CA" dirty="0" smtClean="0"/>
              <a:t>Equality was over...</a:t>
            </a:r>
          </a:p>
          <a:p>
            <a:r>
              <a:rPr lang="en-CA" dirty="0" smtClean="0"/>
              <a:t>Many advances swept away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Video: </a:t>
            </a:r>
            <a:r>
              <a:rPr lang="en-US" dirty="0" smtClean="0">
                <a:hlinkClick r:id="rId2"/>
              </a:rPr>
              <a:t>http://www.youtube.com/watch?v=otnADq4Y0-A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81000"/>
            <a:ext cx="6705600" cy="6019800"/>
          </a:xfrm>
        </p:spPr>
        <p:txBody>
          <a:bodyPr>
            <a:normAutofit/>
          </a:bodyPr>
          <a:lstStyle/>
          <a:p>
            <a:r>
              <a:rPr lang="en-CA" b="1" dirty="0" smtClean="0"/>
              <a:t>Peasants</a:t>
            </a:r>
          </a:p>
          <a:p>
            <a:pPr lvl="1"/>
            <a:r>
              <a:rPr lang="en-CA" dirty="0" smtClean="0"/>
              <a:t>Few could read/write</a:t>
            </a:r>
          </a:p>
          <a:p>
            <a:pPr lvl="1"/>
            <a:r>
              <a:rPr lang="en-CA" dirty="0" smtClean="0"/>
              <a:t>Epidemics &amp; famine</a:t>
            </a:r>
          </a:p>
          <a:p>
            <a:pPr lvl="1"/>
            <a:r>
              <a:rPr lang="en-CA" dirty="0" smtClean="0"/>
              <a:t>No access to education</a:t>
            </a:r>
          </a:p>
          <a:p>
            <a:r>
              <a:rPr lang="en-CA" b="1" dirty="0" smtClean="0"/>
              <a:t>City workers</a:t>
            </a:r>
          </a:p>
          <a:p>
            <a:pPr lvl="1"/>
            <a:r>
              <a:rPr lang="en-CA" dirty="0" smtClean="0"/>
              <a:t>Shopkeepers, artisans, clerks, labourers</a:t>
            </a:r>
          </a:p>
          <a:p>
            <a:pPr lvl="1"/>
            <a:r>
              <a:rPr lang="en-CA" dirty="0" smtClean="0"/>
              <a:t>Half income went to food</a:t>
            </a:r>
          </a:p>
          <a:p>
            <a:r>
              <a:rPr lang="en-CA" b="1" dirty="0" smtClean="0"/>
              <a:t>Bourgeoisie</a:t>
            </a:r>
          </a:p>
          <a:p>
            <a:pPr lvl="1"/>
            <a:r>
              <a:rPr lang="en-CA" dirty="0" smtClean="0"/>
              <a:t>Middle class</a:t>
            </a:r>
          </a:p>
          <a:p>
            <a:pPr lvl="1"/>
            <a:r>
              <a:rPr lang="en-CA" dirty="0" smtClean="0"/>
              <a:t>Laws &amp; regulations, tariffs, tolls</a:t>
            </a:r>
          </a:p>
          <a:p>
            <a:pPr lvl="1"/>
            <a:r>
              <a:rPr lang="en-CA" dirty="0" smtClean="0"/>
              <a:t>Hard to make $$$</a:t>
            </a:r>
            <a:endParaRPr lang="en-US" dirty="0"/>
          </a:p>
        </p:txBody>
      </p:sp>
      <p:pic>
        <p:nvPicPr>
          <p:cNvPr id="4" name="Picture 3" descr="every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1745388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it significant?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525963"/>
          </a:xfrm>
        </p:spPr>
        <p:txBody>
          <a:bodyPr/>
          <a:lstStyle/>
          <a:p>
            <a:r>
              <a:rPr lang="en-CA" sz="2800" dirty="0" smtClean="0"/>
              <a:t>People revolted against Monarchy and established a republic</a:t>
            </a:r>
          </a:p>
          <a:p>
            <a:r>
              <a:rPr lang="en-CA" sz="2800" dirty="0" smtClean="0"/>
              <a:t>Established the flag, constitution, and National Anthem</a:t>
            </a:r>
          </a:p>
          <a:p>
            <a:r>
              <a:rPr lang="en-CA" sz="2800" dirty="0" smtClean="0"/>
              <a:t>The Republic = taste of freedom (short)</a:t>
            </a:r>
          </a:p>
          <a:p>
            <a:r>
              <a:rPr lang="en-CA" sz="2800" dirty="0" smtClean="0"/>
              <a:t>Became a model for future revolutions</a:t>
            </a:r>
          </a:p>
          <a:p>
            <a:r>
              <a:rPr lang="en-CA" sz="2800" dirty="0" smtClean="0"/>
              <a:t>Stepping stone to freedom, democracy, and rights that we have today</a:t>
            </a:r>
          </a:p>
          <a:p>
            <a:endParaRPr lang="en-US" dirty="0"/>
          </a:p>
        </p:txBody>
      </p:sp>
      <p:pic>
        <p:nvPicPr>
          <p:cNvPr id="5" name="Picture 4" descr="liberte-egalite-fratern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565904"/>
            <a:ext cx="3753853" cy="2139696"/>
          </a:xfrm>
          <a:prstGeom prst="rect">
            <a:avLst/>
          </a:prstGeom>
        </p:spPr>
      </p:pic>
      <p:pic>
        <p:nvPicPr>
          <p:cNvPr id="6" name="Picture 5" descr="Tri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100" y="4829175"/>
            <a:ext cx="3009900" cy="18764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CA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Monarchy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yacinthe_Rigaud-_Louis_XIV;_Roi_de_Fr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752600"/>
            <a:ext cx="2813724" cy="3733800"/>
          </a:xfrm>
          <a:prstGeom prst="rect">
            <a:avLst/>
          </a:prstGeom>
        </p:spPr>
      </p:pic>
      <p:pic>
        <p:nvPicPr>
          <p:cNvPr id="14" name="Picture 13" descr="louis-xvi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752600"/>
            <a:ext cx="2743200" cy="3899971"/>
          </a:xfrm>
          <a:prstGeom prst="rect">
            <a:avLst/>
          </a:prstGeom>
        </p:spPr>
      </p:pic>
      <p:pic>
        <p:nvPicPr>
          <p:cNvPr id="16" name="Picture 15" descr="Marie_Antoinette_17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2492" y="1905000"/>
            <a:ext cx="2769108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Enlightenment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rousse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362200"/>
            <a:ext cx="2662428" cy="3532065"/>
          </a:xfrm>
          <a:prstGeom prst="rect">
            <a:avLst/>
          </a:prstGeom>
        </p:spPr>
      </p:pic>
      <p:pic>
        <p:nvPicPr>
          <p:cNvPr id="7" name="Picture 6" descr="Nicolas_de_Largillière,_François-Marie_Arouet_dit_Voltaire_(vers_1724-1725)_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905000"/>
            <a:ext cx="3098931" cy="3886200"/>
          </a:xfrm>
          <a:prstGeom prst="rect">
            <a:avLst/>
          </a:prstGeom>
        </p:spPr>
      </p:pic>
      <p:pic>
        <p:nvPicPr>
          <p:cNvPr id="8" name="Picture 7" descr="montesquieu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81200"/>
            <a:ext cx="3023465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1676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i="1" dirty="0" smtClean="0">
                <a:solidFill>
                  <a:schemeClr val="bg2">
                    <a:lumMod val="75000"/>
                  </a:schemeClr>
                </a:solidFill>
              </a:rPr>
              <a:t>of the French Revolution</a:t>
            </a:r>
            <a:endParaRPr lang="en-US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 descr="1613480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285999"/>
            <a:ext cx="4495800" cy="416482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1676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Beginning...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i="1" dirty="0" smtClean="0">
                <a:solidFill>
                  <a:schemeClr val="bg2">
                    <a:lumMod val="75000"/>
                  </a:schemeClr>
                </a:solidFill>
              </a:rPr>
              <a:t>of the French Revolution</a:t>
            </a:r>
            <a:endParaRPr lang="en-US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 descr="1613480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285999"/>
            <a:ext cx="4495800" cy="4164821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uder_Stati_genera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990600"/>
            <a:ext cx="8772035" cy="4923201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e_Serment_du_Jeu_de_pau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736" y="619120"/>
            <a:ext cx="8524464" cy="55530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onymous_-_Prise_de_la_Bast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6329" y="1524000"/>
            <a:ext cx="6237671" cy="4936671"/>
          </a:xfrm>
          <a:prstGeom prst="rect">
            <a:avLst/>
          </a:prstGeom>
        </p:spPr>
      </p:pic>
      <p:pic>
        <p:nvPicPr>
          <p:cNvPr id="5" name="Content Placeholder 4" descr="Fall_of_the_Bastil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533400"/>
            <a:ext cx="4071756" cy="30480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“Great Fear”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greaatfe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4462397" cy="4343400"/>
          </a:xfrm>
        </p:spPr>
      </p:pic>
      <p:pic>
        <p:nvPicPr>
          <p:cNvPr id="6" name="Picture 5" descr="french-revo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725" y="1676400"/>
            <a:ext cx="4420275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erfs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828800"/>
            <a:ext cx="6715125" cy="4566285"/>
          </a:xfrm>
        </p:spPr>
      </p:pic>
      <p:sp>
        <p:nvSpPr>
          <p:cNvPr id="8" name="Oval Callout 7"/>
          <p:cNvSpPr/>
          <p:nvPr/>
        </p:nvSpPr>
        <p:spPr>
          <a:xfrm rot="386940">
            <a:off x="5212444" y="220056"/>
            <a:ext cx="4038600" cy="2133600"/>
          </a:xfrm>
          <a:prstGeom prst="wedgeEllipseCallout">
            <a:avLst>
              <a:gd name="adj1" fmla="val -27294"/>
              <a:gd name="adj2" fmla="val 76600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HOORAY!!!!!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54832" y="1524000"/>
          <a:ext cx="5105400" cy="489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535113" y="2967335"/>
            <a:ext cx="15890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First Estate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44513" y="4186535"/>
            <a:ext cx="2046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Second Estate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6200" y="5562600"/>
            <a:ext cx="1893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Third Estate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1905000"/>
            <a:ext cx="1828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King Louis XVI</a:t>
            </a: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Marie Antoinette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3048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rgbClr val="FF0000"/>
                </a:solidFill>
              </a:rPr>
              <a:t>Clergy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4191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solidFill>
                  <a:srgbClr val="FF0000"/>
                </a:solidFill>
              </a:rPr>
              <a:t>Nobility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51816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FF0000"/>
                </a:solidFill>
              </a:rPr>
              <a:t>Artisans, merchants, bourgeoisie, city workers, peasants, beggars...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778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Three Estates: Activity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1156109"/>
            <a:ext cx="994792" cy="7607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omensmarch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8686800" cy="4604004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20348French-Declaration-of-the-Rights-of-Man-and-the-Citizen-1789-Post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-142030"/>
            <a:ext cx="5257800" cy="700003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ob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5029200" cy="690992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1793-94: “Reign of Terror”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rench-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362325" cy="2483377"/>
          </a:xfrm>
          <a:prstGeom prst="rect">
            <a:avLst/>
          </a:prstGeom>
        </p:spPr>
      </p:pic>
      <p:pic>
        <p:nvPicPr>
          <p:cNvPr id="6" name="Picture 5" descr="Jacobin clu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05064"/>
            <a:ext cx="3009900" cy="2581275"/>
          </a:xfrm>
          <a:prstGeom prst="rect">
            <a:avLst/>
          </a:prstGeom>
        </p:spPr>
      </p:pic>
      <p:pic>
        <p:nvPicPr>
          <p:cNvPr id="8" name="Picture 7" descr="Robespier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556792"/>
            <a:ext cx="3788037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Directory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4060036-3x2-700x4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409825"/>
            <a:ext cx="6667500" cy="4448175"/>
          </a:xfrm>
        </p:spPr>
      </p:pic>
      <p:sp>
        <p:nvSpPr>
          <p:cNvPr id="5" name="Rectangle 4"/>
          <p:cNvSpPr/>
          <p:nvPr/>
        </p:nvSpPr>
        <p:spPr>
          <a:xfrm>
            <a:off x="0" y="1772816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536" y="1700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Significance?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560"/>
            <a:ext cx="8219256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CA" b="1" i="1" dirty="0" smtClean="0"/>
              <a:t>On the back of your graphic organizer answer the following </a:t>
            </a:r>
            <a:r>
              <a:rPr lang="en-CA" b="1" i="1" dirty="0" smtClean="0"/>
              <a:t>questions in </a:t>
            </a:r>
            <a:r>
              <a:rPr lang="en-CA" b="1" i="1" u="sng" dirty="0" smtClean="0"/>
              <a:t>full sentences</a:t>
            </a:r>
            <a:r>
              <a:rPr lang="en-CA" b="1" i="1" dirty="0" smtClean="0"/>
              <a:t>:</a:t>
            </a:r>
            <a:endParaRPr lang="en-CA" b="1" i="1" dirty="0" smtClean="0"/>
          </a:p>
          <a:p>
            <a:pPr>
              <a:buNone/>
            </a:pPr>
            <a:endParaRPr lang="en-CA" b="1" i="1" dirty="0" smtClean="0"/>
          </a:p>
          <a:p>
            <a:pPr marL="514350" indent="-514350">
              <a:buFont typeface="+mj-lt"/>
              <a:buAutoNum type="arabicPeriod"/>
            </a:pPr>
            <a:endParaRPr lang="en-CA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What is a revolution, and what kinds of factors do you think lead to a revolution?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How </a:t>
            </a:r>
            <a:r>
              <a:rPr lang="en-CA" dirty="0" smtClean="0"/>
              <a:t>did the Three Estates Simulation make you feel?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If you were a peasant, what was unfair?  </a:t>
            </a:r>
            <a:r>
              <a:rPr lang="en-CA" dirty="0" smtClean="0"/>
              <a:t>Considering your position in society, what would/could you do to change the situation?</a:t>
            </a:r>
            <a:endParaRPr lang="en-CA" dirty="0" smtClean="0"/>
          </a:p>
          <a:p>
            <a:pPr marL="1314450" lvl="2" indent="-514350">
              <a:buNone/>
            </a:pPr>
            <a:r>
              <a:rPr lang="en-CA" dirty="0" smtClean="0"/>
              <a:t>				</a:t>
            </a:r>
            <a:r>
              <a:rPr lang="en-CA" b="1" dirty="0" smtClean="0"/>
              <a:t>OR</a:t>
            </a:r>
          </a:p>
          <a:p>
            <a:pPr marL="514350" indent="-514350">
              <a:buNone/>
            </a:pPr>
            <a:r>
              <a:rPr lang="en-CA" dirty="0" smtClean="0"/>
              <a:t>	If you were the clergy/nobility: did you feel bad for the peasants?  Would you support them if they revolted against the government?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Questions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CA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Monarchy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louis-xiv-marie-antoinet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1600200"/>
            <a:ext cx="4772025" cy="3817620"/>
          </a:xfrm>
        </p:spPr>
      </p:pic>
      <p:pic>
        <p:nvPicPr>
          <p:cNvPr id="5" name="Picture 4" descr="Hyacinthe_Rigaud-_Louis_XIV;_Roi_de_Fr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600200"/>
            <a:ext cx="2895600" cy="3842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486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Louis XIV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5486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Marie Antoinette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54819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Louis XVI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8880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CA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Monarchy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yacinthe_Rigaud-_Louis_XIV;_Roi_de_Fr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43950"/>
            <a:ext cx="2895600" cy="3842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54864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smtClean="0"/>
              <a:t>Louis XIV</a:t>
            </a:r>
            <a:endParaRPr lang="en-US" sz="44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00400" y="1600200"/>
            <a:ext cx="5638800" cy="52578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“The Sun King”</a:t>
            </a:r>
          </a:p>
          <a:p>
            <a:r>
              <a:rPr lang="en-CA" dirty="0" smtClean="0"/>
              <a:t>Palace of </a:t>
            </a:r>
            <a:r>
              <a:rPr lang="en-CA" dirty="0" smtClean="0"/>
              <a:t>Versailles</a:t>
            </a:r>
          </a:p>
          <a:p>
            <a:pPr lvl="1"/>
            <a:r>
              <a:rPr lang="en-CA" sz="1800" dirty="0" smtClean="0">
                <a:hlinkClick r:id="rId3"/>
              </a:rPr>
              <a:t>Video</a:t>
            </a:r>
            <a:endParaRPr lang="en-CA" sz="1800" dirty="0" smtClean="0"/>
          </a:p>
          <a:p>
            <a:pPr lvl="1"/>
            <a:r>
              <a:rPr lang="en-CA" sz="1800" dirty="0" smtClean="0">
                <a:hlinkClick r:id="rId4"/>
              </a:rPr>
              <a:t>Virtual Tour</a:t>
            </a:r>
            <a:endParaRPr lang="en-CA" sz="1800" dirty="0" smtClean="0"/>
          </a:p>
          <a:p>
            <a:pPr lvl="1"/>
            <a:r>
              <a:rPr lang="en-CA" sz="1800" dirty="0" smtClean="0">
                <a:hlinkClick r:id="rId5"/>
              </a:rPr>
              <a:t>Inside: 360</a:t>
            </a:r>
            <a:endParaRPr lang="en-CA" sz="1800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Ballet</a:t>
            </a:r>
          </a:p>
          <a:p>
            <a:r>
              <a:rPr lang="en-CA" dirty="0" smtClean="0"/>
              <a:t>Wars: unsuccessful</a:t>
            </a:r>
          </a:p>
        </p:txBody>
      </p:sp>
      <p:pic>
        <p:nvPicPr>
          <p:cNvPr id="11" name="Picture 10" descr="sun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84424" y="1371600"/>
            <a:ext cx="1307176" cy="1295400"/>
          </a:xfrm>
          <a:prstGeom prst="rect">
            <a:avLst/>
          </a:prstGeom>
        </p:spPr>
      </p:pic>
      <p:pic>
        <p:nvPicPr>
          <p:cNvPr id="12" name="Picture 11" descr="Versailles-Palace.jpg"/>
          <p:cNvPicPr>
            <a:picLocks noChangeAspect="1"/>
          </p:cNvPicPr>
          <p:nvPr/>
        </p:nvPicPr>
        <p:blipFill>
          <a:blip r:embed="rId7" cstate="print"/>
          <a:srcRect t="7080" b="18584"/>
          <a:stretch>
            <a:fillRect/>
          </a:stretch>
        </p:blipFill>
        <p:spPr>
          <a:xfrm>
            <a:off x="3800822" y="3733800"/>
            <a:ext cx="443795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6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CA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Monarchy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6388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smtClean="0"/>
              <a:t>Louis XVI</a:t>
            </a:r>
            <a:endParaRPr lang="en-US" sz="44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352800" y="2133600"/>
            <a:ext cx="5638800" cy="5257800"/>
          </a:xfrm>
        </p:spPr>
        <p:txBody>
          <a:bodyPr>
            <a:normAutofit/>
          </a:bodyPr>
          <a:lstStyle/>
          <a:p>
            <a:r>
              <a:rPr lang="en-CA" dirty="0" smtClean="0"/>
              <a:t>Does not have qualities of a good ruler</a:t>
            </a:r>
          </a:p>
          <a:p>
            <a:r>
              <a:rPr lang="en-CA" dirty="0" smtClean="0"/>
              <a:t>Little contact with lower classes</a:t>
            </a:r>
          </a:p>
          <a:p>
            <a:r>
              <a:rPr lang="en-CA" dirty="0" smtClean="0"/>
              <a:t>Did little to improve conditions</a:t>
            </a:r>
          </a:p>
          <a:p>
            <a:r>
              <a:rPr lang="en-CA" dirty="0" smtClean="0"/>
              <a:t>Poverty, taxes</a:t>
            </a:r>
          </a:p>
          <a:p>
            <a:pPr>
              <a:buNone/>
            </a:pPr>
            <a:endParaRPr lang="en-CA" dirty="0" smtClean="0"/>
          </a:p>
        </p:txBody>
      </p:sp>
      <p:pic>
        <p:nvPicPr>
          <p:cNvPr id="9" name="Picture 8" descr="louis-xv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86429"/>
            <a:ext cx="2743200" cy="38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7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903</Words>
  <Application>Microsoft Office PowerPoint</Application>
  <PresentationFormat>On-screen Show (4:3)</PresentationFormat>
  <Paragraphs>211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Aharoni</vt:lpstr>
      <vt:lpstr>Arial</vt:lpstr>
      <vt:lpstr>Calibri</vt:lpstr>
      <vt:lpstr>Office Theme</vt:lpstr>
      <vt:lpstr>The French Revolution</vt:lpstr>
      <vt:lpstr>PowerPoint Presentation</vt:lpstr>
      <vt:lpstr>PowerPoint Presentation</vt:lpstr>
      <vt:lpstr>PowerPoint Presentation</vt:lpstr>
      <vt:lpstr>PowerPoint Presentation</vt:lpstr>
      <vt:lpstr>Response Questions</vt:lpstr>
      <vt:lpstr>Monarchy</vt:lpstr>
      <vt:lpstr>Monarchy</vt:lpstr>
      <vt:lpstr>Monarchy</vt:lpstr>
      <vt:lpstr>Monarchy</vt:lpstr>
      <vt:lpstr>Philosophes</vt:lpstr>
      <vt:lpstr>PowerPoint Presentation</vt:lpstr>
      <vt:lpstr>Philosophes</vt:lpstr>
      <vt:lpstr>Philosophes</vt:lpstr>
      <vt:lpstr>Philosophes</vt:lpstr>
      <vt:lpstr>Character Role Play</vt:lpstr>
      <vt:lpstr>Causes of the French Revolution</vt:lpstr>
      <vt:lpstr>Some Causes...</vt:lpstr>
      <vt:lpstr>The Beginning... of the French Revolution</vt:lpstr>
      <vt:lpstr>Crisis...</vt:lpstr>
      <vt:lpstr>Estates General, 1789</vt:lpstr>
      <vt:lpstr>PowerPoint Presentation</vt:lpstr>
      <vt:lpstr>Tennis Court Oath</vt:lpstr>
      <vt:lpstr>MORE RIOTS!</vt:lpstr>
      <vt:lpstr>The Fall of Bastille</vt:lpstr>
      <vt:lpstr>PowerPoint Presentation</vt:lpstr>
      <vt:lpstr>The “Great Fear”</vt:lpstr>
      <vt:lpstr>END of Feudal Rights &amp; Serfdom</vt:lpstr>
      <vt:lpstr>Women March to Versailles</vt:lpstr>
      <vt:lpstr>Declaration of the Rights of Man and Citizen</vt:lpstr>
      <vt:lpstr>Political Clubs</vt:lpstr>
      <vt:lpstr>Revolutionary Wars</vt:lpstr>
      <vt:lpstr>PowerPoint Presentation</vt:lpstr>
      <vt:lpstr>Trial of King Louis XVI</vt:lpstr>
      <vt:lpstr>PowerPoint Presentation</vt:lpstr>
      <vt:lpstr>1793-94: “Reign of Terror”</vt:lpstr>
      <vt:lpstr>Robespierre</vt:lpstr>
      <vt:lpstr>The Directory</vt:lpstr>
      <vt:lpstr>Video: http://www.youtube.com/watch?v=otnADq4Y0-A </vt:lpstr>
      <vt:lpstr>Why is it significant?</vt:lpstr>
      <vt:lpstr>Monarchy</vt:lpstr>
      <vt:lpstr>The Enlightenment</vt:lpstr>
      <vt:lpstr>Causes of the French Revolution</vt:lpstr>
      <vt:lpstr>The Beginning... of the French Revolution</vt:lpstr>
      <vt:lpstr>PowerPoint Presentation</vt:lpstr>
      <vt:lpstr>PowerPoint Presentation</vt:lpstr>
      <vt:lpstr>PowerPoint Presentation</vt:lpstr>
      <vt:lpstr>The “Great Fear”</vt:lpstr>
      <vt:lpstr>PowerPoint Presentation</vt:lpstr>
      <vt:lpstr>PowerPoint Presentation</vt:lpstr>
      <vt:lpstr>PowerPoint Presentation</vt:lpstr>
      <vt:lpstr>PowerPoint Presentation</vt:lpstr>
      <vt:lpstr>1793-94: “Reign of Terror”</vt:lpstr>
      <vt:lpstr>The Directory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Revolution</dc:title>
  <dc:creator>Janice Beck</dc:creator>
  <cp:lastModifiedBy>Janice Beck</cp:lastModifiedBy>
  <cp:revision>16</cp:revision>
  <cp:lastPrinted>2016-05-17T18:23:46Z</cp:lastPrinted>
  <dcterms:created xsi:type="dcterms:W3CDTF">2014-05-04T05:17:33Z</dcterms:created>
  <dcterms:modified xsi:type="dcterms:W3CDTF">2016-05-17T18:23:48Z</dcterms:modified>
</cp:coreProperties>
</file>