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75" r:id="rId8"/>
    <p:sldId id="276" r:id="rId9"/>
    <p:sldId id="278" r:id="rId10"/>
    <p:sldId id="279" r:id="rId11"/>
    <p:sldId id="290" r:id="rId12"/>
    <p:sldId id="286" r:id="rId13"/>
    <p:sldId id="287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58" r:id="rId22"/>
    <p:sldId id="291" r:id="rId23"/>
    <p:sldId id="292" r:id="rId24"/>
    <p:sldId id="277" r:id="rId25"/>
    <p:sldId id="293" r:id="rId26"/>
    <p:sldId id="294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295" r:id="rId36"/>
    <p:sldId id="304" r:id="rId37"/>
    <p:sldId id="305" r:id="rId38"/>
    <p:sldId id="259" r:id="rId39"/>
    <p:sldId id="289" r:id="rId40"/>
    <p:sldId id="268" r:id="rId41"/>
    <p:sldId id="270" r:id="rId42"/>
    <p:sldId id="271" r:id="rId43"/>
    <p:sldId id="272" r:id="rId44"/>
    <p:sldId id="273" r:id="rId45"/>
    <p:sldId id="27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796D6-99E6-4948-AD6E-15C3E3EABF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E001D00-C096-4A69-B500-1B83D4249585}">
      <dgm:prSet phldrT="[Text]"/>
      <dgm:spPr/>
      <dgm:t>
        <a:bodyPr/>
        <a:lstStyle/>
        <a:p>
          <a:r>
            <a:rPr lang="en-CA" dirty="0" smtClean="0"/>
            <a:t>Representative Democracy</a:t>
          </a:r>
          <a:endParaRPr lang="en-CA" dirty="0"/>
        </a:p>
      </dgm:t>
    </dgm:pt>
    <dgm:pt modelId="{BD49C064-ACE7-40BA-9D2D-43E45CD47588}" type="parTrans" cxnId="{A1DD410F-28DF-45DC-BCC9-61E0EAEDF593}">
      <dgm:prSet/>
      <dgm:spPr/>
      <dgm:t>
        <a:bodyPr/>
        <a:lstStyle/>
        <a:p>
          <a:endParaRPr lang="en-CA"/>
        </a:p>
      </dgm:t>
    </dgm:pt>
    <dgm:pt modelId="{B5142697-1868-4657-9BF1-EA679984FC43}" type="sibTrans" cxnId="{A1DD410F-28DF-45DC-BCC9-61E0EAEDF593}">
      <dgm:prSet/>
      <dgm:spPr/>
      <dgm:t>
        <a:bodyPr/>
        <a:lstStyle/>
        <a:p>
          <a:endParaRPr lang="en-CA"/>
        </a:p>
      </dgm:t>
    </dgm:pt>
    <dgm:pt modelId="{7DEFF070-651F-4AB6-B9C5-EA3D326AE6F6}">
      <dgm:prSet phldrT="[Text]"/>
      <dgm:spPr/>
      <dgm:t>
        <a:bodyPr/>
        <a:lstStyle/>
        <a:p>
          <a:r>
            <a:rPr lang="en-CA" dirty="0" smtClean="0"/>
            <a:t>Constitutional Monarchy</a:t>
          </a:r>
          <a:endParaRPr lang="en-CA" dirty="0"/>
        </a:p>
      </dgm:t>
    </dgm:pt>
    <dgm:pt modelId="{9CF3A7EF-1F02-47D4-91BC-A9333F7C7453}" type="parTrans" cxnId="{16DC362F-0508-4E47-BAC7-EA796666F7EC}">
      <dgm:prSet/>
      <dgm:spPr/>
      <dgm:t>
        <a:bodyPr/>
        <a:lstStyle/>
        <a:p>
          <a:endParaRPr lang="en-CA"/>
        </a:p>
      </dgm:t>
    </dgm:pt>
    <dgm:pt modelId="{7F165704-B2EF-43DA-A7F9-DF7EE99BA2BF}" type="sibTrans" cxnId="{16DC362F-0508-4E47-BAC7-EA796666F7EC}">
      <dgm:prSet/>
      <dgm:spPr/>
      <dgm:t>
        <a:bodyPr/>
        <a:lstStyle/>
        <a:p>
          <a:endParaRPr lang="en-CA"/>
        </a:p>
      </dgm:t>
    </dgm:pt>
    <dgm:pt modelId="{28B11442-A6B1-4D5B-8EE7-1D75533E5E2C}">
      <dgm:prSet phldrT="[Text]"/>
      <dgm:spPr/>
      <dgm:t>
        <a:bodyPr/>
        <a:lstStyle/>
        <a:p>
          <a:r>
            <a:rPr lang="en-CA" dirty="0" smtClean="0"/>
            <a:t>We </a:t>
          </a:r>
          <a:r>
            <a:rPr lang="en-CA" b="1" dirty="0" smtClean="0"/>
            <a:t>elect</a:t>
          </a:r>
          <a:r>
            <a:rPr lang="en-CA" dirty="0" smtClean="0"/>
            <a:t> (vote for) MPs/MLAs to </a:t>
          </a:r>
          <a:r>
            <a:rPr lang="en-CA" b="1" dirty="0" smtClean="0"/>
            <a:t>represent </a:t>
          </a:r>
          <a:r>
            <a:rPr lang="en-CA" b="0" dirty="0" smtClean="0"/>
            <a:t>us </a:t>
          </a:r>
          <a:endParaRPr lang="en-CA" dirty="0"/>
        </a:p>
      </dgm:t>
    </dgm:pt>
    <dgm:pt modelId="{AFE504E9-1F0C-4545-B37E-3E9541C1BB17}" type="parTrans" cxnId="{D4ED538A-0E5C-426B-9D0F-7134D08C32A2}">
      <dgm:prSet/>
      <dgm:spPr/>
      <dgm:t>
        <a:bodyPr/>
        <a:lstStyle/>
        <a:p>
          <a:endParaRPr lang="en-CA"/>
        </a:p>
      </dgm:t>
    </dgm:pt>
    <dgm:pt modelId="{299D825E-C500-4E03-A6D1-3BF3CD6B3A1E}" type="sibTrans" cxnId="{D4ED538A-0E5C-426B-9D0F-7134D08C32A2}">
      <dgm:prSet/>
      <dgm:spPr/>
      <dgm:t>
        <a:bodyPr/>
        <a:lstStyle/>
        <a:p>
          <a:endParaRPr lang="en-CA"/>
        </a:p>
      </dgm:t>
    </dgm:pt>
    <dgm:pt modelId="{3F96DC8E-2C33-49F2-AB69-349A4C1D97C7}">
      <dgm:prSet phldrT="[Text]"/>
      <dgm:spPr/>
      <dgm:t>
        <a:bodyPr/>
        <a:lstStyle/>
        <a:p>
          <a:r>
            <a:rPr lang="en-CA" dirty="0" smtClean="0"/>
            <a:t>The Queen is our “Head of State,” and governs according to our constitution She is politically neutral and has mostly ceremonial duties. </a:t>
          </a:r>
          <a:endParaRPr lang="en-CA" dirty="0"/>
        </a:p>
      </dgm:t>
    </dgm:pt>
    <dgm:pt modelId="{751B881E-CB3E-4092-B345-287EFE9614FC}" type="parTrans" cxnId="{27AE2460-486D-4CFA-9D6D-19A812532FFA}">
      <dgm:prSet/>
      <dgm:spPr/>
      <dgm:t>
        <a:bodyPr/>
        <a:lstStyle/>
        <a:p>
          <a:endParaRPr lang="en-CA"/>
        </a:p>
      </dgm:t>
    </dgm:pt>
    <dgm:pt modelId="{8DD17850-F7B9-44E1-B222-400CCD62E98A}" type="sibTrans" cxnId="{27AE2460-486D-4CFA-9D6D-19A812532FFA}">
      <dgm:prSet/>
      <dgm:spPr/>
      <dgm:t>
        <a:bodyPr/>
        <a:lstStyle/>
        <a:p>
          <a:endParaRPr lang="en-CA"/>
        </a:p>
      </dgm:t>
    </dgm:pt>
    <dgm:pt modelId="{BC18BC2A-8808-4EBA-B7F7-04A6186A5365}" type="pres">
      <dgm:prSet presAssocID="{C71796D6-99E6-4948-AD6E-15C3E3EABF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836E1-8A29-49EB-9D84-13BDB4CC65E6}" type="pres">
      <dgm:prSet presAssocID="{AE001D00-C096-4A69-B500-1B83D4249585}" presName="parentLin" presStyleCnt="0"/>
      <dgm:spPr/>
    </dgm:pt>
    <dgm:pt modelId="{EC6AF564-7662-4F58-818D-4F303609DABD}" type="pres">
      <dgm:prSet presAssocID="{AE001D00-C096-4A69-B500-1B83D42495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64CFF16-0458-44D6-850C-E8CFD30B23C2}" type="pres">
      <dgm:prSet presAssocID="{AE001D00-C096-4A69-B500-1B83D42495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080C8-389C-4507-84B5-7839C5DD6D3A}" type="pres">
      <dgm:prSet presAssocID="{AE001D00-C096-4A69-B500-1B83D4249585}" presName="negativeSpace" presStyleCnt="0"/>
      <dgm:spPr/>
    </dgm:pt>
    <dgm:pt modelId="{8E0CB03E-2C24-48E6-9BBB-7B78FCDFB8FD}" type="pres">
      <dgm:prSet presAssocID="{AE001D00-C096-4A69-B500-1B83D424958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FEF1B4-CC6D-45B6-BB55-3DB078DFA82A}" type="pres">
      <dgm:prSet presAssocID="{B5142697-1868-4657-9BF1-EA679984FC43}" presName="spaceBetweenRectangles" presStyleCnt="0"/>
      <dgm:spPr/>
    </dgm:pt>
    <dgm:pt modelId="{7D151EEA-8EAD-4A73-8D98-EE389C244F85}" type="pres">
      <dgm:prSet presAssocID="{7DEFF070-651F-4AB6-B9C5-EA3D326AE6F6}" presName="parentLin" presStyleCnt="0"/>
      <dgm:spPr/>
    </dgm:pt>
    <dgm:pt modelId="{58B9A535-0A6F-4237-8353-CDDD09710132}" type="pres">
      <dgm:prSet presAssocID="{7DEFF070-651F-4AB6-B9C5-EA3D326AE6F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1ECE04-92D3-41CC-A3C9-3F69A5C072A1}" type="pres">
      <dgm:prSet presAssocID="{7DEFF070-651F-4AB6-B9C5-EA3D326AE6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240519F-43CA-461F-AB8F-938704889E93}" type="pres">
      <dgm:prSet presAssocID="{7DEFF070-651F-4AB6-B9C5-EA3D326AE6F6}" presName="negativeSpace" presStyleCnt="0"/>
      <dgm:spPr/>
    </dgm:pt>
    <dgm:pt modelId="{16F006C2-EB0A-4DF8-AC24-3395A29099CC}" type="pres">
      <dgm:prSet presAssocID="{7DEFF070-651F-4AB6-B9C5-EA3D326AE6F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108C2E8-280F-4C76-B298-4B9A1FB30BC8}" type="presOf" srcId="{7DEFF070-651F-4AB6-B9C5-EA3D326AE6F6}" destId="{E91ECE04-92D3-41CC-A3C9-3F69A5C072A1}" srcOrd="1" destOrd="0" presId="urn:microsoft.com/office/officeart/2005/8/layout/list1"/>
    <dgm:cxn modelId="{904BFBF7-EEDF-4054-AABF-BAE1AAFE0723}" type="presOf" srcId="{3F96DC8E-2C33-49F2-AB69-349A4C1D97C7}" destId="{16F006C2-EB0A-4DF8-AC24-3395A29099CC}" srcOrd="0" destOrd="0" presId="urn:microsoft.com/office/officeart/2005/8/layout/list1"/>
    <dgm:cxn modelId="{7634A531-765E-4A09-85C0-87C7DD5B7626}" type="presOf" srcId="{AE001D00-C096-4A69-B500-1B83D4249585}" destId="{EC6AF564-7662-4F58-818D-4F303609DABD}" srcOrd="0" destOrd="0" presId="urn:microsoft.com/office/officeart/2005/8/layout/list1"/>
    <dgm:cxn modelId="{27AE2460-486D-4CFA-9D6D-19A812532FFA}" srcId="{7DEFF070-651F-4AB6-B9C5-EA3D326AE6F6}" destId="{3F96DC8E-2C33-49F2-AB69-349A4C1D97C7}" srcOrd="0" destOrd="0" parTransId="{751B881E-CB3E-4092-B345-287EFE9614FC}" sibTransId="{8DD17850-F7B9-44E1-B222-400CCD62E98A}"/>
    <dgm:cxn modelId="{701D890B-F6E6-4212-B51D-D67998960095}" type="presOf" srcId="{C71796D6-99E6-4948-AD6E-15C3E3EABF38}" destId="{BC18BC2A-8808-4EBA-B7F7-04A6186A5365}" srcOrd="0" destOrd="0" presId="urn:microsoft.com/office/officeart/2005/8/layout/list1"/>
    <dgm:cxn modelId="{10FE8816-A71A-4D12-A15E-7E8797EAEEFF}" type="presOf" srcId="{28B11442-A6B1-4D5B-8EE7-1D75533E5E2C}" destId="{8E0CB03E-2C24-48E6-9BBB-7B78FCDFB8FD}" srcOrd="0" destOrd="0" presId="urn:microsoft.com/office/officeart/2005/8/layout/list1"/>
    <dgm:cxn modelId="{C4E10E83-C9D2-41B6-A52C-C0E90E404FAA}" type="presOf" srcId="{7DEFF070-651F-4AB6-B9C5-EA3D326AE6F6}" destId="{58B9A535-0A6F-4237-8353-CDDD09710132}" srcOrd="0" destOrd="0" presId="urn:microsoft.com/office/officeart/2005/8/layout/list1"/>
    <dgm:cxn modelId="{F3DF8748-5B54-4E69-A898-DBC00704C096}" type="presOf" srcId="{AE001D00-C096-4A69-B500-1B83D4249585}" destId="{164CFF16-0458-44D6-850C-E8CFD30B23C2}" srcOrd="1" destOrd="0" presId="urn:microsoft.com/office/officeart/2005/8/layout/list1"/>
    <dgm:cxn modelId="{A1DD410F-28DF-45DC-BCC9-61E0EAEDF593}" srcId="{C71796D6-99E6-4948-AD6E-15C3E3EABF38}" destId="{AE001D00-C096-4A69-B500-1B83D4249585}" srcOrd="0" destOrd="0" parTransId="{BD49C064-ACE7-40BA-9D2D-43E45CD47588}" sibTransId="{B5142697-1868-4657-9BF1-EA679984FC43}"/>
    <dgm:cxn modelId="{16DC362F-0508-4E47-BAC7-EA796666F7EC}" srcId="{C71796D6-99E6-4948-AD6E-15C3E3EABF38}" destId="{7DEFF070-651F-4AB6-B9C5-EA3D326AE6F6}" srcOrd="1" destOrd="0" parTransId="{9CF3A7EF-1F02-47D4-91BC-A9333F7C7453}" sibTransId="{7F165704-B2EF-43DA-A7F9-DF7EE99BA2BF}"/>
    <dgm:cxn modelId="{D4ED538A-0E5C-426B-9D0F-7134D08C32A2}" srcId="{AE001D00-C096-4A69-B500-1B83D4249585}" destId="{28B11442-A6B1-4D5B-8EE7-1D75533E5E2C}" srcOrd="0" destOrd="0" parTransId="{AFE504E9-1F0C-4545-B37E-3E9541C1BB17}" sibTransId="{299D825E-C500-4E03-A6D1-3BF3CD6B3A1E}"/>
    <dgm:cxn modelId="{7FC03C54-95C9-46C8-A489-4174F2287A90}" type="presParOf" srcId="{BC18BC2A-8808-4EBA-B7F7-04A6186A5365}" destId="{634836E1-8A29-49EB-9D84-13BDB4CC65E6}" srcOrd="0" destOrd="0" presId="urn:microsoft.com/office/officeart/2005/8/layout/list1"/>
    <dgm:cxn modelId="{5484439F-6D48-4589-A107-195DEA95BEB8}" type="presParOf" srcId="{634836E1-8A29-49EB-9D84-13BDB4CC65E6}" destId="{EC6AF564-7662-4F58-818D-4F303609DABD}" srcOrd="0" destOrd="0" presId="urn:microsoft.com/office/officeart/2005/8/layout/list1"/>
    <dgm:cxn modelId="{6AE0075A-902C-4707-B11F-970ECBB8A7C1}" type="presParOf" srcId="{634836E1-8A29-49EB-9D84-13BDB4CC65E6}" destId="{164CFF16-0458-44D6-850C-E8CFD30B23C2}" srcOrd="1" destOrd="0" presId="urn:microsoft.com/office/officeart/2005/8/layout/list1"/>
    <dgm:cxn modelId="{1C5D24CC-B677-4A27-86E3-DAF253B0347C}" type="presParOf" srcId="{BC18BC2A-8808-4EBA-B7F7-04A6186A5365}" destId="{AF3080C8-389C-4507-84B5-7839C5DD6D3A}" srcOrd="1" destOrd="0" presId="urn:microsoft.com/office/officeart/2005/8/layout/list1"/>
    <dgm:cxn modelId="{F6C828FC-A44B-465D-8A04-BDBC1FED8F86}" type="presParOf" srcId="{BC18BC2A-8808-4EBA-B7F7-04A6186A5365}" destId="{8E0CB03E-2C24-48E6-9BBB-7B78FCDFB8FD}" srcOrd="2" destOrd="0" presId="urn:microsoft.com/office/officeart/2005/8/layout/list1"/>
    <dgm:cxn modelId="{40D6D252-EA9A-4B70-B69E-A1DB041044B6}" type="presParOf" srcId="{BC18BC2A-8808-4EBA-B7F7-04A6186A5365}" destId="{44FEF1B4-CC6D-45B6-BB55-3DB078DFA82A}" srcOrd="3" destOrd="0" presId="urn:microsoft.com/office/officeart/2005/8/layout/list1"/>
    <dgm:cxn modelId="{765DBAA3-F476-421F-885D-25EBDF052275}" type="presParOf" srcId="{BC18BC2A-8808-4EBA-B7F7-04A6186A5365}" destId="{7D151EEA-8EAD-4A73-8D98-EE389C244F85}" srcOrd="4" destOrd="0" presId="urn:microsoft.com/office/officeart/2005/8/layout/list1"/>
    <dgm:cxn modelId="{30C8DD3B-C99E-4DD8-87A3-852955C30A7A}" type="presParOf" srcId="{7D151EEA-8EAD-4A73-8D98-EE389C244F85}" destId="{58B9A535-0A6F-4237-8353-CDDD09710132}" srcOrd="0" destOrd="0" presId="urn:microsoft.com/office/officeart/2005/8/layout/list1"/>
    <dgm:cxn modelId="{A72ED739-8258-45B9-8C81-E5E41A246C3B}" type="presParOf" srcId="{7D151EEA-8EAD-4A73-8D98-EE389C244F85}" destId="{E91ECE04-92D3-41CC-A3C9-3F69A5C072A1}" srcOrd="1" destOrd="0" presId="urn:microsoft.com/office/officeart/2005/8/layout/list1"/>
    <dgm:cxn modelId="{BC3C8D10-4917-4831-883A-FA91B14D0B52}" type="presParOf" srcId="{BC18BC2A-8808-4EBA-B7F7-04A6186A5365}" destId="{E240519F-43CA-461F-AB8F-938704889E93}" srcOrd="5" destOrd="0" presId="urn:microsoft.com/office/officeart/2005/8/layout/list1"/>
    <dgm:cxn modelId="{3CF64FCC-14E5-42DB-93D5-BE1EC27ED134}" type="presParOf" srcId="{BC18BC2A-8808-4EBA-B7F7-04A6186A5365}" destId="{16F006C2-EB0A-4DF8-AC24-3395A29099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796D6-99E6-4948-AD6E-15C3E3EABF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E001D00-C096-4A69-B500-1B83D4249585}">
      <dgm:prSet phldrT="[Text]"/>
      <dgm:spPr/>
      <dgm:t>
        <a:bodyPr/>
        <a:lstStyle/>
        <a:p>
          <a:r>
            <a:rPr lang="en-CA" dirty="0" smtClean="0"/>
            <a:t>Federal System of Government</a:t>
          </a:r>
          <a:endParaRPr lang="en-CA" dirty="0"/>
        </a:p>
      </dgm:t>
    </dgm:pt>
    <dgm:pt modelId="{BD49C064-ACE7-40BA-9D2D-43E45CD47588}" type="parTrans" cxnId="{A1DD410F-28DF-45DC-BCC9-61E0EAEDF593}">
      <dgm:prSet/>
      <dgm:spPr/>
      <dgm:t>
        <a:bodyPr/>
        <a:lstStyle/>
        <a:p>
          <a:endParaRPr lang="en-CA"/>
        </a:p>
      </dgm:t>
    </dgm:pt>
    <dgm:pt modelId="{B5142697-1868-4657-9BF1-EA679984FC43}" type="sibTrans" cxnId="{A1DD410F-28DF-45DC-BCC9-61E0EAEDF593}">
      <dgm:prSet/>
      <dgm:spPr/>
      <dgm:t>
        <a:bodyPr/>
        <a:lstStyle/>
        <a:p>
          <a:endParaRPr lang="en-CA"/>
        </a:p>
      </dgm:t>
    </dgm:pt>
    <dgm:pt modelId="{28B11442-A6B1-4D5B-8EE7-1D75533E5E2C}">
      <dgm:prSet phldrT="[Text]"/>
      <dgm:spPr/>
      <dgm:t>
        <a:bodyPr/>
        <a:lstStyle/>
        <a:p>
          <a:r>
            <a:rPr lang="en-CA" dirty="0" smtClean="0"/>
            <a:t>We have three different levels of government: Federal, Provincial, and Municipal (they are all responsible for different things…)</a:t>
          </a:r>
          <a:endParaRPr lang="en-CA" dirty="0"/>
        </a:p>
      </dgm:t>
    </dgm:pt>
    <dgm:pt modelId="{AFE504E9-1F0C-4545-B37E-3E9541C1BB17}" type="parTrans" cxnId="{D4ED538A-0E5C-426B-9D0F-7134D08C32A2}">
      <dgm:prSet/>
      <dgm:spPr/>
      <dgm:t>
        <a:bodyPr/>
        <a:lstStyle/>
        <a:p>
          <a:endParaRPr lang="en-CA"/>
        </a:p>
      </dgm:t>
    </dgm:pt>
    <dgm:pt modelId="{299D825E-C500-4E03-A6D1-3BF3CD6B3A1E}" type="sibTrans" cxnId="{D4ED538A-0E5C-426B-9D0F-7134D08C32A2}">
      <dgm:prSet/>
      <dgm:spPr/>
      <dgm:t>
        <a:bodyPr/>
        <a:lstStyle/>
        <a:p>
          <a:endParaRPr lang="en-CA"/>
        </a:p>
      </dgm:t>
    </dgm:pt>
    <dgm:pt modelId="{BC18BC2A-8808-4EBA-B7F7-04A6186A5365}" type="pres">
      <dgm:prSet presAssocID="{C71796D6-99E6-4948-AD6E-15C3E3EABF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836E1-8A29-49EB-9D84-13BDB4CC65E6}" type="pres">
      <dgm:prSet presAssocID="{AE001D00-C096-4A69-B500-1B83D4249585}" presName="parentLin" presStyleCnt="0"/>
      <dgm:spPr/>
    </dgm:pt>
    <dgm:pt modelId="{EC6AF564-7662-4F58-818D-4F303609DABD}" type="pres">
      <dgm:prSet presAssocID="{AE001D00-C096-4A69-B500-1B83D424958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64CFF16-0458-44D6-850C-E8CFD30B23C2}" type="pres">
      <dgm:prSet presAssocID="{AE001D00-C096-4A69-B500-1B83D42495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3080C8-389C-4507-84B5-7839C5DD6D3A}" type="pres">
      <dgm:prSet presAssocID="{AE001D00-C096-4A69-B500-1B83D4249585}" presName="negativeSpace" presStyleCnt="0"/>
      <dgm:spPr/>
    </dgm:pt>
    <dgm:pt modelId="{8E0CB03E-2C24-48E6-9BBB-7B78FCDFB8FD}" type="pres">
      <dgm:prSet presAssocID="{AE001D00-C096-4A69-B500-1B83D424958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EFE1313-AB59-4639-97FC-E202197A22CD}" type="presOf" srcId="{28B11442-A6B1-4D5B-8EE7-1D75533E5E2C}" destId="{8E0CB03E-2C24-48E6-9BBB-7B78FCDFB8FD}" srcOrd="0" destOrd="0" presId="urn:microsoft.com/office/officeart/2005/8/layout/list1"/>
    <dgm:cxn modelId="{88066699-9F4A-4C60-B9FD-D3E397C884B8}" type="presOf" srcId="{AE001D00-C096-4A69-B500-1B83D4249585}" destId="{EC6AF564-7662-4F58-818D-4F303609DABD}" srcOrd="0" destOrd="0" presId="urn:microsoft.com/office/officeart/2005/8/layout/list1"/>
    <dgm:cxn modelId="{C5FDFAFF-88A0-4538-9CE0-5FE2C52D77ED}" type="presOf" srcId="{C71796D6-99E6-4948-AD6E-15C3E3EABF38}" destId="{BC18BC2A-8808-4EBA-B7F7-04A6186A5365}" srcOrd="0" destOrd="0" presId="urn:microsoft.com/office/officeart/2005/8/layout/list1"/>
    <dgm:cxn modelId="{5971168C-E184-4FE8-A181-9E5B597115BF}" type="presOf" srcId="{AE001D00-C096-4A69-B500-1B83D4249585}" destId="{164CFF16-0458-44D6-850C-E8CFD30B23C2}" srcOrd="1" destOrd="0" presId="urn:microsoft.com/office/officeart/2005/8/layout/list1"/>
    <dgm:cxn modelId="{A1DD410F-28DF-45DC-BCC9-61E0EAEDF593}" srcId="{C71796D6-99E6-4948-AD6E-15C3E3EABF38}" destId="{AE001D00-C096-4A69-B500-1B83D4249585}" srcOrd="0" destOrd="0" parTransId="{BD49C064-ACE7-40BA-9D2D-43E45CD47588}" sibTransId="{B5142697-1868-4657-9BF1-EA679984FC43}"/>
    <dgm:cxn modelId="{D4ED538A-0E5C-426B-9D0F-7134D08C32A2}" srcId="{AE001D00-C096-4A69-B500-1B83D4249585}" destId="{28B11442-A6B1-4D5B-8EE7-1D75533E5E2C}" srcOrd="0" destOrd="0" parTransId="{AFE504E9-1F0C-4545-B37E-3E9541C1BB17}" sibTransId="{299D825E-C500-4E03-A6D1-3BF3CD6B3A1E}"/>
    <dgm:cxn modelId="{469C458E-354B-426E-B55E-63EBB869E8EB}" type="presParOf" srcId="{BC18BC2A-8808-4EBA-B7F7-04A6186A5365}" destId="{634836E1-8A29-49EB-9D84-13BDB4CC65E6}" srcOrd="0" destOrd="0" presId="urn:microsoft.com/office/officeart/2005/8/layout/list1"/>
    <dgm:cxn modelId="{B125C816-4591-40A2-9D74-C74993662C84}" type="presParOf" srcId="{634836E1-8A29-49EB-9D84-13BDB4CC65E6}" destId="{EC6AF564-7662-4F58-818D-4F303609DABD}" srcOrd="0" destOrd="0" presId="urn:microsoft.com/office/officeart/2005/8/layout/list1"/>
    <dgm:cxn modelId="{1D4751ED-9449-47AC-820E-438980826D6D}" type="presParOf" srcId="{634836E1-8A29-49EB-9D84-13BDB4CC65E6}" destId="{164CFF16-0458-44D6-850C-E8CFD30B23C2}" srcOrd="1" destOrd="0" presId="urn:microsoft.com/office/officeart/2005/8/layout/list1"/>
    <dgm:cxn modelId="{9987D144-C0C7-483B-8A77-EE30DFB0D848}" type="presParOf" srcId="{BC18BC2A-8808-4EBA-B7F7-04A6186A5365}" destId="{AF3080C8-389C-4507-84B5-7839C5DD6D3A}" srcOrd="1" destOrd="0" presId="urn:microsoft.com/office/officeart/2005/8/layout/list1"/>
    <dgm:cxn modelId="{CDDA55BD-C9DF-44D2-B570-EB6A47132991}" type="presParOf" srcId="{BC18BC2A-8808-4EBA-B7F7-04A6186A5365}" destId="{8E0CB03E-2C24-48E6-9BBB-7B78FCDFB8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CB03E-2C24-48E6-9BBB-7B78FCDFB8FD}">
      <dsp:nvSpPr>
        <dsp:cNvPr id="0" name=""/>
        <dsp:cNvSpPr/>
      </dsp:nvSpPr>
      <dsp:spPr>
        <a:xfrm>
          <a:off x="0" y="490614"/>
          <a:ext cx="10782479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40" tIns="666496" rIns="836840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We </a:t>
          </a:r>
          <a:r>
            <a:rPr lang="en-CA" sz="3200" b="1" kern="1200" dirty="0" smtClean="0"/>
            <a:t>elect</a:t>
          </a:r>
          <a:r>
            <a:rPr lang="en-CA" sz="3200" kern="1200" dirty="0" smtClean="0"/>
            <a:t> (vote for) MPs/MLAs to </a:t>
          </a:r>
          <a:r>
            <a:rPr lang="en-CA" sz="3200" b="1" kern="1200" dirty="0" smtClean="0"/>
            <a:t>represent </a:t>
          </a:r>
          <a:r>
            <a:rPr lang="en-CA" sz="3200" b="0" kern="1200" dirty="0" smtClean="0"/>
            <a:t>us </a:t>
          </a:r>
          <a:endParaRPr lang="en-CA" sz="3200" kern="1200" dirty="0"/>
        </a:p>
      </dsp:txBody>
      <dsp:txXfrm>
        <a:off x="0" y="490614"/>
        <a:ext cx="10782479" cy="1335600"/>
      </dsp:txXfrm>
    </dsp:sp>
    <dsp:sp modelId="{164CFF16-0458-44D6-850C-E8CFD30B23C2}">
      <dsp:nvSpPr>
        <dsp:cNvPr id="0" name=""/>
        <dsp:cNvSpPr/>
      </dsp:nvSpPr>
      <dsp:spPr>
        <a:xfrm>
          <a:off x="539123" y="18294"/>
          <a:ext cx="7547735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86" tIns="0" rIns="28528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Representative Democracy</a:t>
          </a:r>
          <a:endParaRPr lang="en-CA" sz="3200" kern="1200" dirty="0"/>
        </a:p>
      </dsp:txBody>
      <dsp:txXfrm>
        <a:off x="585237" y="64408"/>
        <a:ext cx="7455507" cy="852412"/>
      </dsp:txXfrm>
    </dsp:sp>
    <dsp:sp modelId="{16F006C2-EB0A-4DF8-AC24-3395A29099CC}">
      <dsp:nvSpPr>
        <dsp:cNvPr id="0" name=""/>
        <dsp:cNvSpPr/>
      </dsp:nvSpPr>
      <dsp:spPr>
        <a:xfrm>
          <a:off x="0" y="2471334"/>
          <a:ext cx="10782479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40" tIns="666496" rIns="836840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3200" kern="1200" dirty="0" smtClean="0"/>
            <a:t>The Queen is our “Head of State,” and governs according to our constitution She is politically neutral and has mostly ceremonial duties. </a:t>
          </a:r>
          <a:endParaRPr lang="en-CA" sz="3200" kern="1200" dirty="0"/>
        </a:p>
      </dsp:txBody>
      <dsp:txXfrm>
        <a:off x="0" y="2471334"/>
        <a:ext cx="10782479" cy="2217600"/>
      </dsp:txXfrm>
    </dsp:sp>
    <dsp:sp modelId="{E91ECE04-92D3-41CC-A3C9-3F69A5C072A1}">
      <dsp:nvSpPr>
        <dsp:cNvPr id="0" name=""/>
        <dsp:cNvSpPr/>
      </dsp:nvSpPr>
      <dsp:spPr>
        <a:xfrm>
          <a:off x="539123" y="1999014"/>
          <a:ext cx="7547735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86" tIns="0" rIns="28528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Constitutional Monarchy</a:t>
          </a:r>
          <a:endParaRPr lang="en-CA" sz="3200" kern="1200" dirty="0"/>
        </a:p>
      </dsp:txBody>
      <dsp:txXfrm>
        <a:off x="585237" y="2045128"/>
        <a:ext cx="7455507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3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47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9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0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20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08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E00-6596-4216-BB5D-46609FD5BD56}" type="slidenum">
              <a:rPr lang="en-US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004436-CA73-4D53-89B4-2A5C7347BF2F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6/7/2015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7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225Mx6ya7SQ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W3oQ7gN1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Government of Canada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231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46" y="650198"/>
            <a:ext cx="9613861" cy="1080938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Canada can be described as a…</a:t>
            </a:r>
            <a:endParaRPr lang="en-CA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2635544"/>
              </p:ext>
            </p:extLst>
          </p:nvPr>
        </p:nvGraphicFramePr>
        <p:xfrm>
          <a:off x="1800781" y="2645535"/>
          <a:ext cx="8837770" cy="343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87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aigmarlatt.com/canada/images/images&amp;downloads/fed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" y="152399"/>
            <a:ext cx="485775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raigmarlatt.com/canada/images/images&amp;downloads/british_columbia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16" y="152399"/>
            <a:ext cx="4898477" cy="6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tgov.bc.ca/lg/biography/portrait-guichon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545106"/>
            <a:ext cx="989285" cy="12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6850" y="5835182"/>
            <a:ext cx="13040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Honourable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Judith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Guichon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2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Members of Parliament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22" y="2395300"/>
            <a:ext cx="11361425" cy="3599316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effectLst/>
              </a:rPr>
              <a:t>The people that each region of Canada elects to represent them in the House of Commons at the Parliament in Ottawa (where they make and debate laws)</a:t>
            </a:r>
            <a:endParaRPr lang="en-CA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 descr="http://www.digitaljournal.com/img/5/9/2/8/1/2/i/1/4/1/o/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3" y="3975811"/>
            <a:ext cx="5135734" cy="28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orthernpoliticalthoughts.ca/wp-content/uploads/2014/06/CA-H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04" y="335586"/>
            <a:ext cx="2693591" cy="17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of CULLEN,  Nathan, B.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89" y="3668677"/>
            <a:ext cx="1969060" cy="31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renfrewndp.ca/images/NDP_eng_4-co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92" y="5650725"/>
            <a:ext cx="2248258" cy="84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4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Parliament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23" y="2830132"/>
            <a:ext cx="6184119" cy="3599316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effectLst/>
              </a:rPr>
              <a:t>The political party that wins the </a:t>
            </a:r>
            <a:r>
              <a:rPr lang="en-CA" sz="3200" b="1" dirty="0" smtClean="0">
                <a:solidFill>
                  <a:schemeClr val="bg1"/>
                </a:solidFill>
                <a:effectLst/>
              </a:rPr>
              <a:t>most seats </a:t>
            </a:r>
            <a:r>
              <a:rPr lang="en-CA" sz="3200" dirty="0" smtClean="0">
                <a:solidFill>
                  <a:schemeClr val="bg1"/>
                </a:solidFill>
                <a:effectLst/>
              </a:rPr>
              <a:t>in the House of Commons becomes the </a:t>
            </a:r>
            <a:r>
              <a:rPr lang="en-CA" sz="3200" b="1" dirty="0" smtClean="0">
                <a:solidFill>
                  <a:schemeClr val="bg1"/>
                </a:solidFill>
                <a:effectLst/>
              </a:rPr>
              <a:t>Government</a:t>
            </a:r>
          </a:p>
          <a:p>
            <a:r>
              <a:rPr lang="en-CA" sz="3200" dirty="0" smtClean="0">
                <a:effectLst/>
              </a:rPr>
              <a:t>The party with the </a:t>
            </a:r>
            <a:r>
              <a:rPr lang="en-CA" sz="3200" b="1" dirty="0" smtClean="0">
                <a:effectLst/>
              </a:rPr>
              <a:t>second most </a:t>
            </a:r>
            <a:r>
              <a:rPr lang="en-CA" sz="3200" dirty="0" smtClean="0">
                <a:effectLst/>
              </a:rPr>
              <a:t>seats becomes the </a:t>
            </a:r>
            <a:r>
              <a:rPr lang="en-CA" sz="3200" b="1" dirty="0" smtClean="0">
                <a:effectLst/>
              </a:rPr>
              <a:t>Official Opposition</a:t>
            </a:r>
            <a:endParaRPr lang="en-CA" sz="3200" b="1" dirty="0">
              <a:effectLst/>
            </a:endParaRPr>
          </a:p>
        </p:txBody>
      </p:sp>
      <p:pic>
        <p:nvPicPr>
          <p:cNvPr id="6146" name="Picture 2" descr="http://www.digitaljournal.com/img/5/9/2/8/1/2/i/1/4/1/o/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2" y="2830132"/>
            <a:ext cx="5135734" cy="28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orthernpoliticalthoughts.ca/wp-content/uploads/2014/06/CA-H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60" y="297736"/>
            <a:ext cx="2693591" cy="17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Political Parties</a:t>
            </a:r>
            <a:endParaRPr lang="en-C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279561"/>
            <a:ext cx="10910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An organization of people that wants to achieve similar goals and exercise of political power</a:t>
            </a:r>
            <a:endParaRPr lang="en-CA" sz="3200" dirty="0"/>
          </a:p>
        </p:txBody>
      </p:sp>
      <p:pic>
        <p:nvPicPr>
          <p:cNvPr id="4" name="Picture 3" descr="http://danforthgreens.ca/wordpress/wp-content/uploads/2007/04/green-party-simplified-flower-election-logo-engli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8" y="5600601"/>
            <a:ext cx="5054120" cy="116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orontoist.com/attachments/JeradGallinger/20090504lib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5" y="4012957"/>
            <a:ext cx="3477533" cy="15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rabble.ca/sites/rabble/files/imagecache/350px-width-scale-PREVIEW/node-images/vol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8" y="4073092"/>
            <a:ext cx="4482862" cy="15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pload.wikimedia.org/wikipedia/en/thumb/1/1b/Bloc_Qu%C3%A9b%C3%A9cois.svg/459px-Bloc_Qu%C3%A9b%C3%A9cois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0" y="4203590"/>
            <a:ext cx="3428799" cy="94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renfrewndp.ca/images/NDP_eng_4-co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2" y="5731099"/>
            <a:ext cx="3524518" cy="101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7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Federal Political Parties</a:t>
            </a:r>
            <a:endParaRPr lang="en-CA" dirty="0"/>
          </a:p>
        </p:txBody>
      </p:sp>
      <p:pic>
        <p:nvPicPr>
          <p:cNvPr id="3" name="Picture 2" descr="http://rabble.ca/sites/rabble/files/imagecache/350px-width-scale-PREVIEW/node-images/vollog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5834"/>
            <a:ext cx="4482862" cy="15275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20313" y="2303014"/>
            <a:ext cx="340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Led by </a:t>
            </a:r>
          </a:p>
          <a:p>
            <a:pPr algn="ctr"/>
            <a:r>
              <a:rPr lang="en-CA" sz="3600" dirty="0" smtClean="0"/>
              <a:t>Stephen Harper</a:t>
            </a:r>
            <a:endParaRPr lang="en-CA" sz="3600" dirty="0"/>
          </a:p>
        </p:txBody>
      </p:sp>
      <p:pic>
        <p:nvPicPr>
          <p:cNvPr id="1026" name="Picture 2" descr="http://www.southasianweekender.ca/wp-content/uploads/Stephen-Harper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86" y="1975834"/>
            <a:ext cx="4034214" cy="27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91503" y="546514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159/308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83628" y="3920675"/>
            <a:ext cx="8307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they advocate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Lower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More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Focus on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Traditional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Close relations with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More trade agreements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Federal Political Parties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08189" y="2277256"/>
            <a:ext cx="340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Led by </a:t>
            </a:r>
          </a:p>
          <a:p>
            <a:pPr algn="ctr"/>
            <a:r>
              <a:rPr lang="en-CA" sz="3600" dirty="0" smtClean="0"/>
              <a:t>Justin Trudeau</a:t>
            </a:r>
            <a:endParaRPr lang="en-CA" sz="3600" dirty="0"/>
          </a:p>
        </p:txBody>
      </p:sp>
      <p:pic>
        <p:nvPicPr>
          <p:cNvPr id="6" name="Picture 5" descr="http://torontoist.com/attachments/JeradGallinger/20090504lib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105"/>
            <a:ext cx="3786389" cy="168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media.darpanmagazine.com/people/content/justin-trud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32" y="1988105"/>
            <a:ext cx="4460468" cy="25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91503" y="546514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36/308</a:t>
            </a:r>
            <a:endParaRPr lang="en-C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93194" y="4113569"/>
            <a:ext cx="8307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they advocate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Invest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Free trade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Affordable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Reform marijuana policies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Federal Political Parties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08189" y="2277256"/>
            <a:ext cx="340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Led by </a:t>
            </a:r>
          </a:p>
          <a:p>
            <a:pPr algn="ctr"/>
            <a:r>
              <a:rPr lang="en-CA" sz="3600" dirty="0" smtClean="0"/>
              <a:t>Thomas </a:t>
            </a:r>
            <a:r>
              <a:rPr lang="en-CA" sz="3600" dirty="0" err="1" smtClean="0"/>
              <a:t>Mulcair</a:t>
            </a:r>
            <a:endParaRPr lang="en-CA" sz="3600" dirty="0"/>
          </a:p>
        </p:txBody>
      </p:sp>
      <p:pic>
        <p:nvPicPr>
          <p:cNvPr id="7" name="Picture 6" descr="http://www.renfrewndp.ca/images/NDP_eng_4-c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105"/>
            <a:ext cx="4084868" cy="139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hilltimes.com/sites/hilltimes.com/files/story_image/2015/04/47_gerecke_mulcair_6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48" y="1988105"/>
            <a:ext cx="4340552" cy="28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91503" y="546514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95/308</a:t>
            </a:r>
            <a:endParaRPr lang="en-C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83628" y="3920675"/>
            <a:ext cx="8307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they advocate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Expand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Public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Raise minimum 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Reduce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Environmental protection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7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Federal Political Parties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365115" y="2277256"/>
            <a:ext cx="340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Led by </a:t>
            </a:r>
          </a:p>
          <a:p>
            <a:pPr algn="ctr"/>
            <a:r>
              <a:rPr lang="en-CA" sz="3600" dirty="0" smtClean="0"/>
              <a:t>Mario Beaulieu</a:t>
            </a:r>
            <a:endParaRPr lang="en-CA" sz="3600" dirty="0"/>
          </a:p>
        </p:txBody>
      </p:sp>
      <p:pic>
        <p:nvPicPr>
          <p:cNvPr id="6" name="Picture 5" descr="http://upload.wikimedia.org/wikipedia/en/thumb/1/1b/Bloc_Qu%C3%A9b%C3%A9cois.svg/459px-Bloc_Qu%C3%A9b%C3%A9cois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470"/>
            <a:ext cx="4278805" cy="13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pmedia.news.nationalpost.com/2014/06/mario-beaulieu1.jpg?w=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98" y="1976871"/>
            <a:ext cx="4001902" cy="30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3628" y="3920675"/>
            <a:ext cx="8307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they advocate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I</a:t>
            </a:r>
            <a:r>
              <a:rPr lang="en-CA" sz="2400" dirty="0" smtClean="0">
                <a:solidFill>
                  <a:schemeClr val="bg1"/>
                </a:solidFill>
              </a:rPr>
              <a:t>nterests of Quebec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Have opposed most recent wars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Legalization of assisted suicide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Decriminalization of marijuana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Abortion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Environmentalism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1503" y="546514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2/308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85669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Federal Political Parties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906759" y="2319610"/>
            <a:ext cx="340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Led by </a:t>
            </a:r>
          </a:p>
          <a:p>
            <a:pPr algn="ctr"/>
            <a:r>
              <a:rPr lang="en-CA" sz="3600" dirty="0" smtClean="0"/>
              <a:t>Elizabeth May</a:t>
            </a:r>
            <a:endParaRPr lang="en-CA" sz="3600" dirty="0"/>
          </a:p>
        </p:txBody>
      </p:sp>
      <p:pic>
        <p:nvPicPr>
          <p:cNvPr id="7" name="Picture 6" descr="http://danforthgreens.ca/wordpress/wp-content/uploads/2007/04/green-party-simplified-flower-election-logo-engli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870"/>
            <a:ext cx="5054120" cy="132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yukon-news.com/media/images/2013/september/23/elizabethm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20" y="1993757"/>
            <a:ext cx="4032580" cy="26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0164" y="4005383"/>
            <a:ext cx="8307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they advocate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Environment***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Animal welfare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Renewable energy &amp;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Respect for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Social justice</a:t>
            </a:r>
          </a:p>
          <a:p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1503" y="5465149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2/308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2805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2/Centre_Block_-_Parliament_H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39" y="2102021"/>
            <a:ext cx="6218836" cy="46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The Canadian </a:t>
            </a:r>
            <a:r>
              <a:rPr lang="en-US" sz="4800" b="1" u="sng" dirty="0"/>
              <a:t>Government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 rot="20777020">
            <a:off x="594234" y="2816516"/>
            <a:ext cx="4794250" cy="1409700"/>
          </a:xfrm>
        </p:spPr>
        <p:txBody>
          <a:bodyPr>
            <a:norm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3715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69098" y="2743200"/>
            <a:ext cx="100455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3200" dirty="0" smtClean="0">
                <a:solidFill>
                  <a:prstClr val="black"/>
                </a:solidFill>
              </a:rPr>
              <a:t>You can work individually or with those around you to complete the matching activity:</a:t>
            </a:r>
          </a:p>
          <a:p>
            <a:pPr defTabSz="457200"/>
            <a:endParaRPr lang="en-CA" sz="3200" dirty="0" smtClean="0">
              <a:solidFill>
                <a:prstClr val="black"/>
              </a:solidFill>
            </a:endParaRPr>
          </a:p>
          <a:p>
            <a:pPr marL="514350" indent="-514350" defTabSz="457200">
              <a:buFont typeface="+mj-lt"/>
              <a:buAutoNum type="arabicPeriod"/>
            </a:pPr>
            <a:r>
              <a:rPr lang="en-CA" sz="3200" dirty="0" smtClean="0">
                <a:solidFill>
                  <a:prstClr val="black"/>
                </a:solidFill>
              </a:rPr>
              <a:t>Match the image to the name, position, and party by writing (you can use the internet to help you)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CA" sz="3200" dirty="0" smtClean="0">
                <a:solidFill>
                  <a:prstClr val="black"/>
                </a:solidFill>
              </a:rPr>
              <a:t>Cut out the images and glue them to either  federal, provincial, or municipal</a:t>
            </a:r>
          </a:p>
          <a:p>
            <a:pPr marL="514350" indent="-514350" defTabSz="457200">
              <a:buFont typeface="+mj-lt"/>
              <a:buAutoNum type="arabicPeriod"/>
            </a:pPr>
            <a:endParaRPr lang="en-CA" sz="3200" dirty="0" smtClean="0">
              <a:solidFill>
                <a:prstClr val="black"/>
              </a:solidFill>
            </a:endParaRPr>
          </a:p>
          <a:p>
            <a:pPr marL="514350" indent="-514350" defTabSz="457200">
              <a:buFont typeface="+mj-lt"/>
              <a:buAutoNum type="arabicPeriod"/>
            </a:pPr>
            <a:endParaRPr lang="en-CA" sz="3200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CA" sz="3200" dirty="0">
              <a:solidFill>
                <a:prstClr val="black"/>
              </a:solidFill>
            </a:endParaRP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0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What are we doing today?</a:t>
            </a:r>
            <a:endParaRPr lang="en-CA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9719" y="3006574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dirty="0" smtClean="0">
                <a:solidFill>
                  <a:prstClr val="white"/>
                </a:solidFill>
              </a:rPr>
              <a:t> Review</a:t>
            </a:r>
          </a:p>
          <a:p>
            <a:r>
              <a:rPr lang="en-CA" sz="5400" dirty="0" smtClean="0">
                <a:solidFill>
                  <a:prstClr val="white"/>
                </a:solidFill>
              </a:rPr>
              <a:t> Activity: Who is Responsible?</a:t>
            </a:r>
          </a:p>
          <a:p>
            <a:r>
              <a:rPr lang="en-CA" sz="5400" dirty="0" smtClean="0">
                <a:solidFill>
                  <a:prstClr val="white"/>
                </a:solidFill>
              </a:rPr>
              <a:t> Activity: Issues that Matter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3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sometimesmarthaalwaysmary.files.wordpress.com/2012/05/to-do-lis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60" y="407025"/>
            <a:ext cx="2135639" cy="18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1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80" y="4893009"/>
            <a:ext cx="9613861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We elect people to represent us in our government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does representative democracy mean?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8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80" y="4893009"/>
            <a:ext cx="9613861" cy="16169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That we have a monarch (the queen) who rules according to a constitution (which gives us rights)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does constitutional monarchy mean?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5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80" y="4893009"/>
            <a:ext cx="9613861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Federal, Provincial, Municipal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are the THREE levels of government in Canada?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15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80" y="4893009"/>
            <a:ext cx="9613861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The Prime Minister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do we call our Head of Government? (He leads the gov’t)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15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80" y="4893009"/>
            <a:ext cx="9613861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Stephen Harper, Conservative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is our current Prime Minister?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85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Ottawa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Where our </a:t>
            </a:r>
            <a:r>
              <a:rPr lang="en-CA" sz="4800" b="1" dirty="0" smtClean="0">
                <a:solidFill>
                  <a:schemeClr val="bg1"/>
                </a:solidFill>
                <a:effectLst/>
              </a:rPr>
              <a:t>FEDERAL </a:t>
            </a:r>
            <a:r>
              <a:rPr lang="en-CA" sz="4800" dirty="0" smtClean="0">
                <a:solidFill>
                  <a:schemeClr val="bg1"/>
                </a:solidFill>
                <a:effectLst/>
              </a:rPr>
              <a:t>government is located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93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Victoria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Where our </a:t>
            </a:r>
            <a:r>
              <a:rPr lang="en-CA" sz="4800" b="1" dirty="0" smtClean="0">
                <a:solidFill>
                  <a:schemeClr val="bg1"/>
                </a:solidFill>
                <a:effectLst/>
              </a:rPr>
              <a:t>PROVINCIAL </a:t>
            </a:r>
            <a:r>
              <a:rPr lang="en-CA" sz="4800" dirty="0" smtClean="0">
                <a:solidFill>
                  <a:schemeClr val="bg1"/>
                </a:solidFill>
                <a:effectLst/>
              </a:rPr>
              <a:t>government is located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4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A Member of Parliament (MP)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we call someone who represents us at the parliament in Ottawa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280115"/>
            <a:ext cx="6430963" cy="6383338"/>
          </a:xfrm>
        </p:spPr>
      </p:pic>
    </p:spTree>
    <p:extLst>
      <p:ext uri="{BB962C8B-B14F-4D97-AF65-F5344CB8AC3E}">
        <p14:creationId xmlns:p14="http://schemas.microsoft.com/office/powerpoint/2010/main" val="367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A Member of the Legislative Assembly (MLA)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What we call someone who represents us at the legislature in Victoria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The Queen (Elizabeth II)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2"/>
            <a:ext cx="9613861" cy="930204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Who is our Head of State?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The Queen (Elizabeth II)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2"/>
            <a:ext cx="9613861" cy="930204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Who is our Head of State?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1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The Governor General           (David Johnston)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7544" y="2791480"/>
            <a:ext cx="9613861" cy="1547055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Who represents the Queen in </a:t>
            </a:r>
            <a:r>
              <a:rPr lang="en-CA" sz="4800" b="1" dirty="0" smtClean="0">
                <a:solidFill>
                  <a:schemeClr val="bg1"/>
                </a:solidFill>
                <a:effectLst/>
              </a:rPr>
              <a:t>Canada </a:t>
            </a:r>
            <a:r>
              <a:rPr lang="en-CA" sz="4800" dirty="0" smtClean="0">
                <a:solidFill>
                  <a:schemeClr val="bg1"/>
                </a:solidFill>
                <a:effectLst/>
              </a:rPr>
              <a:t>(federally)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19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The Lieutenant Governor      (Judith </a:t>
            </a:r>
            <a:r>
              <a:rPr lang="en-CA" sz="4800" b="1" dirty="0" err="1" smtClean="0">
                <a:effectLst/>
              </a:rPr>
              <a:t>Guichon</a:t>
            </a:r>
            <a:r>
              <a:rPr lang="en-CA" sz="4800" b="1" dirty="0" smtClean="0">
                <a:effectLst/>
              </a:rPr>
              <a:t>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7544" y="2791480"/>
            <a:ext cx="9613861" cy="1547055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Who represents the Queen in </a:t>
            </a:r>
            <a:r>
              <a:rPr lang="en-CA" sz="4800" b="1" dirty="0" smtClean="0">
                <a:solidFill>
                  <a:schemeClr val="bg1"/>
                </a:solidFill>
                <a:effectLst/>
              </a:rPr>
              <a:t>BC </a:t>
            </a:r>
            <a:r>
              <a:rPr lang="en-CA" sz="4800" dirty="0" smtClean="0">
                <a:solidFill>
                  <a:schemeClr val="bg1"/>
                </a:solidFill>
                <a:effectLst/>
              </a:rPr>
              <a:t>(provincially)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8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Review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65" y="4679000"/>
            <a:ext cx="10217020" cy="16169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CA" sz="4800" b="1" dirty="0" smtClean="0">
                <a:effectLst/>
              </a:rPr>
              <a:t>Conservative (Stephen Harper), Liberal (Justin Trudeau), NDP (Thomas </a:t>
            </a:r>
            <a:r>
              <a:rPr lang="en-CA" sz="4800" b="1" dirty="0" err="1" smtClean="0">
                <a:effectLst/>
              </a:rPr>
              <a:t>Mulcair</a:t>
            </a:r>
            <a:r>
              <a:rPr lang="en-CA" sz="4800" b="1" dirty="0" smtClean="0">
                <a:effectLst/>
              </a:rPr>
              <a:t>), Green (Elizabeth May)</a:t>
            </a:r>
            <a:endParaRPr lang="en-CA" sz="4800" b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3481" y="2746851"/>
            <a:ext cx="9613861" cy="1616941"/>
          </a:xfrm>
          <a:prstGeom prst="rect">
            <a:avLst/>
          </a:prstGeom>
          <a:solidFill>
            <a:srgbClr val="A7D535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Name </a:t>
            </a:r>
            <a:r>
              <a:rPr lang="en-CA" sz="4800" b="1" dirty="0" smtClean="0">
                <a:solidFill>
                  <a:schemeClr val="bg1"/>
                </a:solidFill>
                <a:effectLst/>
              </a:rPr>
              <a:t>FOUR </a:t>
            </a:r>
            <a:r>
              <a:rPr lang="en-CA" sz="4800" dirty="0" smtClean="0">
                <a:solidFill>
                  <a:schemeClr val="bg1"/>
                </a:solidFill>
                <a:effectLst/>
              </a:rPr>
              <a:t>other political parties in Canada, and their leaders</a:t>
            </a:r>
            <a:endParaRPr lang="en-CA" sz="4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06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this?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www.leg.bc.ca/mla/40thparl/images/members_max/clark-Chri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74" y="226133"/>
            <a:ext cx="5185648" cy="66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Who is this?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What does he do?</a:t>
            </a:r>
            <a:endParaRPr lang="en-CA" sz="4800" dirty="0"/>
          </a:p>
        </p:txBody>
      </p:sp>
      <p:pic>
        <p:nvPicPr>
          <p:cNvPr id="4" name="Picture 2" descr="Picture of CULLEN,  Nathan, B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8" y="309288"/>
            <a:ext cx="4043117" cy="65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Learning Outcomes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14" y="2372479"/>
            <a:ext cx="10863827" cy="404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200" dirty="0" smtClean="0"/>
              <a:t>By the end of this lesson you should be able to:</a:t>
            </a:r>
          </a:p>
          <a:p>
            <a:pPr marL="0" indent="0">
              <a:buNone/>
            </a:pPr>
            <a:endParaRPr lang="en-CA" sz="3200" dirty="0" smtClean="0"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 smtClean="0">
                <a:solidFill>
                  <a:schemeClr val="bg1"/>
                </a:solidFill>
                <a:effectLst/>
              </a:rPr>
              <a:t> List the responsibilities of each level of government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>
                <a:solidFill>
                  <a:schemeClr val="bg1"/>
                </a:solidFill>
                <a:effectLst/>
              </a:rPr>
              <a:t> </a:t>
            </a:r>
            <a:r>
              <a:rPr lang="en-CA" sz="3200" dirty="0" smtClean="0">
                <a:solidFill>
                  <a:schemeClr val="bg1"/>
                </a:solidFill>
                <a:effectLst/>
              </a:rPr>
              <a:t>Identify some issues that are important to you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>
                <a:solidFill>
                  <a:schemeClr val="bg1"/>
                </a:solidFill>
                <a:effectLst/>
              </a:rPr>
              <a:t> </a:t>
            </a:r>
            <a:r>
              <a:rPr lang="en-CA" sz="3200" dirty="0" smtClean="0">
                <a:solidFill>
                  <a:schemeClr val="bg1"/>
                </a:solidFill>
                <a:effectLst/>
              </a:rPr>
              <a:t>Describe ways that you could affect change in relation   	to those issues</a:t>
            </a:r>
            <a:endParaRPr lang="en-CA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 descr="http://thumbs.gograph.com/gg64317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0" y="484071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13125" y="2688643"/>
            <a:ext cx="8546663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CA" sz="3600" dirty="0" smtClean="0">
                <a:solidFill>
                  <a:schemeClr val="bg1"/>
                </a:solidFill>
                <a:effectLst/>
              </a:rPr>
              <a:t>Federal: </a:t>
            </a:r>
            <a:r>
              <a:rPr lang="en-CA" sz="2400" dirty="0" smtClean="0">
                <a:solidFill>
                  <a:schemeClr val="bg1"/>
                </a:solidFill>
                <a:effectLst/>
              </a:rPr>
              <a:t>We elect </a:t>
            </a:r>
            <a:r>
              <a:rPr lang="en-CA" sz="2400" b="1" dirty="0" smtClean="0">
                <a:solidFill>
                  <a:schemeClr val="bg1"/>
                </a:solidFill>
                <a:effectLst/>
              </a:rPr>
              <a:t>MPs </a:t>
            </a:r>
            <a:r>
              <a:rPr lang="en-CA" sz="2400" dirty="0" smtClean="0">
                <a:solidFill>
                  <a:schemeClr val="bg1"/>
                </a:solidFill>
                <a:effectLst/>
              </a:rPr>
              <a:t>(Members of Parliament) that represent us in the House of Commons in Ottawa.</a:t>
            </a: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CA" sz="3600" dirty="0" smtClean="0">
                <a:solidFill>
                  <a:schemeClr val="bg1"/>
                </a:solidFill>
                <a:effectLst/>
              </a:rPr>
              <a:t>Provincial: </a:t>
            </a:r>
            <a:r>
              <a:rPr lang="en-CA" sz="2400" dirty="0" smtClean="0">
                <a:solidFill>
                  <a:schemeClr val="bg1"/>
                </a:solidFill>
                <a:effectLst/>
              </a:rPr>
              <a:t>We elect </a:t>
            </a:r>
            <a:r>
              <a:rPr lang="en-CA" sz="2400" b="1" dirty="0" smtClean="0">
                <a:solidFill>
                  <a:schemeClr val="bg1"/>
                </a:solidFill>
                <a:effectLst/>
              </a:rPr>
              <a:t>MLAs </a:t>
            </a:r>
            <a:r>
              <a:rPr lang="en-CA" sz="2400" dirty="0" smtClean="0">
                <a:solidFill>
                  <a:schemeClr val="bg1"/>
                </a:solidFill>
                <a:effectLst/>
              </a:rPr>
              <a:t>(Members of the Legislative Assembly) that represent us at the Legislature in Victoria.</a:t>
            </a:r>
            <a:endParaRPr lang="en-CA" sz="3600" dirty="0" smtClean="0">
              <a:solidFill>
                <a:schemeClr val="bg1"/>
              </a:solidFill>
              <a:effectLst/>
            </a:endParaRP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CA" sz="3600" dirty="0" smtClean="0">
                <a:solidFill>
                  <a:schemeClr val="bg1"/>
                </a:solidFill>
                <a:effectLst/>
              </a:rPr>
              <a:t>Municipal: </a:t>
            </a:r>
            <a:r>
              <a:rPr lang="en-CA" sz="2400" dirty="0" smtClean="0">
                <a:solidFill>
                  <a:schemeClr val="bg1"/>
                </a:solidFill>
                <a:effectLst/>
              </a:rPr>
              <a:t>We elect a mayor and town councillors to represent us at our town hall here in Burns Lake</a:t>
            </a:r>
            <a:endParaRPr lang="en-CA" sz="36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 descr="http://upload.wikimedia.org/wikipedia/en/thumb/c/cf/Flag_of_Canada.svg/1280px-Flag_of_Canada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4" y="2611065"/>
            <a:ext cx="1218261" cy="62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hop.flagshop.com/media/catalog/product/cache/1/image/9df78eab33525d08d6e5fb8d27136e95/f/l/flag-canada-britishcolumbia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4" y="3935540"/>
            <a:ext cx="1047799" cy="6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8514"/>
            <a:ext cx="1658859" cy="477675"/>
          </a:xfrm>
          <a:prstGeom prst="rect">
            <a:avLst/>
          </a:prstGeom>
        </p:spPr>
      </p:pic>
      <p:pic>
        <p:nvPicPr>
          <p:cNvPr id="1026" name="Picture 2" descr="http://upload.wikimedia.org/wikipedia/commons/b/b2/Centre_Block_-_Parliament_H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30" y="2509620"/>
            <a:ext cx="2436875" cy="18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tination360.com/north-america/canada/british-columbia/victoria/images/s/parliament-buildin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01" y="4416036"/>
            <a:ext cx="2436875" cy="19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2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60" y="228600"/>
            <a:ext cx="9006626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Close to 60% of Canadians aged 18-24 don’t vote</a:t>
            </a:r>
            <a:br>
              <a:rPr lang="en-US" sz="2800" b="1" i="1" dirty="0"/>
            </a:b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/>
              <a:t>Why do you think that 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5464" y="5954993"/>
            <a:ext cx="887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i="1" dirty="0">
                <a:solidFill>
                  <a:srgbClr val="FF0000"/>
                </a:solidFill>
                <a:hlinkClick r:id="rId2"/>
              </a:rPr>
              <a:t>Watch: Rick Mercer on voting in Canada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counterweights.ca/blog/wp-content/uploads/2011/04/xtigqblack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14" y="2043448"/>
            <a:ext cx="4191000" cy="35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56974" y="3065172"/>
            <a:ext cx="10045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(Individually) Complete </a:t>
            </a:r>
            <a:r>
              <a:rPr lang="en-CA" sz="3200" b="1" dirty="0">
                <a:solidFill>
                  <a:prstClr val="black"/>
                </a:solidFill>
              </a:rPr>
              <a:t>Who is Responsible? </a:t>
            </a:r>
            <a:r>
              <a:rPr lang="en-CA" sz="3200" dirty="0">
                <a:solidFill>
                  <a:prstClr val="black"/>
                </a:solidFill>
              </a:rPr>
              <a:t>graphic organizer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Share with a partner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We will discuss as a class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CA" sz="3200" dirty="0">
              <a:solidFill>
                <a:prstClr val="black"/>
              </a:solidFill>
            </a:endParaRP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00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5154" y="2337862"/>
            <a:ext cx="10045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3200" dirty="0">
                <a:solidFill>
                  <a:prstClr val="black"/>
                </a:solidFill>
              </a:rPr>
              <a:t>(Individually) On </a:t>
            </a:r>
            <a:r>
              <a:rPr lang="en-CA" sz="3200" b="1" dirty="0">
                <a:solidFill>
                  <a:prstClr val="black"/>
                </a:solidFill>
              </a:rPr>
              <a:t>Issues That Matter</a:t>
            </a:r>
            <a:r>
              <a:rPr lang="en-CA" sz="3200" dirty="0">
                <a:solidFill>
                  <a:prstClr val="black"/>
                </a:solidFill>
              </a:rPr>
              <a:t>, write down some current issues that matter to you</a:t>
            </a:r>
          </a:p>
          <a:p>
            <a:pPr defTabSz="457200"/>
            <a:endParaRPr lang="en-CA" sz="3200" dirty="0">
              <a:solidFill>
                <a:prstClr val="black"/>
              </a:solidFill>
            </a:endParaRP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39705" y="3510581"/>
            <a:ext cx="9130971" cy="31477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CA" dirty="0">
              <a:solidFill>
                <a:prstClr val="black"/>
              </a:solidFill>
            </a:endParaRPr>
          </a:p>
          <a:p>
            <a:pPr algn="ctr" defTabSz="457200"/>
            <a:endParaRPr lang="en-CA" dirty="0">
              <a:solidFill>
                <a:prstClr val="black"/>
              </a:solidFill>
            </a:endParaRPr>
          </a:p>
          <a:p>
            <a:pPr algn="ctr" defTabSz="457200"/>
            <a:r>
              <a:rPr lang="en-CA" dirty="0">
                <a:solidFill>
                  <a:prstClr val="black"/>
                </a:solidFill>
              </a:rPr>
              <a:t>These are some ideas to get you thinking… come up with some of your own too!</a:t>
            </a:r>
          </a:p>
          <a:p>
            <a:pPr algn="ctr" defTabSz="457200"/>
            <a:endParaRPr lang="en-CA" dirty="0">
              <a:solidFill>
                <a:srgbClr val="F46442"/>
              </a:solidFill>
            </a:endParaRPr>
          </a:p>
          <a:p>
            <a:pPr algn="ctr" defTabSz="457200"/>
            <a:r>
              <a:rPr lang="en-CA" dirty="0">
                <a:solidFill>
                  <a:srgbClr val="F46442"/>
                </a:solidFill>
              </a:rPr>
              <a:t>Enbridge: Northern Gateway Pipeline	</a:t>
            </a:r>
            <a:r>
              <a:rPr lang="en-CA" dirty="0">
                <a:solidFill>
                  <a:srgbClr val="7030A0"/>
                </a:solidFill>
              </a:rPr>
              <a:t>Environment Euthanasia/Assisted suicide	</a:t>
            </a:r>
            <a:r>
              <a:rPr lang="en-CA" dirty="0">
                <a:solidFill>
                  <a:srgbClr val="6AD8CB">
                    <a:lumMod val="75000"/>
                  </a:srgbClr>
                </a:solidFill>
              </a:rPr>
              <a:t>Women’s Rights</a:t>
            </a:r>
          </a:p>
          <a:p>
            <a:pPr algn="ctr" defTabSz="457200"/>
            <a:r>
              <a:rPr lang="en-CA" dirty="0">
                <a:solidFill>
                  <a:srgbClr val="FFC000"/>
                </a:solidFill>
              </a:rPr>
              <a:t>Increased surveillance/Privacy</a:t>
            </a:r>
            <a:r>
              <a:rPr lang="en-CA" dirty="0">
                <a:solidFill>
                  <a:srgbClr val="0070C0"/>
                </a:solidFill>
              </a:rPr>
              <a:t>		</a:t>
            </a:r>
            <a:r>
              <a:rPr lang="en-CA" dirty="0">
                <a:solidFill>
                  <a:srgbClr val="00B050"/>
                </a:solidFill>
              </a:rPr>
              <a:t>Driving Regulations</a:t>
            </a:r>
          </a:p>
          <a:p>
            <a:pPr algn="ctr" defTabSz="457200"/>
            <a:r>
              <a:rPr lang="en-CA" dirty="0">
                <a:solidFill>
                  <a:srgbClr val="00B050"/>
                </a:solidFill>
              </a:rPr>
              <a:t>Drinking age	</a:t>
            </a: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>
                <a:solidFill>
                  <a:srgbClr val="F46442">
                    <a:lumMod val="75000"/>
                  </a:srgbClr>
                </a:solidFill>
              </a:rPr>
              <a:t>Downloading of music/videos, etc.</a:t>
            </a:r>
          </a:p>
          <a:p>
            <a:pPr algn="ctr" defTabSz="457200"/>
            <a:r>
              <a:rPr lang="en-CA" dirty="0">
                <a:solidFill>
                  <a:srgbClr val="6AD8CB">
                    <a:lumMod val="75000"/>
                  </a:srgbClr>
                </a:solidFill>
              </a:rPr>
              <a:t>Unemployment	</a:t>
            </a: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>
                <a:solidFill>
                  <a:srgbClr val="FD9850"/>
                </a:solidFill>
              </a:rPr>
              <a:t>Cost of university</a:t>
            </a:r>
          </a:p>
          <a:p>
            <a:pPr algn="ctr" defTabSz="457200"/>
            <a:r>
              <a:rPr lang="en-CA" dirty="0">
                <a:solidFill>
                  <a:srgbClr val="7030A0"/>
                </a:solidFill>
              </a:rPr>
              <a:t>Hunting/fishing regulations	</a:t>
            </a:r>
            <a:r>
              <a:rPr lang="en-CA" dirty="0">
                <a:solidFill>
                  <a:srgbClr val="0070C0"/>
                </a:solidFill>
              </a:rPr>
              <a:t>Education</a:t>
            </a:r>
            <a:r>
              <a:rPr lang="en-CA" dirty="0">
                <a:solidFill>
                  <a:srgbClr val="7030A0"/>
                </a:solidFill>
              </a:rPr>
              <a:t>	</a:t>
            </a:r>
          </a:p>
          <a:p>
            <a:pPr algn="ctr" defTabSz="45720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3639" y="3090930"/>
            <a:ext cx="833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Share your ideas/issues with a </a:t>
            </a:r>
            <a:r>
              <a:rPr lang="en-CA" sz="3200" b="1" dirty="0">
                <a:solidFill>
                  <a:prstClr val="black"/>
                </a:solidFill>
              </a:rPr>
              <a:t>small group (3-4)</a:t>
            </a:r>
          </a:p>
          <a:p>
            <a:pPr marL="514350" indent="-514350" defTabSz="457200">
              <a:buFont typeface="+mj-lt"/>
              <a:buAutoNum type="arabicPeriod"/>
            </a:pPr>
            <a:endParaRPr lang="en-CA" sz="3200" b="1" dirty="0">
              <a:solidFill>
                <a:prstClr val="black"/>
              </a:solidFill>
            </a:endParaRPr>
          </a:p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Write your group’s </a:t>
            </a:r>
            <a:r>
              <a:rPr lang="en-CA" sz="3200" b="1" dirty="0">
                <a:solidFill>
                  <a:prstClr val="black"/>
                </a:solidFill>
              </a:rPr>
              <a:t>top two </a:t>
            </a:r>
            <a:r>
              <a:rPr lang="en-CA" sz="3200" dirty="0">
                <a:solidFill>
                  <a:prstClr val="black"/>
                </a:solidFill>
              </a:rPr>
              <a:t>important issues down on sticky note, and add it to the board (where you think it belongs)</a:t>
            </a: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csepod.co.uk/blog/wp-content/uploads/2009/12/group-work-rama-mig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09" y="423291"/>
            <a:ext cx="2742171" cy="27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ROZbKPrFhKfYrOY0NqIQnYULviaCd051u-mX7KMHcPfr1gR3Vm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29" y="3793844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6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3638" y="3090930"/>
            <a:ext cx="9272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CA" sz="3200" dirty="0">
                <a:solidFill>
                  <a:prstClr val="black"/>
                </a:solidFill>
              </a:rPr>
              <a:t>In your</a:t>
            </a:r>
            <a:r>
              <a:rPr lang="en-CA" sz="3200" b="1" dirty="0">
                <a:solidFill>
                  <a:prstClr val="black"/>
                </a:solidFill>
              </a:rPr>
              <a:t> group</a:t>
            </a:r>
            <a:r>
              <a:rPr lang="en-CA" sz="3200" dirty="0">
                <a:solidFill>
                  <a:prstClr val="black"/>
                </a:solidFill>
              </a:rPr>
              <a:t>, discuss </a:t>
            </a:r>
            <a:r>
              <a:rPr lang="en-CA" sz="3200" b="1" dirty="0">
                <a:solidFill>
                  <a:prstClr val="black"/>
                </a:solidFill>
              </a:rPr>
              <a:t>ways that you could address/change those issues </a:t>
            </a:r>
            <a:r>
              <a:rPr lang="en-CA" sz="3200" dirty="0">
                <a:solidFill>
                  <a:prstClr val="black"/>
                </a:solidFill>
              </a:rPr>
              <a:t>or  raise awareness about them.</a:t>
            </a:r>
            <a:endParaRPr lang="en-CA" sz="3200" b="1" dirty="0">
              <a:solidFill>
                <a:prstClr val="black"/>
              </a:solidFill>
            </a:endParaRP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Examples:   write a letter to _______</a:t>
            </a: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				   start a petition</a:t>
            </a: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				</a:t>
            </a: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csepod.co.uk/blog/wp-content/uploads/2009/12/group-work-rama-mig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96" y="348759"/>
            <a:ext cx="2742171" cy="27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8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66" y="810202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Discussion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86516" y="2665927"/>
            <a:ext cx="109855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CA" sz="4000" dirty="0">
                <a:solidFill>
                  <a:prstClr val="black"/>
                </a:solidFill>
              </a:rPr>
              <a:t>Which issues are important to us?</a:t>
            </a:r>
          </a:p>
          <a:p>
            <a:pPr defTabSz="457200">
              <a:lnSpc>
                <a:spcPct val="150000"/>
              </a:lnSpc>
            </a:pPr>
            <a:r>
              <a:rPr lang="en-CA" sz="4000" dirty="0">
                <a:solidFill>
                  <a:prstClr val="black"/>
                </a:solidFill>
              </a:rPr>
              <a:t>Which level of government is “responsible” What could we do to affect change?</a:t>
            </a: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				</a:t>
            </a:r>
          </a:p>
        </p:txBody>
      </p:sp>
      <p:pic>
        <p:nvPicPr>
          <p:cNvPr id="9218" name="Picture 2" descr="http://thumbs.gograph.com/gg59775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31" y="511934"/>
            <a:ext cx="2227893" cy="16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09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3638" y="3090930"/>
            <a:ext cx="927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CA" sz="3200" dirty="0">
                <a:solidFill>
                  <a:prstClr val="white"/>
                </a:solidFill>
              </a:rPr>
              <a:t>				</a:t>
            </a: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974" y="3090930"/>
            <a:ext cx="109855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CA" sz="4000" dirty="0">
                <a:solidFill>
                  <a:prstClr val="black"/>
                </a:solidFill>
              </a:rPr>
              <a:t>Complete questions on </a:t>
            </a:r>
          </a:p>
          <a:p>
            <a:pPr defTabSz="457200">
              <a:lnSpc>
                <a:spcPct val="150000"/>
              </a:lnSpc>
            </a:pPr>
            <a:r>
              <a:rPr lang="en-CA" sz="4000" b="1" dirty="0">
                <a:solidFill>
                  <a:prstClr val="black"/>
                </a:solidFill>
              </a:rPr>
              <a:t>“Issues That Matter”</a:t>
            </a:r>
            <a:endParaRPr lang="en-CA" sz="4000" dirty="0">
              <a:solidFill>
                <a:prstClr val="black"/>
              </a:solidFill>
            </a:endParaRP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				</a:t>
            </a:r>
          </a:p>
        </p:txBody>
      </p:sp>
      <p:pic>
        <p:nvPicPr>
          <p:cNvPr id="11266" name="Picture 2" descr="http://www.magicalmaths.org/wp-content/uploads/2012/11/conclusion-introduction-starter-plena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34" y="2356834"/>
            <a:ext cx="3132057" cy="3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9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" b="5838"/>
          <a:stretch/>
        </p:blipFill>
        <p:spPr>
          <a:xfrm>
            <a:off x="5715000" y="1752601"/>
            <a:ext cx="6477000" cy="3840163"/>
          </a:xfrm>
        </p:spPr>
      </p:pic>
      <p:sp>
        <p:nvSpPr>
          <p:cNvPr id="5" name="TextBox 4"/>
          <p:cNvSpPr txBox="1"/>
          <p:nvPr/>
        </p:nvSpPr>
        <p:spPr>
          <a:xfrm>
            <a:off x="274750" y="986306"/>
            <a:ext cx="50828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As we will learn, the workings and policies of federal (national), provincial, and municipal government affect nearly all aspects of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As long as young people are not voting, politicians will ignore the issues that matter the most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If you don’t like the system, there are ways to affect change!</a:t>
            </a:r>
          </a:p>
        </p:txBody>
      </p:sp>
    </p:spTree>
    <p:extLst>
      <p:ext uri="{BB962C8B-B14F-4D97-AF65-F5344CB8AC3E}">
        <p14:creationId xmlns:p14="http://schemas.microsoft.com/office/powerpoint/2010/main" val="4702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72732" y="2833352"/>
            <a:ext cx="9182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prstClr val="black"/>
                </a:solidFill>
              </a:rPr>
              <a:t>Complete the Pre-Test</a:t>
            </a:r>
          </a:p>
          <a:p>
            <a:pPr defTabSz="457200"/>
            <a:endParaRPr lang="en-CA" sz="3200" dirty="0">
              <a:solidFill>
                <a:prstClr val="white"/>
              </a:solidFill>
            </a:endParaRPr>
          </a:p>
          <a:p>
            <a:pPr defTabSz="457200"/>
            <a:r>
              <a:rPr lang="en-CA" sz="3200" dirty="0">
                <a:solidFill>
                  <a:prstClr val="white"/>
                </a:solidFill>
              </a:rPr>
              <a:t>Don’t worry, </a:t>
            </a:r>
            <a:r>
              <a:rPr lang="en-CA" sz="3200" b="1" dirty="0">
                <a:solidFill>
                  <a:prstClr val="white"/>
                </a:solidFill>
              </a:rPr>
              <a:t>this will not be graded!  </a:t>
            </a:r>
            <a:r>
              <a:rPr lang="en-CA" sz="3200" dirty="0">
                <a:solidFill>
                  <a:prstClr val="white"/>
                </a:solidFill>
              </a:rPr>
              <a:t>It is to find out what you already know and what you need to </a:t>
            </a:r>
            <a:r>
              <a:rPr lang="en-CA" sz="3200" dirty="0" smtClean="0">
                <a:solidFill>
                  <a:prstClr val="white"/>
                </a:solidFill>
              </a:rPr>
              <a:t>learn</a:t>
            </a:r>
            <a:endParaRPr lang="en-CA" sz="3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1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50" y="753228"/>
            <a:ext cx="9613861" cy="1080938"/>
          </a:xfrm>
        </p:spPr>
        <p:txBody>
          <a:bodyPr>
            <a:normAutofit/>
          </a:bodyPr>
          <a:lstStyle/>
          <a:p>
            <a:r>
              <a:rPr lang="en-CA" sz="5400" dirty="0" smtClean="0"/>
              <a:t>Your Task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00011" y="3065172"/>
            <a:ext cx="9182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prstClr val="black"/>
                </a:solidFill>
              </a:rPr>
              <a:t>Take </a:t>
            </a:r>
            <a:r>
              <a:rPr lang="en-CA" sz="4400" b="1" dirty="0" smtClean="0">
                <a:solidFill>
                  <a:prstClr val="black"/>
                </a:solidFill>
              </a:rPr>
              <a:t>Outlining Notes </a:t>
            </a:r>
            <a:r>
              <a:rPr lang="en-CA" sz="4400" dirty="0" smtClean="0">
                <a:solidFill>
                  <a:prstClr val="black"/>
                </a:solidFill>
              </a:rPr>
              <a:t>on the following information about Canada’s Government</a:t>
            </a:r>
            <a:endParaRPr lang="en-CA" sz="44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expertseo.com/images/customized-seo-to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" y="417665"/>
            <a:ext cx="1751376" cy="17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1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Video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459865"/>
            <a:ext cx="850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linkClick r:id="rId2"/>
              </a:rPr>
              <a:t>https://</a:t>
            </a:r>
            <a:r>
              <a:rPr lang="en-CA" sz="3600" dirty="0" smtClean="0">
                <a:hlinkClick r:id="rId2"/>
              </a:rPr>
              <a:t>www.youtube.com/watch?v=zUW3oQ7gN1E</a:t>
            </a:r>
            <a:r>
              <a:rPr lang="en-CA" sz="3600" dirty="0" smtClean="0"/>
              <a:t>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1932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53" y="663077"/>
            <a:ext cx="9613861" cy="1080938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Canada can be described as a…</a:t>
            </a:r>
            <a:endParaRPr lang="en-CA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1824041"/>
              </p:ext>
            </p:extLst>
          </p:nvPr>
        </p:nvGraphicFramePr>
        <p:xfrm>
          <a:off x="666838" y="1872803"/>
          <a:ext cx="10782479" cy="47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9621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1033</Words>
  <Application>Microsoft Office PowerPoint</Application>
  <PresentationFormat>Widescreen</PresentationFormat>
  <Paragraphs>187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Baskerville Old Face</vt:lpstr>
      <vt:lpstr>Times New Roman</vt:lpstr>
      <vt:lpstr>Trebuchet MS</vt:lpstr>
      <vt:lpstr>Wingdings</vt:lpstr>
      <vt:lpstr>Berlin</vt:lpstr>
      <vt:lpstr>The Government of Canada</vt:lpstr>
      <vt:lpstr>The Canadian Government</vt:lpstr>
      <vt:lpstr>PowerPoint Presentation</vt:lpstr>
      <vt:lpstr>Close to 60% of Canadians aged 18-24 don’t vote  Why do you think that is?</vt:lpstr>
      <vt:lpstr>PowerPoint Presentation</vt:lpstr>
      <vt:lpstr>Your Task</vt:lpstr>
      <vt:lpstr>Your Task</vt:lpstr>
      <vt:lpstr>Video</vt:lpstr>
      <vt:lpstr>Canada can be described as a…</vt:lpstr>
      <vt:lpstr>Canada can be described as a…</vt:lpstr>
      <vt:lpstr>PowerPoint Presentation</vt:lpstr>
      <vt:lpstr>Members of Parliament</vt:lpstr>
      <vt:lpstr>Parliament</vt:lpstr>
      <vt:lpstr>Political Parties</vt:lpstr>
      <vt:lpstr>Canada’s Federal Political Parties</vt:lpstr>
      <vt:lpstr>Canada’s Federal Political Parties</vt:lpstr>
      <vt:lpstr>Canada’s Federal Political Parties</vt:lpstr>
      <vt:lpstr>Canada’s Federal Political Parties</vt:lpstr>
      <vt:lpstr>Canada’s Federal Political Parties</vt:lpstr>
      <vt:lpstr>Your Task</vt:lpstr>
      <vt:lpstr>What are we doing today?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Who is this?</vt:lpstr>
      <vt:lpstr>Who is this?</vt:lpstr>
      <vt:lpstr>Learning Outcomes</vt:lpstr>
      <vt:lpstr>The Basics</vt:lpstr>
      <vt:lpstr>Your Task</vt:lpstr>
      <vt:lpstr>Your Task</vt:lpstr>
      <vt:lpstr>Your Task</vt:lpstr>
      <vt:lpstr>Your Task</vt:lpstr>
      <vt:lpstr>Discussion</vt:lpstr>
      <vt:lpstr>Your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Government of Canada</dc:title>
  <dc:creator>Janice Beck</dc:creator>
  <cp:lastModifiedBy>Janice Beck</cp:lastModifiedBy>
  <cp:revision>16</cp:revision>
  <dcterms:created xsi:type="dcterms:W3CDTF">2014-11-04T02:39:40Z</dcterms:created>
  <dcterms:modified xsi:type="dcterms:W3CDTF">2015-06-07T23:48:59Z</dcterms:modified>
</cp:coreProperties>
</file>