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58" r:id="rId3"/>
    <p:sldId id="259" r:id="rId4"/>
    <p:sldId id="261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65" r:id="rId14"/>
    <p:sldId id="293" r:id="rId15"/>
    <p:sldId id="266" r:id="rId16"/>
    <p:sldId id="294" r:id="rId17"/>
    <p:sldId id="267" r:id="rId18"/>
    <p:sldId id="268" r:id="rId19"/>
    <p:sldId id="269" r:id="rId20"/>
    <p:sldId id="271" r:id="rId21"/>
    <p:sldId id="272" r:id="rId22"/>
    <p:sldId id="281" r:id="rId23"/>
    <p:sldId id="28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00788-0DCE-497E-A25E-277E54B9CB16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93FB69A-8E99-44FE-B2E7-7C464E4E38EC}">
      <dgm:prSet phldrT="[Text]"/>
      <dgm:spPr/>
      <dgm:t>
        <a:bodyPr/>
        <a:lstStyle/>
        <a:p>
          <a:r>
            <a:rPr lang="en-CA" dirty="0" smtClean="0"/>
            <a:t>Left</a:t>
          </a:r>
          <a:endParaRPr lang="en-CA" dirty="0"/>
        </a:p>
      </dgm:t>
    </dgm:pt>
    <dgm:pt modelId="{4B3F2768-A7E9-42DA-B684-4602A6395202}" type="parTrans" cxnId="{F32A756D-7D99-4CDB-BAA7-8403C9D84796}">
      <dgm:prSet/>
      <dgm:spPr/>
      <dgm:t>
        <a:bodyPr/>
        <a:lstStyle/>
        <a:p>
          <a:endParaRPr lang="en-CA"/>
        </a:p>
      </dgm:t>
    </dgm:pt>
    <dgm:pt modelId="{5523DB34-20D5-4398-825C-3CD5BAFD3BBB}" type="sibTrans" cxnId="{F32A756D-7D99-4CDB-BAA7-8403C9D84796}">
      <dgm:prSet/>
      <dgm:spPr/>
      <dgm:t>
        <a:bodyPr/>
        <a:lstStyle/>
        <a:p>
          <a:endParaRPr lang="en-CA"/>
        </a:p>
      </dgm:t>
    </dgm:pt>
    <dgm:pt modelId="{37BC8934-798E-4C1B-8F64-4949E08F7CA6}">
      <dgm:prSet phldrT="[Text]"/>
      <dgm:spPr/>
      <dgm:t>
        <a:bodyPr/>
        <a:lstStyle/>
        <a:p>
          <a:r>
            <a:rPr lang="en-CA" dirty="0" smtClean="0"/>
            <a:t>Right</a:t>
          </a:r>
          <a:endParaRPr lang="en-CA" dirty="0"/>
        </a:p>
      </dgm:t>
    </dgm:pt>
    <dgm:pt modelId="{215DEF6A-2106-4EEE-B15F-3A8272667699}" type="parTrans" cxnId="{B98E6BA4-2548-424C-B50C-6B8C1DD29575}">
      <dgm:prSet/>
      <dgm:spPr/>
      <dgm:t>
        <a:bodyPr/>
        <a:lstStyle/>
        <a:p>
          <a:endParaRPr lang="en-CA"/>
        </a:p>
      </dgm:t>
    </dgm:pt>
    <dgm:pt modelId="{338934AC-014A-4AC0-BA13-C55E34474CB3}" type="sibTrans" cxnId="{B98E6BA4-2548-424C-B50C-6B8C1DD29575}">
      <dgm:prSet/>
      <dgm:spPr/>
      <dgm:t>
        <a:bodyPr/>
        <a:lstStyle/>
        <a:p>
          <a:endParaRPr lang="en-CA"/>
        </a:p>
      </dgm:t>
    </dgm:pt>
    <dgm:pt modelId="{8E01FA13-D91E-4D9D-BBB3-BC4D672BA50B}" type="pres">
      <dgm:prSet presAssocID="{48100788-0DCE-497E-A25E-277E54B9CB1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6903286-55AB-4B4A-9B93-61907BAC0C69}" type="pres">
      <dgm:prSet presAssocID="{48100788-0DCE-497E-A25E-277E54B9CB16}" presName="ribbon" presStyleLbl="node1" presStyleIdx="0" presStyleCnt="1"/>
      <dgm:spPr/>
    </dgm:pt>
    <dgm:pt modelId="{869F52AC-F2EA-446E-9FF7-EAC3D160DE42}" type="pres">
      <dgm:prSet presAssocID="{48100788-0DCE-497E-A25E-277E54B9CB1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3C96FA2-BC0F-4ED7-B469-235ED2D86F7E}" type="pres">
      <dgm:prSet presAssocID="{48100788-0DCE-497E-A25E-277E54B9CB1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C3962B6-588E-4F89-8374-4605BB10E68C}" type="presOf" srcId="{37BC8934-798E-4C1B-8F64-4949E08F7CA6}" destId="{A3C96FA2-BC0F-4ED7-B469-235ED2D86F7E}" srcOrd="0" destOrd="0" presId="urn:microsoft.com/office/officeart/2005/8/layout/arrow6"/>
    <dgm:cxn modelId="{F32A756D-7D99-4CDB-BAA7-8403C9D84796}" srcId="{48100788-0DCE-497E-A25E-277E54B9CB16}" destId="{193FB69A-8E99-44FE-B2E7-7C464E4E38EC}" srcOrd="0" destOrd="0" parTransId="{4B3F2768-A7E9-42DA-B684-4602A6395202}" sibTransId="{5523DB34-20D5-4398-825C-3CD5BAFD3BBB}"/>
    <dgm:cxn modelId="{68111CD6-38CB-49BC-B6C9-448C3239636A}" type="presOf" srcId="{48100788-0DCE-497E-A25E-277E54B9CB16}" destId="{8E01FA13-D91E-4D9D-BBB3-BC4D672BA50B}" srcOrd="0" destOrd="0" presId="urn:microsoft.com/office/officeart/2005/8/layout/arrow6"/>
    <dgm:cxn modelId="{B98E6BA4-2548-424C-B50C-6B8C1DD29575}" srcId="{48100788-0DCE-497E-A25E-277E54B9CB16}" destId="{37BC8934-798E-4C1B-8F64-4949E08F7CA6}" srcOrd="1" destOrd="0" parTransId="{215DEF6A-2106-4EEE-B15F-3A8272667699}" sibTransId="{338934AC-014A-4AC0-BA13-C55E34474CB3}"/>
    <dgm:cxn modelId="{94CE8677-D913-4B57-B740-4CC882A0CF8A}" type="presOf" srcId="{193FB69A-8E99-44FE-B2E7-7C464E4E38EC}" destId="{869F52AC-F2EA-446E-9FF7-EAC3D160DE42}" srcOrd="0" destOrd="0" presId="urn:microsoft.com/office/officeart/2005/8/layout/arrow6"/>
    <dgm:cxn modelId="{6B800AAF-4796-47BF-9500-81A30C927ECE}" type="presParOf" srcId="{8E01FA13-D91E-4D9D-BBB3-BC4D672BA50B}" destId="{76903286-55AB-4B4A-9B93-61907BAC0C69}" srcOrd="0" destOrd="0" presId="urn:microsoft.com/office/officeart/2005/8/layout/arrow6"/>
    <dgm:cxn modelId="{056C0EBF-048E-4D10-B0A6-1B858AC0A644}" type="presParOf" srcId="{8E01FA13-D91E-4D9D-BBB3-BC4D672BA50B}" destId="{869F52AC-F2EA-446E-9FF7-EAC3D160DE42}" srcOrd="1" destOrd="0" presId="urn:microsoft.com/office/officeart/2005/8/layout/arrow6"/>
    <dgm:cxn modelId="{1618D48C-66E6-4FAB-B0F3-2E0811DFAF63}" type="presParOf" srcId="{8E01FA13-D91E-4D9D-BBB3-BC4D672BA50B}" destId="{A3C96FA2-BC0F-4ED7-B469-235ED2D86F7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03286-55AB-4B4A-9B93-61907BAC0C69}">
      <dsp:nvSpPr>
        <dsp:cNvPr id="0" name=""/>
        <dsp:cNvSpPr/>
      </dsp:nvSpPr>
      <dsp:spPr>
        <a:xfrm>
          <a:off x="0" y="568129"/>
          <a:ext cx="7850058" cy="3140023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F52AC-F2EA-446E-9FF7-EAC3D160DE42}">
      <dsp:nvSpPr>
        <dsp:cNvPr id="0" name=""/>
        <dsp:cNvSpPr/>
      </dsp:nvSpPr>
      <dsp:spPr>
        <a:xfrm>
          <a:off x="942006" y="1117633"/>
          <a:ext cx="2590519" cy="153861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500" kern="1200" dirty="0" smtClean="0"/>
            <a:t>Left</a:t>
          </a:r>
          <a:endParaRPr lang="en-CA" sz="6500" kern="1200" dirty="0"/>
        </a:p>
      </dsp:txBody>
      <dsp:txXfrm>
        <a:off x="942006" y="1117633"/>
        <a:ext cx="2590519" cy="1538611"/>
      </dsp:txXfrm>
    </dsp:sp>
    <dsp:sp modelId="{A3C96FA2-BC0F-4ED7-B469-235ED2D86F7E}">
      <dsp:nvSpPr>
        <dsp:cNvPr id="0" name=""/>
        <dsp:cNvSpPr/>
      </dsp:nvSpPr>
      <dsp:spPr>
        <a:xfrm>
          <a:off x="3925029" y="1620037"/>
          <a:ext cx="3061522" cy="153861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500" kern="1200" dirty="0" smtClean="0"/>
            <a:t>Right</a:t>
          </a:r>
          <a:endParaRPr lang="en-CA" sz="6500" kern="1200" dirty="0"/>
        </a:p>
      </dsp:txBody>
      <dsp:txXfrm>
        <a:off x="3925029" y="1620037"/>
        <a:ext cx="3061522" cy="1538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B1A-53A5-47C0-9F25-B2A516E2C397}" type="datetimeFigureOut">
              <a:rPr lang="en-CA" smtClean="0"/>
              <a:t>2014-11-04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16928-EBFC-481F-99AA-FE4BBC5052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77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0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55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72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72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37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5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05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8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20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5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9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1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19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4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5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4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8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004436-CA73-4D53-89B4-2A5C7347BF2F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11/4/2014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0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34850"/>
            <a:ext cx="6368604" cy="6368604"/>
          </a:xfrm>
        </p:spPr>
      </p:pic>
      <p:sp>
        <p:nvSpPr>
          <p:cNvPr id="5" name="Cloud Callout 4"/>
          <p:cNvSpPr/>
          <p:nvPr/>
        </p:nvSpPr>
        <p:spPr>
          <a:xfrm>
            <a:off x="535546" y="489396"/>
            <a:ext cx="4648200" cy="3269673"/>
          </a:xfrm>
          <a:prstGeom prst="cloudCallout">
            <a:avLst>
              <a:gd name="adj1" fmla="val 61475"/>
              <a:gd name="adj2" fmla="val 31009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CA" sz="3600" b="1" dirty="0">
                <a:solidFill>
                  <a:prstClr val="black"/>
                </a:solidFill>
              </a:rPr>
              <a:t>What did we even learn last class?</a:t>
            </a:r>
          </a:p>
        </p:txBody>
      </p:sp>
    </p:spTree>
    <p:extLst>
      <p:ext uri="{BB962C8B-B14F-4D97-AF65-F5344CB8AC3E}">
        <p14:creationId xmlns:p14="http://schemas.microsoft.com/office/powerpoint/2010/main" val="1366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814" y="2524443"/>
            <a:ext cx="9893894" cy="3599316"/>
          </a:xfrm>
        </p:spPr>
        <p:txBody>
          <a:bodyPr/>
          <a:lstStyle/>
          <a:p>
            <a:pPr marL="0" indent="0">
              <a:buNone/>
            </a:pPr>
            <a:r>
              <a:rPr lang="en-CA" sz="6000" dirty="0">
                <a:solidFill>
                  <a:schemeClr val="bg1"/>
                </a:solidFill>
                <a:effectLst/>
              </a:rPr>
              <a:t>Using military force is the best way to defeat terrorism in the world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80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2524443"/>
            <a:ext cx="11277600" cy="3599316"/>
          </a:xfrm>
        </p:spPr>
        <p:txBody>
          <a:bodyPr/>
          <a:lstStyle/>
          <a:p>
            <a:pPr marL="0" indent="0">
              <a:buNone/>
            </a:pPr>
            <a:r>
              <a:rPr lang="en-CA" sz="6000" dirty="0">
                <a:solidFill>
                  <a:schemeClr val="bg1"/>
                </a:solidFill>
                <a:effectLst/>
              </a:rPr>
              <a:t>Capital punishment (death penalty) should be reintroduced to Canadian law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15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2524443"/>
            <a:ext cx="11277600" cy="3599316"/>
          </a:xfrm>
        </p:spPr>
        <p:txBody>
          <a:bodyPr/>
          <a:lstStyle/>
          <a:p>
            <a:pPr marL="0" indent="0" algn="ctr">
              <a:buNone/>
            </a:pPr>
            <a:r>
              <a:rPr lang="en-CA" sz="6000" dirty="0">
                <a:solidFill>
                  <a:schemeClr val="bg1"/>
                </a:solidFill>
                <a:effectLst/>
              </a:rPr>
              <a:t>The drinking age should be eliminated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6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Communism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34" y="2723240"/>
            <a:ext cx="8194636" cy="3599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Extreme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“left-wing” ideology based upon the revolutionary teachings of Karl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Marx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C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alls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for the abolishment of private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property, promotes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collective ownership </a:t>
            </a:r>
            <a:endParaRPr lang="en-US" altLang="en-US" b="1" dirty="0" smtClean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Supports a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planned economy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&amp; economic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equality for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all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Goods are owned in common and are available to all as needed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One political party is in control</a:t>
            </a:r>
            <a:endParaRPr lang="en-US" altLang="en-US" b="1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96251" y="1834166"/>
            <a:ext cx="83820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O"/>
              <a:defRPr/>
            </a:pPr>
            <a:endParaRPr lang="en-US" altLang="en-US" sz="2800" b="1" dirty="0" smtClean="0">
              <a:solidFill>
                <a:srgbClr val="EAD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3074" name="Picture 2" descr="http://upload.wikimedia.org/wikipedia/commons/thumb/5/5a/Hammer_and_Sickle_Red_Star_with_Glow.svg/298px-Hammer_and_Sickle_Red_Star_with_Glow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238" y="254806"/>
            <a:ext cx="3326141" cy="315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03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quickmeme.com/img/81/8108e430bfcc5fec7f0fb0e5d48899b18bf11c5a02c39cf1aae1b9b4d2a039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729" y="268157"/>
            <a:ext cx="9576254" cy="623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8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55" y="2658845"/>
            <a:ext cx="9613861" cy="35993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The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principle means of production, distribution, and exchange are in common ownership (co-operative)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Supports government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intervention and regulation in the economy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When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you think of socialism, think of things such as : farmer co-operatives, credit unions, </a:t>
            </a:r>
            <a:r>
              <a:rPr lang="en-US" altLang="en-US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labour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unions, universal education or healthcare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81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2.quickmeme.com/img/96/964a7dae8329b8694ab6686d977a9b5871be89eb9557a758a3c915515d4947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922" y="289039"/>
            <a:ext cx="5020866" cy="642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2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Fascism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X"/>
              <a:defRPr/>
            </a:pPr>
            <a:r>
              <a:rPr lang="en-US" altLang="en-US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Extreme </a:t>
            </a:r>
            <a:r>
              <a:rPr lang="en-US" altLang="en-US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“right wing” ideology where the existing social order is “protected” by the forcible suppression of the working class</a:t>
            </a:r>
          </a:p>
          <a:p>
            <a:pPr>
              <a:buFont typeface="Wingdings" panose="05000000000000000000" pitchFamily="2" charset="2"/>
              <a:buChar char="X"/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N</a:t>
            </a:r>
            <a:r>
              <a:rPr lang="en-US" altLang="en-US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o </a:t>
            </a:r>
            <a:r>
              <a:rPr lang="en-US" altLang="en-US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intellectual freedom, limited economic freedom, and strong government regulations </a:t>
            </a:r>
          </a:p>
          <a:p>
            <a:endParaRPr lang="en-CA" dirty="0"/>
          </a:p>
        </p:txBody>
      </p:sp>
      <p:pic>
        <p:nvPicPr>
          <p:cNvPr id="5122" name="Picture 2" descr="http://rogueoperator.files.wordpress.com/2011/12/fasc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349" y="4282516"/>
            <a:ext cx="2382354" cy="238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thumb/c/ce/Fascist_symbol.svg/500px-Fascist_symbo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371" y="396116"/>
            <a:ext cx="2237621" cy="337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algemeiner.com/wp-content/uploads/2012/08/Nazi-fla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882" y="4132036"/>
            <a:ext cx="3633737" cy="218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4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Liberalism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49" y="2594451"/>
            <a:ext cx="9613861" cy="35993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b="1" dirty="0" smtClean="0">
              <a:solidFill>
                <a:srgbClr val="002060"/>
              </a:solidFill>
              <a:effectLst/>
              <a:latin typeface="Palatino" pitchFamily="2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rgbClr val="002060"/>
                </a:solidFill>
                <a:effectLst/>
                <a:latin typeface="Palatino" pitchFamily="28" charset="0"/>
              </a:rPr>
              <a:t> Strong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Palatino" pitchFamily="28" charset="0"/>
              </a:rPr>
              <a:t>belief in economic and intellectual freedom and promotes representative government, free-speech, abolition of class privilege and state protection of the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Palatino" pitchFamily="28" charset="0"/>
              </a:rPr>
              <a:t>individual</a:t>
            </a:r>
            <a:endParaRPr lang="en-CA" altLang="en-US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CA" altLang="en-US" b="1" dirty="0" smtClean="0">
                <a:solidFill>
                  <a:srgbClr val="002060"/>
                </a:solidFill>
                <a:effectLst/>
                <a:latin typeface="Palatino" pitchFamily="28" charset="0"/>
              </a:rPr>
              <a:t> Think liberty: “freedom”</a:t>
            </a:r>
            <a:endParaRPr lang="en-US" altLang="en-US" b="1" dirty="0">
              <a:solidFill>
                <a:srgbClr val="002060"/>
              </a:solidFill>
              <a:effectLst/>
              <a:latin typeface="Palatino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Conservatism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49" y="2650382"/>
            <a:ext cx="9613861" cy="35993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Strong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belief in economic freedom and intellectual equality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Supports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traditional values and beliefs and a governmental system where the existing institutions are maintained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en-US" altLang="en-US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mphasizes </a:t>
            </a:r>
            <a:r>
              <a:rPr lang="en-US" alt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free-enterprise and minimal government intervention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87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What are we doing today?</a:t>
            </a:r>
            <a:endParaRPr lang="en-CA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4868" y="2658845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4000" dirty="0" smtClean="0">
                <a:solidFill>
                  <a:prstClr val="white"/>
                </a:solidFill>
              </a:rPr>
              <a:t> What is a political ideology?</a:t>
            </a:r>
          </a:p>
          <a:p>
            <a:r>
              <a:rPr lang="en-CA" sz="4000" dirty="0" smtClean="0">
                <a:solidFill>
                  <a:prstClr val="white"/>
                </a:solidFill>
              </a:rPr>
              <a:t> Activity</a:t>
            </a:r>
            <a:r>
              <a:rPr lang="en-CA" sz="4000" dirty="0">
                <a:solidFill>
                  <a:prstClr val="white"/>
                </a:solidFill>
              </a:rPr>
              <a:t>: Agree/Disagree</a:t>
            </a:r>
            <a:endParaRPr lang="en-CA" sz="4000" dirty="0" smtClean="0">
              <a:solidFill>
                <a:prstClr val="white"/>
              </a:solidFill>
            </a:endParaRPr>
          </a:p>
          <a:p>
            <a:r>
              <a:rPr lang="en-CA" sz="4000" dirty="0" smtClean="0">
                <a:solidFill>
                  <a:prstClr val="white"/>
                </a:solidFill>
              </a:rPr>
              <a:t> Ideologies &amp; Political Spectrum</a:t>
            </a:r>
          </a:p>
          <a:p>
            <a:pPr lvl="3"/>
            <a:r>
              <a:rPr lang="en-CA" sz="3200" dirty="0" smtClean="0">
                <a:solidFill>
                  <a:prstClr val="white"/>
                </a:solidFill>
              </a:rPr>
              <a:t>Complete handout &amp; survey</a:t>
            </a:r>
          </a:p>
          <a:p>
            <a:endParaRPr lang="en-CA" dirty="0">
              <a:solidFill>
                <a:prstClr val="white"/>
              </a:solidFill>
            </a:endParaRPr>
          </a:p>
        </p:txBody>
      </p:sp>
      <p:pic>
        <p:nvPicPr>
          <p:cNvPr id="4098" name="Picture 2" descr="http://sometimesmarthaalwaysmary.files.wordpress.com/2012/05/to-do-list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960" y="407025"/>
            <a:ext cx="2135639" cy="188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Political Spectrum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32964"/>
            <a:ext cx="9613861" cy="3599316"/>
          </a:xfrm>
        </p:spPr>
        <p:txBody>
          <a:bodyPr/>
          <a:lstStyle/>
          <a:p>
            <a:r>
              <a:rPr lang="en-CA" dirty="0" smtClean="0"/>
              <a:t>Way of organising political ideologies by comparing them to the beliefs of others</a:t>
            </a:r>
          </a:p>
          <a:p>
            <a:r>
              <a:rPr lang="en-CA" dirty="0" smtClean="0"/>
              <a:t>Continuum</a:t>
            </a:r>
          </a:p>
          <a:p>
            <a:r>
              <a:rPr lang="en-CA" dirty="0" smtClean="0"/>
              <a:t>Different models</a:t>
            </a:r>
            <a:endParaRPr lang="en-CA" dirty="0"/>
          </a:p>
        </p:txBody>
      </p:sp>
      <p:pic>
        <p:nvPicPr>
          <p:cNvPr id="12292" name="Picture 4" descr="http://www.flame.org/~cdoswell/polspec/Figur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73" y="4594062"/>
            <a:ext cx="4744211" cy="15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File:Compa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845" y="2885599"/>
            <a:ext cx="3644721" cy="341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0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919536" y="2924944"/>
            <a:ext cx="8424936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9536" y="371703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LEFT 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638179" y="3717033"/>
            <a:ext cx="1878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RIGHT WING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475855" y="3717033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CENTRE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5520" y="234888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Communism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234888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Socialism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1904" y="234888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Liberalism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04112" y="234888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Conservatism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352" y="234888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Fascism</a:t>
            </a:r>
          </a:p>
        </p:txBody>
      </p:sp>
      <p:pic>
        <p:nvPicPr>
          <p:cNvPr id="2050" name="Picture 2" descr="http://trillian.mit.edu/%7Ejc/ideas/img/Hammer_and_sickle_hu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1052736"/>
            <a:ext cx="1224136" cy="1224136"/>
          </a:xfrm>
          <a:prstGeom prst="rect">
            <a:avLst/>
          </a:prstGeom>
          <a:noFill/>
        </p:spPr>
      </p:pic>
      <p:pic>
        <p:nvPicPr>
          <p:cNvPr id="2052" name="Picture 4" descr="http://news.iskcon.com/gallery2/main.php?g2_view=core.DownloadItem&amp;g2_itemId=2911&amp;g2_serialNumber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305" y="1052736"/>
            <a:ext cx="1632181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7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84" y="749392"/>
            <a:ext cx="9613861" cy="1080938"/>
          </a:xfrm>
        </p:spPr>
        <p:txBody>
          <a:bodyPr/>
          <a:lstStyle/>
          <a:p>
            <a:r>
              <a:rPr lang="en-CA" dirty="0" smtClean="0"/>
              <a:t>“Left/Right Wing”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2233842"/>
            <a:ext cx="11478637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dirty="0" smtClean="0">
                <a:solidFill>
                  <a:schemeClr val="bg1"/>
                </a:solidFill>
                <a:effectLst/>
              </a:rPr>
              <a:t>Different ideas about the role of government, the economy, and social issues and freedoms</a:t>
            </a:r>
            <a:endParaRPr lang="en-CA" sz="3200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226987" y="2801566"/>
          <a:ext cx="7850058" cy="4276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5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4656" y="388926"/>
          <a:ext cx="11250942" cy="61134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25471"/>
                <a:gridCol w="5625471"/>
              </a:tblGrid>
              <a:tr h="873353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>
                          <a:solidFill>
                            <a:schemeClr val="bg1"/>
                          </a:solidFill>
                        </a:rPr>
                        <a:t>Left</a:t>
                      </a:r>
                      <a:endParaRPr lang="en-CA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>
                          <a:solidFill>
                            <a:schemeClr val="bg1"/>
                          </a:solidFill>
                        </a:rPr>
                        <a:t>Right</a:t>
                      </a:r>
                      <a:endParaRPr lang="en-CA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873353"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Social</a:t>
                      </a:r>
                      <a:r>
                        <a:rPr lang="en-CA" sz="2800" b="0" baseline="0" dirty="0" smtClean="0"/>
                        <a:t> welfare / Social equality</a:t>
                      </a:r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Economic and Individual freedom</a:t>
                      </a:r>
                      <a:endParaRPr lang="en-CA" sz="2800" b="0" dirty="0"/>
                    </a:p>
                  </a:txBody>
                  <a:tcPr anchor="ctr"/>
                </a:tc>
              </a:tr>
              <a:tr h="873353"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Progressive values</a:t>
                      </a:r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Traditional values</a:t>
                      </a:r>
                      <a:endParaRPr lang="en-CA" sz="2800" b="0" dirty="0"/>
                    </a:p>
                  </a:txBody>
                  <a:tcPr anchor="ctr"/>
                </a:tc>
              </a:tr>
              <a:tr h="873353"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Anti-globalization/Free trade</a:t>
                      </a:r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Pro-globalization/Free trade</a:t>
                      </a:r>
                      <a:endParaRPr lang="en-CA" sz="2800" b="0" dirty="0"/>
                    </a:p>
                  </a:txBody>
                  <a:tcPr anchor="ctr"/>
                </a:tc>
              </a:tr>
              <a:tr h="873353"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Greater regulations</a:t>
                      </a:r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Fewer regulations</a:t>
                      </a:r>
                      <a:endParaRPr lang="en-CA" sz="2800" b="0" dirty="0"/>
                    </a:p>
                  </a:txBody>
                  <a:tcPr anchor="ctr"/>
                </a:tc>
              </a:tr>
              <a:tr h="873353"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Government can solve problems</a:t>
                      </a:r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Individual can solve problems</a:t>
                      </a:r>
                      <a:endParaRPr lang="en-CA" sz="2800" b="0" dirty="0"/>
                    </a:p>
                  </a:txBody>
                  <a:tcPr anchor="ctr"/>
                </a:tc>
              </a:tr>
              <a:tr h="873353"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More gov’t intervention</a:t>
                      </a:r>
                      <a:endParaRPr lang="en-CA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800" b="0" dirty="0" smtClean="0"/>
                        <a:t>Less/no gov’t intervention</a:t>
                      </a:r>
                      <a:endParaRPr lang="en-CA" sz="28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2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711624" y="29249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 rot="16200000">
            <a:off x="2783632" y="30963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7608" y="6206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State Communism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68208" y="6206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Fascism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5600" y="566124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Anarchism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0096" y="42210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Neo-liberalism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5720" y="429309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Social democracy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4072" y="198884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Conservatism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1544" y="249289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LEFT WING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16280" y="2492897"/>
            <a:ext cx="1835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RIGHT WING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56040" y="6165305"/>
            <a:ext cx="245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LIBERTARIAN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28048" y="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AUTHORITARIAN</a:t>
            </a:r>
          </a:p>
        </p:txBody>
      </p:sp>
    </p:spTree>
    <p:extLst>
      <p:ext uri="{BB962C8B-B14F-4D97-AF65-F5344CB8AC3E}">
        <p14:creationId xmlns:p14="http://schemas.microsoft.com/office/powerpoint/2010/main" val="38716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9576" y="76470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200" b="1" dirty="0">
                <a:solidFill>
                  <a:prstClr val="white"/>
                </a:solidFill>
              </a:rPr>
              <a:t>Authoritarian</a:t>
            </a:r>
            <a:r>
              <a:rPr lang="en-GB" sz="3200" dirty="0">
                <a:solidFill>
                  <a:prstClr val="white"/>
                </a:solidFill>
              </a:rPr>
              <a:t>  – Government requires a strict obedience to the authority of the state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9576" y="3068961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200" b="1" dirty="0">
                <a:solidFill>
                  <a:prstClr val="white"/>
                </a:solidFill>
              </a:rPr>
              <a:t>Libertarian </a:t>
            </a:r>
            <a:r>
              <a:rPr lang="en-GB" sz="3200" dirty="0">
                <a:solidFill>
                  <a:prstClr val="white"/>
                </a:solidFill>
              </a:rPr>
              <a:t>– The rights of the individual are favoured over the state. In some cases government is believed to hinder individual freedoms. </a:t>
            </a:r>
          </a:p>
        </p:txBody>
      </p:sp>
    </p:spTree>
    <p:extLst>
      <p:ext uri="{BB962C8B-B14F-4D97-AF65-F5344CB8AC3E}">
        <p14:creationId xmlns:p14="http://schemas.microsoft.com/office/powerpoint/2010/main" val="21363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941990" y="4412019"/>
            <a:ext cx="8424936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9536" y="508518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LEFT 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638179" y="5013177"/>
            <a:ext cx="1878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RIGHT WING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403847" y="5013177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CENTRE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9536" y="47667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white"/>
                </a:solidFill>
              </a:rPr>
              <a:t>Left-right political </a:t>
            </a:r>
            <a:r>
              <a:rPr lang="en-GB" sz="2800" dirty="0" smtClean="0">
                <a:solidFill>
                  <a:prstClr val="white"/>
                </a:solidFill>
              </a:rPr>
              <a:t>spectrum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3712" y="40770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Socialism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76120" y="40770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Conservatism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75920" y="40770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Liberalism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3432" y="1359932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</a:rPr>
              <a:t>Favours nationalisation of public services, large state intervention in social and economic policy and greater equality.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4192" y="1199654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</a:rPr>
              <a:t>Favours privatisation of  some public services, lessened state intervention in social and economic policy and greater personal autonomy. </a:t>
            </a:r>
          </a:p>
        </p:txBody>
      </p:sp>
    </p:spTree>
    <p:extLst>
      <p:ext uri="{BB962C8B-B14F-4D97-AF65-F5344CB8AC3E}">
        <p14:creationId xmlns:p14="http://schemas.microsoft.com/office/powerpoint/2010/main" val="27372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919536" y="4437112"/>
            <a:ext cx="8424936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9536" y="508518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LEFT 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638179" y="5013177"/>
            <a:ext cx="1878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RIGHT WING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403847" y="5013177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GB" sz="2400" dirty="0">
                <a:solidFill>
                  <a:prstClr val="white"/>
                </a:solidFill>
              </a:rPr>
              <a:t>CENTRE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9536" y="47667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white"/>
                </a:solidFill>
              </a:rPr>
              <a:t>Left-right political spectrum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3712" y="40770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Socialism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76120" y="40770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Conservatism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75920" y="40770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>
                <a:solidFill>
                  <a:prstClr val="white"/>
                </a:solidFill>
              </a:rPr>
              <a:t>Liberalism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31904" y="1219396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</a:rPr>
              <a:t>Favours less state intervention but some regulation from the government on key policies</a:t>
            </a:r>
          </a:p>
        </p:txBody>
      </p:sp>
    </p:spTree>
    <p:extLst>
      <p:ext uri="{BB962C8B-B14F-4D97-AF65-F5344CB8AC3E}">
        <p14:creationId xmlns:p14="http://schemas.microsoft.com/office/powerpoint/2010/main" val="17641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3552" y="1268761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200" dirty="0">
                <a:solidFill>
                  <a:prstClr val="white"/>
                </a:solidFill>
              </a:rPr>
              <a:t>Now imagine that you are the Prime minister. What sort of government would you run? </a:t>
            </a:r>
          </a:p>
          <a:p>
            <a:pPr defTabSz="457200"/>
            <a:endParaRPr lang="en-GB" sz="3200" dirty="0">
              <a:solidFill>
                <a:prstClr val="white"/>
              </a:solidFill>
            </a:endParaRPr>
          </a:p>
          <a:p>
            <a:pPr defTabSz="457200"/>
            <a:r>
              <a:rPr lang="en-GB" sz="3200" dirty="0">
                <a:solidFill>
                  <a:prstClr val="white"/>
                </a:solidFill>
              </a:rPr>
              <a:t>You have to consider the two big areas of government. </a:t>
            </a:r>
          </a:p>
          <a:p>
            <a:pPr defTabSz="457200"/>
            <a:endParaRPr lang="en-GB" sz="3200" dirty="0">
              <a:solidFill>
                <a:prstClr val="white"/>
              </a:solidFill>
            </a:endParaRPr>
          </a:p>
          <a:p>
            <a:pPr defTabSz="457200"/>
            <a:r>
              <a:rPr lang="en-GB" sz="3200" dirty="0">
                <a:solidFill>
                  <a:prstClr val="white"/>
                </a:solidFill>
              </a:rPr>
              <a:t>Social and economic policies. </a:t>
            </a:r>
          </a:p>
        </p:txBody>
      </p:sp>
    </p:spTree>
    <p:extLst>
      <p:ext uri="{BB962C8B-B14F-4D97-AF65-F5344CB8AC3E}">
        <p14:creationId xmlns:p14="http://schemas.microsoft.com/office/powerpoint/2010/main" val="204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711624" y="29249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 rot="16200000">
            <a:off x="2783632" y="30963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5649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LEFT WING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32304" y="2564904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RIGHT WING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0016" y="623731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LIBERTARIAN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8008" y="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AUTHORITARIAN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91744" y="2636912"/>
            <a:ext cx="4608512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735960" y="836712"/>
            <a:ext cx="0" cy="475252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4135815" y="396993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</a:rPr>
              <a:t>Social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84032" y="184482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</a:rPr>
              <a:t>Economic</a:t>
            </a:r>
          </a:p>
        </p:txBody>
      </p:sp>
    </p:spTree>
    <p:extLst>
      <p:ext uri="{BB962C8B-B14F-4D97-AF65-F5344CB8AC3E}">
        <p14:creationId xmlns:p14="http://schemas.microsoft.com/office/powerpoint/2010/main" val="29967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Learning Outcomes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66" y="2207365"/>
            <a:ext cx="10863827" cy="404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3200" dirty="0" smtClean="0"/>
              <a:t>By the end of this lesson you should be able to:</a:t>
            </a:r>
          </a:p>
          <a:p>
            <a:pPr marL="0" indent="0">
              <a:buNone/>
            </a:pPr>
            <a:endParaRPr lang="en-CA" sz="3200" dirty="0" smtClean="0">
              <a:effectLst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CA" sz="3200" dirty="0" smtClean="0">
                <a:solidFill>
                  <a:schemeClr val="bg1"/>
                </a:solidFill>
                <a:effectLst/>
              </a:rPr>
              <a:t> Define: communism, conservatism, fascism, liberalism, and socialism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CA" sz="3200" dirty="0">
                <a:solidFill>
                  <a:schemeClr val="bg1"/>
                </a:solidFill>
                <a:effectLst/>
              </a:rPr>
              <a:t> </a:t>
            </a:r>
            <a:r>
              <a:rPr lang="en-CA" sz="3200" dirty="0" smtClean="0">
                <a:solidFill>
                  <a:schemeClr val="bg1"/>
                </a:solidFill>
                <a:effectLst/>
              </a:rPr>
              <a:t>Explain what it means to be “left wing” or “right wing”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CA" sz="3200" dirty="0" smtClean="0">
                <a:solidFill>
                  <a:schemeClr val="bg1"/>
                </a:solidFill>
                <a:effectLst/>
              </a:rPr>
              <a:t>Identify and evaluate your own political ideology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CA" sz="3200" dirty="0">
              <a:solidFill>
                <a:schemeClr val="bg1"/>
              </a:solidFill>
              <a:effectLst/>
            </a:endParaRPr>
          </a:p>
        </p:txBody>
      </p:sp>
      <p:pic>
        <p:nvPicPr>
          <p:cNvPr id="5122" name="Picture 2" descr="http://thumbs.gograph.com/gg64317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150" y="484071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8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711624" y="29249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 rot="16200000">
            <a:off x="2783632" y="30963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5649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LEFT WING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32304" y="2564904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RIGHT WING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0016" y="623731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LIBERTARIAN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8008" y="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AUTHORITARIAN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91744" y="2636912"/>
            <a:ext cx="4608512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735960" y="836712"/>
            <a:ext cx="0" cy="475252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4135815" y="396993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</a:rPr>
              <a:t>Social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84032" y="184482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</a:rPr>
              <a:t>Economic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620688"/>
            <a:ext cx="2483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</a:rPr>
              <a:t>Economic and fiscal policy is tightly controlled by the government.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00256" y="620688"/>
            <a:ext cx="2483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</a:rPr>
              <a:t>Economic and fiscal deregulated to encourage free enterprise </a:t>
            </a:r>
          </a:p>
        </p:txBody>
      </p:sp>
    </p:spTree>
    <p:extLst>
      <p:ext uri="{BB962C8B-B14F-4D97-AF65-F5344CB8AC3E}">
        <p14:creationId xmlns:p14="http://schemas.microsoft.com/office/powerpoint/2010/main" val="6007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711624" y="29249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 rot="16200000">
            <a:off x="2783632" y="3096344"/>
            <a:ext cx="6768752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5649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LEFT WING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32304" y="2564904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RIGHT WING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0016" y="623731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LIBERTARIAN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8008" y="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white"/>
                </a:solidFill>
              </a:rPr>
              <a:t>AUTHORITARIAN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91744" y="2636912"/>
            <a:ext cx="4608512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735960" y="836712"/>
            <a:ext cx="0" cy="475252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4135815" y="396993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</a:rPr>
              <a:t>Social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84032" y="184482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</a:rPr>
              <a:t>Economic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99656" y="0"/>
            <a:ext cx="2483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</a:rPr>
              <a:t>Society is strictly controlled by the government making laws about how people can live.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20145" y="3975740"/>
            <a:ext cx="2483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</a:rPr>
              <a:t>Society is a collection of small self-regulatory communities that have no state input</a:t>
            </a:r>
          </a:p>
        </p:txBody>
      </p:sp>
    </p:spTree>
    <p:extLst>
      <p:ext uri="{BB962C8B-B14F-4D97-AF65-F5344CB8AC3E}">
        <p14:creationId xmlns:p14="http://schemas.microsoft.com/office/powerpoint/2010/main" val="34476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44372"/>
              </p:ext>
            </p:extLst>
          </p:nvPr>
        </p:nvGraphicFramePr>
        <p:xfrm>
          <a:off x="1703512" y="980729"/>
          <a:ext cx="8784976" cy="5659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880541">
                <a:tc>
                  <a:txBody>
                    <a:bodyPr/>
                    <a:lstStyle/>
                    <a:p>
                      <a:r>
                        <a:rPr lang="en-GB" dirty="0" smtClean="0"/>
                        <a:t>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  <a:effectLst/>
                        </a:rPr>
                        <a:t>Left wing</a:t>
                      </a:r>
                      <a:endParaRPr lang="en-GB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C000"/>
                          </a:solidFill>
                          <a:effectLst/>
                        </a:rPr>
                        <a:t>Centre</a:t>
                      </a:r>
                      <a:endParaRPr lang="en-GB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F0"/>
                          </a:solidFill>
                          <a:effectLst/>
                        </a:rPr>
                        <a:t>Right Wing</a:t>
                      </a:r>
                      <a:endParaRPr lang="en-GB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/>
                </a:tc>
              </a:tr>
              <a:tr h="88054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ritannic Bold" pitchFamily="34" charset="0"/>
                          <a:cs typeface="Aharoni" pitchFamily="2" charset="-79"/>
                        </a:rPr>
                        <a:t>CRIME</a:t>
                      </a:r>
                      <a:endParaRPr lang="en-GB" sz="1800" dirty="0"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Solve underlying social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 problems that cause crime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“Tough on crime;</a:t>
                      </a:r>
                    </a:p>
                    <a:p>
                      <a:r>
                        <a:rPr lang="en-GB" sz="180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Tough on</a:t>
                      </a:r>
                      <a:r>
                        <a:rPr lang="en-GB" sz="1800" baseline="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 causes of crime”</a:t>
                      </a:r>
                      <a:endParaRPr lang="en-GB" sz="1800" dirty="0">
                        <a:solidFill>
                          <a:srgbClr val="FFC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F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Tough on criminals</a:t>
                      </a:r>
                      <a:endParaRPr lang="en-GB" sz="1800" dirty="0">
                        <a:solidFill>
                          <a:srgbClr val="00B0F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</a:tr>
              <a:tr h="88054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ritannic Bold" pitchFamily="34" charset="0"/>
                          <a:cs typeface="Aharoni" pitchFamily="2" charset="-79"/>
                        </a:rPr>
                        <a:t>SOCIETY</a:t>
                      </a:r>
                      <a:endParaRPr lang="en-GB" sz="1800" dirty="0"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Equality in society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Equality of opportunity</a:t>
                      </a:r>
                      <a:endParaRPr lang="en-GB" sz="1800" dirty="0">
                        <a:solidFill>
                          <a:srgbClr val="FFC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F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Inequality exists</a:t>
                      </a:r>
                      <a:endParaRPr lang="en-GB" sz="1800" dirty="0">
                        <a:solidFill>
                          <a:srgbClr val="00B0F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</a:tr>
              <a:tr h="88054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ritannic Bold" pitchFamily="34" charset="0"/>
                          <a:cs typeface="Aharoni" pitchFamily="2" charset="-79"/>
                        </a:rPr>
                        <a:t>TAX</a:t>
                      </a:r>
                      <a:endParaRPr lang="en-GB" sz="1800" dirty="0"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High levels to make society equal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Balance of taxation- based on fairness</a:t>
                      </a:r>
                      <a:endParaRPr lang="en-GB" sz="1800" dirty="0">
                        <a:solidFill>
                          <a:srgbClr val="FFC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F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Low taxation</a:t>
                      </a:r>
                      <a:endParaRPr lang="en-GB" sz="1800" dirty="0">
                        <a:solidFill>
                          <a:srgbClr val="00B0F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</a:tr>
              <a:tr h="114190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ritannic Bold" pitchFamily="34" charset="0"/>
                          <a:cs typeface="Aharoni" pitchFamily="2" charset="-79"/>
                        </a:rPr>
                        <a:t>ECONOMY</a:t>
                      </a:r>
                      <a:endParaRPr lang="en-GB" sz="1800" dirty="0"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Intervention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 in economy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Mixture – Market driven</a:t>
                      </a:r>
                      <a:r>
                        <a:rPr lang="en-GB" sz="1800" baseline="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 when possible; State when necessary</a:t>
                      </a:r>
                      <a:endParaRPr lang="en-GB" sz="1800" dirty="0">
                        <a:solidFill>
                          <a:srgbClr val="FFC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F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Laissez-faire</a:t>
                      </a:r>
                      <a:endParaRPr lang="en-GB" sz="1800" dirty="0">
                        <a:solidFill>
                          <a:srgbClr val="00B0F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</a:tr>
              <a:tr h="88054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ritannic Bold" pitchFamily="34" charset="0"/>
                          <a:cs typeface="Aharoni" pitchFamily="2" charset="-79"/>
                        </a:rPr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Public – e.g. NHS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C00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Mixture of Public and Private</a:t>
                      </a:r>
                      <a:endParaRPr lang="en-GB" sz="1800" dirty="0">
                        <a:solidFill>
                          <a:srgbClr val="FFC00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F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Private where</a:t>
                      </a:r>
                      <a:r>
                        <a:rPr lang="en-GB" sz="1800" baseline="0" dirty="0" smtClean="0">
                          <a:solidFill>
                            <a:srgbClr val="00B0F0"/>
                          </a:solidFill>
                          <a:effectLst/>
                          <a:latin typeface="Britannic Bold" pitchFamily="34" charset="0"/>
                          <a:cs typeface="Aharoni" pitchFamily="2" charset="-79"/>
                        </a:rPr>
                        <a:t> necessary for efficiency</a:t>
                      </a:r>
                      <a:endParaRPr lang="en-GB" sz="1800" dirty="0">
                        <a:solidFill>
                          <a:srgbClr val="00B0F0"/>
                        </a:solidFill>
                        <a:effectLst/>
                        <a:latin typeface="Britannic Bold" pitchFamily="34" charset="0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Left-Right Arrow 8"/>
          <p:cNvSpPr/>
          <p:nvPr/>
        </p:nvSpPr>
        <p:spPr>
          <a:xfrm>
            <a:off x="1847528" y="260648"/>
            <a:ext cx="8424936" cy="576064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>
                  <a:lumMod val="75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Political Ideology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 set of beliefs and values that guides one’s actions.</a:t>
            </a:r>
            <a:endParaRPr lang="en-CA" sz="4000" dirty="0" smtClean="0"/>
          </a:p>
          <a:p>
            <a:r>
              <a:rPr lang="en-CA" sz="4000" dirty="0" smtClean="0"/>
              <a:t>Your belief system about how the world works and what the role of government should be</a:t>
            </a:r>
          </a:p>
        </p:txBody>
      </p:sp>
    </p:spTree>
    <p:extLst>
      <p:ext uri="{BB962C8B-B14F-4D97-AF65-F5344CB8AC3E}">
        <p14:creationId xmlns:p14="http://schemas.microsoft.com/office/powerpoint/2010/main" val="6501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798" y="3063704"/>
            <a:ext cx="9893894" cy="3599316"/>
          </a:xfrm>
        </p:spPr>
        <p:txBody>
          <a:bodyPr/>
          <a:lstStyle/>
          <a:p>
            <a:pPr marL="0" indent="0" algn="ctr">
              <a:buNone/>
            </a:pPr>
            <a:r>
              <a:rPr lang="en-CA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beings are naturally selfish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58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798" y="3063704"/>
            <a:ext cx="9893894" cy="3599316"/>
          </a:xfrm>
        </p:spPr>
        <p:txBody>
          <a:bodyPr/>
          <a:lstStyle/>
          <a:p>
            <a:pPr marL="0" indent="0" algn="ctr">
              <a:buNone/>
            </a:pPr>
            <a:r>
              <a:rPr lang="en-CA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is necessary</a:t>
            </a:r>
            <a:endParaRPr lang="en-CA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8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814" y="2524443"/>
            <a:ext cx="9893894" cy="3599316"/>
          </a:xfrm>
        </p:spPr>
        <p:txBody>
          <a:bodyPr/>
          <a:lstStyle/>
          <a:p>
            <a:pPr marL="0" indent="0">
              <a:buNone/>
            </a:pPr>
            <a:r>
              <a:rPr lang="en-CA" sz="6000" dirty="0">
                <a:solidFill>
                  <a:schemeClr val="bg1"/>
                </a:solidFill>
                <a:effectLst/>
              </a:rPr>
              <a:t>The main purpose of a government should be to protect the rights of the individual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06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814" y="2524443"/>
            <a:ext cx="9893894" cy="3599316"/>
          </a:xfrm>
        </p:spPr>
        <p:txBody>
          <a:bodyPr/>
          <a:lstStyle/>
          <a:p>
            <a:pPr marL="0" indent="0">
              <a:buNone/>
            </a:pPr>
            <a:r>
              <a:rPr lang="en-CA" sz="6000" dirty="0">
                <a:solidFill>
                  <a:schemeClr val="bg1"/>
                </a:solidFill>
                <a:effectLst/>
              </a:rPr>
              <a:t>It is necessary to give up some individual rights and freedoms for increased public security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71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Agree/Disagree?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814" y="2524443"/>
            <a:ext cx="9893894" cy="3599316"/>
          </a:xfrm>
        </p:spPr>
        <p:txBody>
          <a:bodyPr/>
          <a:lstStyle/>
          <a:p>
            <a:pPr marL="0" indent="0">
              <a:buNone/>
            </a:pPr>
            <a:r>
              <a:rPr lang="en-CA" sz="6000" dirty="0">
                <a:solidFill>
                  <a:schemeClr val="bg1"/>
                </a:solidFill>
                <a:effectLst/>
              </a:rPr>
              <a:t>The benefits of oil pipelines outweigh the environmental concerns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90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816</Words>
  <Application>Microsoft Office PowerPoint</Application>
  <PresentationFormat>Widescreen</PresentationFormat>
  <Paragraphs>163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Aharoni</vt:lpstr>
      <vt:lpstr>Arial</vt:lpstr>
      <vt:lpstr>Britannic Bold</vt:lpstr>
      <vt:lpstr>Calibri</vt:lpstr>
      <vt:lpstr>Century</vt:lpstr>
      <vt:lpstr>Palatino</vt:lpstr>
      <vt:lpstr>Trebuchet MS</vt:lpstr>
      <vt:lpstr>Wingdings</vt:lpstr>
      <vt:lpstr>Berlin</vt:lpstr>
      <vt:lpstr>PowerPoint Presentation</vt:lpstr>
      <vt:lpstr>What are we doing today?</vt:lpstr>
      <vt:lpstr>Learning Outcomes</vt:lpstr>
      <vt:lpstr>Political Ideology</vt:lpstr>
      <vt:lpstr>Agree/Disagree?</vt:lpstr>
      <vt:lpstr>Agree/Disagree?</vt:lpstr>
      <vt:lpstr>Agree/Disagree?</vt:lpstr>
      <vt:lpstr>Agree/Disagree?</vt:lpstr>
      <vt:lpstr>Agree/Disagree?</vt:lpstr>
      <vt:lpstr>Agree/Disagree?</vt:lpstr>
      <vt:lpstr>Agree/Disagree?</vt:lpstr>
      <vt:lpstr>Agree/Disagree?</vt:lpstr>
      <vt:lpstr>Communism </vt:lpstr>
      <vt:lpstr>PowerPoint Presentation</vt:lpstr>
      <vt:lpstr>Socialism</vt:lpstr>
      <vt:lpstr>PowerPoint Presentation</vt:lpstr>
      <vt:lpstr>Fascism </vt:lpstr>
      <vt:lpstr>Liberalism</vt:lpstr>
      <vt:lpstr>Conservatism</vt:lpstr>
      <vt:lpstr>Political Spectrum</vt:lpstr>
      <vt:lpstr>PowerPoint Presentation</vt:lpstr>
      <vt:lpstr>“Left/Right Wing”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6</cp:revision>
  <dcterms:created xsi:type="dcterms:W3CDTF">2014-11-04T02:40:02Z</dcterms:created>
  <dcterms:modified xsi:type="dcterms:W3CDTF">2014-11-04T23:37:48Z</dcterms:modified>
</cp:coreProperties>
</file>