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76" r:id="rId2"/>
    <p:sldId id="277" r:id="rId3"/>
    <p:sldId id="269" r:id="rId4"/>
    <p:sldId id="270" r:id="rId5"/>
    <p:sldId id="272" r:id="rId6"/>
    <p:sldId id="273" r:id="rId7"/>
    <p:sldId id="274" r:id="rId8"/>
    <p:sldId id="275" r:id="rId9"/>
    <p:sldId id="281" r:id="rId10"/>
    <p:sldId id="264" r:id="rId11"/>
    <p:sldId id="279" r:id="rId12"/>
    <p:sldId id="280" r:id="rId13"/>
    <p:sldId id="278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98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11/6/2014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21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11/6/2014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222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11/6/2014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796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11/6/2014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72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72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9815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11/6/2014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258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11/6/2014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777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11/6/2014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358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11/6/2014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813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11/6/2014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2975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99E00-6596-4216-BB5D-46609FD5BD56}" type="slidenum">
              <a:rPr lang="en-US" alt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40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11/6/2014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26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11/6/2014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296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11/6/2014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86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11/6/2014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10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11/6/2014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516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11/6/2014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49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11/6/2014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623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11/6/2014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48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7004436-CA73-4D53-89B4-2A5C7347BF2F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 defTabSz="457200"/>
              <a:t>11/6/2014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5492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YAIM1qzO9_w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zUW3oQ7gN1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FCsGvS0yu7U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gif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TODAY…</a:t>
            </a:r>
            <a:endParaRPr lang="en-CA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651091"/>
              </p:ext>
            </p:extLst>
          </p:nvPr>
        </p:nvGraphicFramePr>
        <p:xfrm>
          <a:off x="681034" y="2336798"/>
          <a:ext cx="10783084" cy="4104945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5391542"/>
                <a:gridCol w="5391542"/>
              </a:tblGrid>
              <a:tr h="562119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OUR</a:t>
                      </a:r>
                      <a:r>
                        <a:rPr lang="en-CA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GOALS</a:t>
                      </a:r>
                      <a:endParaRPr lang="en-CA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YOUR PLAN</a:t>
                      </a:r>
                      <a:endParaRPr lang="en-CA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576688">
                <a:tc>
                  <a:txBody>
                    <a:bodyPr/>
                    <a:lstStyle/>
                    <a:p>
                      <a:r>
                        <a:rPr lang="en-CA" dirty="0" smtClean="0"/>
                        <a:t>Story &amp; Think/pair/share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 smtClean="0"/>
                        <a:t>Listen quietly to the story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 smtClean="0"/>
                        <a:t>Think about it, share with partner and participate in discussion</a:t>
                      </a:r>
                      <a:endParaRPr lang="en-CA" dirty="0"/>
                    </a:p>
                  </a:txBody>
                  <a:tcPr/>
                </a:tc>
              </a:tr>
              <a:tr h="10526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Watch two</a:t>
                      </a:r>
                      <a:r>
                        <a:rPr lang="en-CA" baseline="0" dirty="0" smtClean="0"/>
                        <a:t> videos about Canada’s Democracy and the Constitution</a:t>
                      </a:r>
                      <a:endParaRPr lang="en-CA" dirty="0" smtClean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Watch/listen quietly and take notes on the provided note sheet</a:t>
                      </a:r>
                    </a:p>
                    <a:p>
                      <a:endParaRPr lang="en-CA" dirty="0"/>
                    </a:p>
                  </a:txBody>
                  <a:tcPr/>
                </a:tc>
              </a:tr>
              <a:tr h="913479">
                <a:tc>
                  <a:txBody>
                    <a:bodyPr/>
                    <a:lstStyle/>
                    <a:p>
                      <a:r>
                        <a:rPr lang="en-CA" dirty="0" smtClean="0"/>
                        <a:t>Political Party</a:t>
                      </a:r>
                      <a:r>
                        <a:rPr lang="en-CA" baseline="0" dirty="0" smtClean="0"/>
                        <a:t> Jigsaw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Work</a:t>
                      </a:r>
                      <a:r>
                        <a:rPr lang="en-CA" baseline="0" dirty="0" smtClean="0"/>
                        <a:t> cooperatively, take notes, report back to your group to share info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 flipH="1">
            <a:off x="5950424" y="2169994"/>
            <a:ext cx="1" cy="42717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409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6850" y="753228"/>
            <a:ext cx="9613861" cy="1080938"/>
          </a:xfrm>
        </p:spPr>
        <p:txBody>
          <a:bodyPr>
            <a:normAutofit/>
          </a:bodyPr>
          <a:lstStyle/>
          <a:p>
            <a:r>
              <a:rPr lang="en-CA" sz="5400" dirty="0" smtClean="0"/>
              <a:t>Your Task</a:t>
            </a:r>
            <a:endParaRPr lang="en-CA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94951" y="2443156"/>
            <a:ext cx="1035030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CA" sz="4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Political Party Jigsaw</a:t>
            </a:r>
          </a:p>
          <a:p>
            <a:pPr marL="457200" indent="-457200" defTabSz="457200">
              <a:buFont typeface="Arial" panose="020B0604020202020204" pitchFamily="34" charset="0"/>
              <a:buChar char="•"/>
            </a:pPr>
            <a:r>
              <a:rPr lang="en-CA" sz="3200" dirty="0" smtClean="0">
                <a:solidFill>
                  <a:schemeClr val="bg1"/>
                </a:solidFill>
              </a:rPr>
              <a:t>The groups you are in now are your </a:t>
            </a:r>
            <a:r>
              <a:rPr lang="en-CA" sz="3200" dirty="0" smtClean="0"/>
              <a:t>home groups</a:t>
            </a:r>
          </a:p>
          <a:p>
            <a:pPr marL="457200" indent="-457200" defTabSz="457200">
              <a:buFont typeface="Arial" panose="020B0604020202020204" pitchFamily="34" charset="0"/>
              <a:buChar char="•"/>
            </a:pPr>
            <a:r>
              <a:rPr lang="en-CA" sz="3200" dirty="0" smtClean="0">
                <a:solidFill>
                  <a:schemeClr val="bg1"/>
                </a:solidFill>
              </a:rPr>
              <a:t>Number off 1 to __</a:t>
            </a:r>
          </a:p>
          <a:p>
            <a:pPr marL="457200" indent="-457200" defTabSz="457200">
              <a:buFont typeface="Arial" panose="020B0604020202020204" pitchFamily="34" charset="0"/>
              <a:buChar char="•"/>
            </a:pPr>
            <a:r>
              <a:rPr lang="en-CA" sz="3200" dirty="0" smtClean="0">
                <a:solidFill>
                  <a:schemeClr val="bg1"/>
                </a:solidFill>
              </a:rPr>
              <a:t>Move to meet with the other “1” students, etc.</a:t>
            </a:r>
          </a:p>
          <a:p>
            <a:pPr marL="457200" indent="-457200" defTabSz="457200">
              <a:buFont typeface="Arial" panose="020B0604020202020204" pitchFamily="34" charset="0"/>
              <a:buChar char="•"/>
            </a:pPr>
            <a:r>
              <a:rPr lang="en-CA" sz="3200" dirty="0" smtClean="0">
                <a:solidFill>
                  <a:schemeClr val="bg1"/>
                </a:solidFill>
              </a:rPr>
              <a:t>Now you are in your </a:t>
            </a:r>
            <a:r>
              <a:rPr lang="en-CA" sz="3200" dirty="0" smtClean="0"/>
              <a:t>research groups </a:t>
            </a:r>
            <a:r>
              <a:rPr lang="en-CA" sz="3200" dirty="0" smtClean="0">
                <a:solidFill>
                  <a:schemeClr val="bg1"/>
                </a:solidFill>
              </a:rPr>
              <a:t>(you should all have the same number)</a:t>
            </a:r>
          </a:p>
          <a:p>
            <a:pPr defTabSz="457200"/>
            <a:endParaRPr lang="en-CA" sz="3200" dirty="0" smtClean="0">
              <a:solidFill>
                <a:prstClr val="white"/>
              </a:solidFill>
            </a:endParaRPr>
          </a:p>
          <a:p>
            <a:pPr defTabSz="457200"/>
            <a:r>
              <a:rPr lang="en-CA" sz="3200" dirty="0">
                <a:solidFill>
                  <a:prstClr val="white"/>
                </a:solidFill>
              </a:rPr>
              <a:t>				</a:t>
            </a:r>
          </a:p>
        </p:txBody>
      </p:sp>
      <p:pic>
        <p:nvPicPr>
          <p:cNvPr id="3074" name="Picture 2" descr="http://www.theexpertseo.com/images/customized-seo-too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74" y="417665"/>
            <a:ext cx="1751376" cy="173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56975" y="3090930"/>
            <a:ext cx="7006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CA" sz="3200" dirty="0">
                <a:solidFill>
                  <a:prstClr val="white"/>
                </a:solidFill>
              </a:rPr>
              <a:t>	</a:t>
            </a:r>
          </a:p>
        </p:txBody>
      </p:sp>
      <p:pic>
        <p:nvPicPr>
          <p:cNvPr id="1026" name="Picture 2" descr="http://www.gcsepod.co.uk/blog/wp-content/uploads/2009/12/group-work-rama-migu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9837" y="199283"/>
            <a:ext cx="2543917" cy="2543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81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</a:t>
            </a:r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 Research Group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04" y="2297646"/>
            <a:ext cx="7696200" cy="990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CA" sz="3200" dirty="0" smtClean="0">
                <a:solidFill>
                  <a:schemeClr val="bg1"/>
                </a:solidFill>
                <a:effectLst/>
              </a:rPr>
              <a:t>Read through the information provided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3900" y="3612430"/>
            <a:ext cx="7010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/>
            <a:r>
              <a:rPr lang="en-CA" sz="3200" dirty="0">
                <a:solidFill>
                  <a:schemeClr val="bg1"/>
                </a:solidFill>
              </a:rPr>
              <a:t>2.   </a:t>
            </a:r>
            <a:r>
              <a:rPr lang="en-CA" sz="3200" dirty="0">
                <a:solidFill>
                  <a:schemeClr val="bg1"/>
                </a:solidFill>
              </a:rPr>
              <a:t>Discuss </a:t>
            </a:r>
            <a:r>
              <a:rPr lang="en-CA" sz="3200" dirty="0" smtClean="0">
                <a:solidFill>
                  <a:schemeClr val="bg1"/>
                </a:solidFill>
              </a:rPr>
              <a:t>what the most important points are</a:t>
            </a:r>
            <a:endParaRPr lang="en-CA" sz="32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29100" y="5361293"/>
            <a:ext cx="7696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</a:rPr>
              <a:t>3. W</a:t>
            </a:r>
            <a:r>
              <a:rPr lang="en-CA" sz="3200" dirty="0" smtClean="0">
                <a:solidFill>
                  <a:schemeClr val="bg1"/>
                </a:solidFill>
              </a:rPr>
              <a:t>rite </a:t>
            </a:r>
            <a:r>
              <a:rPr lang="en-CA" sz="3200" dirty="0">
                <a:solidFill>
                  <a:schemeClr val="bg1"/>
                </a:solidFill>
              </a:rPr>
              <a:t>them down </a:t>
            </a:r>
            <a:r>
              <a:rPr lang="en-CA" sz="3200" dirty="0" smtClean="0">
                <a:solidFill>
                  <a:schemeClr val="bg1"/>
                </a:solidFill>
              </a:rPr>
              <a:t>on your graphic 	organizer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12262021582017770699Sephr_Notepad_with_Text_and_Pencil_1.svg.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82421" y="5110278"/>
            <a:ext cx="1605232" cy="1605232"/>
          </a:xfrm>
          <a:prstGeom prst="rect">
            <a:avLst/>
          </a:prstGeom>
        </p:spPr>
      </p:pic>
      <p:pic>
        <p:nvPicPr>
          <p:cNvPr id="9" name="Picture 8" descr="CLIPART_OF_16323_SM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7135504" y="3639970"/>
            <a:ext cx="1524000" cy="1524000"/>
          </a:xfrm>
          <a:prstGeom prst="rect">
            <a:avLst/>
          </a:prstGeom>
        </p:spPr>
      </p:pic>
      <p:pic>
        <p:nvPicPr>
          <p:cNvPr id="10" name="Picture 9" descr="large_open_boo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26149" y="2170786"/>
            <a:ext cx="1802851" cy="124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917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</a:t>
            </a:r>
            <a:r>
              <a:rPr lang="en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 Home Group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479" y="2448763"/>
            <a:ext cx="8389182" cy="3231107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CA" sz="3600" dirty="0" smtClean="0">
                <a:solidFill>
                  <a:schemeClr val="bg1"/>
                </a:solidFill>
                <a:effectLst/>
              </a:rPr>
              <a:t>Each group member will take turns sharing their information with their group (write it down…)</a:t>
            </a:r>
          </a:p>
          <a:p>
            <a:pPr marL="0" indent="0">
              <a:buNone/>
            </a:pPr>
            <a:endParaRPr lang="en-CA" sz="3600" dirty="0" smtClean="0">
              <a:solidFill>
                <a:schemeClr val="bg1"/>
              </a:solidFill>
              <a:effectLst/>
            </a:endParaRPr>
          </a:p>
          <a:p>
            <a:pPr marL="514350" lvl="1" indent="-514350">
              <a:buAutoNum type="arabicPeriod" startAt="2"/>
            </a:pPr>
            <a:r>
              <a:rPr lang="en-CA" sz="3600" dirty="0" smtClean="0">
                <a:solidFill>
                  <a:schemeClr val="bg1"/>
                </a:solidFill>
                <a:effectLst/>
              </a:rPr>
              <a:t>Now </a:t>
            </a:r>
            <a:r>
              <a:rPr lang="en-CA" sz="3600" dirty="0">
                <a:solidFill>
                  <a:schemeClr val="bg1"/>
                </a:solidFill>
                <a:effectLst/>
              </a:rPr>
              <a:t>you should have a completed assignment!  </a:t>
            </a:r>
            <a:r>
              <a:rPr lang="en-CA" sz="3600" dirty="0" err="1">
                <a:solidFill>
                  <a:schemeClr val="bg1"/>
                </a:solidFill>
                <a:effectLst/>
              </a:rPr>
              <a:t>Yay</a:t>
            </a:r>
            <a:r>
              <a:rPr lang="en-CA" sz="3600" dirty="0">
                <a:solidFill>
                  <a:schemeClr val="bg1"/>
                </a:solidFill>
                <a:effectLst/>
              </a:rPr>
              <a:t> teamwork! ;)</a:t>
            </a:r>
          </a:p>
          <a:p>
            <a:pPr marL="514350" indent="-514350">
              <a:buAutoNum type="arabicPeriod"/>
            </a:pPr>
            <a:endParaRPr lang="en-CA" dirty="0" smtClean="0"/>
          </a:p>
        </p:txBody>
      </p:sp>
      <p:pic>
        <p:nvPicPr>
          <p:cNvPr id="5" name="Picture 2" descr="http://www.gcsepod.co.uk/blog/wp-content/uploads/2009/12/group-work-rama-migu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8008" y="347399"/>
            <a:ext cx="2973534" cy="2973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6436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9433" y="3522413"/>
            <a:ext cx="11532358" cy="2634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Ticket Out the Door…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680321" y="3808370"/>
            <a:ext cx="1106833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bg1"/>
                </a:solidFill>
              </a:rPr>
              <a:t>Which political party do you think that your beliefs align best with?  </a:t>
            </a:r>
            <a:r>
              <a:rPr lang="en-US" sz="3200" i="1" dirty="0" smtClean="0">
                <a:solidFill>
                  <a:schemeClr val="bg1"/>
                </a:solidFill>
              </a:rPr>
              <a:t>Why?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Which </a:t>
            </a:r>
            <a:r>
              <a:rPr lang="en-US" sz="3200" i="1" dirty="0">
                <a:solidFill>
                  <a:schemeClr val="bg1"/>
                </a:solidFill>
              </a:rPr>
              <a:t>party would you be most likely to vote for if an election were held today?</a:t>
            </a:r>
            <a:endParaRPr lang="en-CA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9433" y="2137717"/>
            <a:ext cx="107701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Directions: Answer the following questions on a piece of paper; hand it to me before you leave class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48707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" name="YAIM1qzO9_w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7822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13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Learning Outcomes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1068" y="3032908"/>
            <a:ext cx="11859905" cy="35993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CA" sz="3200" dirty="0">
                <a:solidFill>
                  <a:schemeClr val="bg1"/>
                </a:solidFill>
                <a:effectLst/>
              </a:rPr>
              <a:t> </a:t>
            </a:r>
            <a:r>
              <a:rPr lang="en-CA" sz="2800" dirty="0" smtClean="0">
                <a:solidFill>
                  <a:schemeClr val="bg1"/>
                </a:solidFill>
                <a:effectLst/>
              </a:rPr>
              <a:t>Identify what kind of a government system we have in Canada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800" dirty="0">
                <a:solidFill>
                  <a:schemeClr val="bg1"/>
                </a:solidFill>
                <a:effectLst/>
              </a:rPr>
              <a:t> </a:t>
            </a:r>
            <a:r>
              <a:rPr lang="en-CA" sz="2800" dirty="0" smtClean="0">
                <a:solidFill>
                  <a:schemeClr val="bg1"/>
                </a:solidFill>
                <a:effectLst/>
              </a:rPr>
              <a:t>Describe the rights and freedoms that we have as Canadian citizens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CA" sz="2800" dirty="0">
                <a:solidFill>
                  <a:schemeClr val="bg1"/>
                </a:solidFill>
                <a:effectLst/>
              </a:rPr>
              <a:t> </a:t>
            </a:r>
            <a:r>
              <a:rPr lang="en-CA" sz="2800" dirty="0" smtClean="0">
                <a:solidFill>
                  <a:schemeClr val="bg1"/>
                </a:solidFill>
                <a:effectLst/>
              </a:rPr>
              <a:t>Outline the key information/policies of the five major political parties      	in Canada</a:t>
            </a:r>
            <a:endParaRPr lang="en-CA" sz="2800" dirty="0">
              <a:solidFill>
                <a:schemeClr val="bg1"/>
              </a:solidFill>
              <a:effectLst/>
            </a:endParaRPr>
          </a:p>
        </p:txBody>
      </p:sp>
      <p:pic>
        <p:nvPicPr>
          <p:cNvPr id="2050" name="Picture 2" descr="http://kgi.org/sites/default/files/checkli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5507" y="400581"/>
            <a:ext cx="2710608" cy="203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354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" name="zUW3oQ7gN1E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7822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96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" name="FCsGvS0yu7U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37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64933" y="3166645"/>
            <a:ext cx="8195734" cy="3288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9182" y="753228"/>
            <a:ext cx="10727139" cy="1080938"/>
          </a:xfrm>
        </p:spPr>
        <p:txBody>
          <a:bodyPr>
            <a:normAutofit/>
          </a:bodyPr>
          <a:lstStyle/>
          <a:p>
            <a:r>
              <a:rPr lang="en-CA" sz="3200" dirty="0" smtClean="0"/>
              <a:t>Canada’s </a:t>
            </a:r>
            <a:r>
              <a:rPr lang="en-CA" sz="3200" dirty="0" smtClean="0"/>
              <a:t>Constitution &amp; Charter of Rights &amp; Freedoms</a:t>
            </a:r>
            <a:endParaRPr lang="en-CA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40054" y="2077229"/>
            <a:ext cx="9613861" cy="3599316"/>
          </a:xfrm>
        </p:spPr>
        <p:txBody>
          <a:bodyPr/>
          <a:lstStyle/>
          <a:p>
            <a:r>
              <a:rPr lang="en-CA" dirty="0" smtClean="0">
                <a:solidFill>
                  <a:schemeClr val="bg1"/>
                </a:solidFill>
                <a:effectLst/>
              </a:rPr>
              <a:t>Much of our </a:t>
            </a:r>
            <a:r>
              <a:rPr lang="en-CA" dirty="0">
                <a:solidFill>
                  <a:schemeClr val="bg1"/>
                </a:solidFill>
                <a:effectLst/>
              </a:rPr>
              <a:t>C</a:t>
            </a:r>
            <a:r>
              <a:rPr lang="en-CA" dirty="0" smtClean="0">
                <a:solidFill>
                  <a:schemeClr val="bg1"/>
                </a:solidFill>
                <a:effectLst/>
              </a:rPr>
              <a:t>onstitution is based on the idea that government power needs to be constrained, and the rights of individuals protected.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31911" y="3315662"/>
            <a:ext cx="65701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We are guaranteed: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sz="2000" b="1" dirty="0" smtClean="0">
                <a:solidFill>
                  <a:schemeClr val="bg1"/>
                </a:solidFill>
              </a:rPr>
              <a:t>Rule of Law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CA" sz="2000" dirty="0" smtClean="0"/>
              <a:t>limits power of officials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sz="2000" b="1" dirty="0" smtClean="0">
                <a:solidFill>
                  <a:schemeClr val="bg1"/>
                </a:solidFill>
              </a:rPr>
              <a:t>Freedom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CA" sz="2000" dirty="0" smtClean="0"/>
              <a:t>protects people with unpopular beliefs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sz="2000" b="1" dirty="0" smtClean="0">
                <a:solidFill>
                  <a:schemeClr val="bg1"/>
                </a:solidFill>
              </a:rPr>
              <a:t>Democracy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CA" sz="2000" dirty="0" smtClean="0"/>
              <a:t>so gov’t doesn’t stay in power forever…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sz="2000" b="1" dirty="0" smtClean="0">
                <a:solidFill>
                  <a:schemeClr val="bg1"/>
                </a:solidFill>
              </a:rPr>
              <a:t>Minority Rights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CA" sz="2000" dirty="0" smtClean="0"/>
              <a:t>prevents discrimination</a:t>
            </a:r>
          </a:p>
          <a:p>
            <a:endParaRPr lang="en-CA" dirty="0"/>
          </a:p>
        </p:txBody>
      </p:sp>
      <p:pic>
        <p:nvPicPr>
          <p:cNvPr id="2050" name="Picture 2" descr="http://sweetclipart.com/multisite/sweetclipart/files/imagecache/gallery_thumb/check_mark_blac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1593" y="3277025"/>
            <a:ext cx="9525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451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41200" y="2267874"/>
            <a:ext cx="4494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solidFill>
                  <a:srgbClr val="7030A0"/>
                </a:solidFill>
              </a:rPr>
              <a:t>Freedom of thought</a:t>
            </a:r>
            <a:endParaRPr lang="en-CA" sz="36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58978" y="1378050"/>
            <a:ext cx="6080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solidFill>
                  <a:srgbClr val="002060"/>
                </a:solidFill>
              </a:rPr>
              <a:t>Freedom of expression</a:t>
            </a:r>
            <a:endParaRPr lang="en-CA" sz="36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81850" y="5412853"/>
            <a:ext cx="55441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solidFill>
                  <a:schemeClr val="tx2">
                    <a:lumMod val="10000"/>
                  </a:schemeClr>
                </a:solidFill>
              </a:rPr>
              <a:t>Freedom of </a:t>
            </a:r>
          </a:p>
          <a:p>
            <a:r>
              <a:rPr lang="en-CA" sz="3600" b="1" dirty="0" smtClean="0">
                <a:solidFill>
                  <a:schemeClr val="tx2">
                    <a:lumMod val="10000"/>
                  </a:schemeClr>
                </a:solidFill>
              </a:rPr>
              <a:t>association</a:t>
            </a:r>
            <a:endParaRPr lang="en-CA" sz="36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06553" y="2780314"/>
            <a:ext cx="4494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solidFill>
                  <a:srgbClr val="002060"/>
                </a:solidFill>
              </a:rPr>
              <a:t>Freedom of the press</a:t>
            </a:r>
            <a:endParaRPr lang="en-CA" sz="36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61375" y="3819585"/>
            <a:ext cx="24985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solidFill>
                  <a:srgbClr val="002060"/>
                </a:solidFill>
              </a:rPr>
              <a:t>Freedom of religion</a:t>
            </a:r>
            <a:endParaRPr lang="en-CA" sz="3600" b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http://www.clker.com/cliparts/r/K/T/F/J/l/cartoon-thought-bubble-m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64" y="162165"/>
            <a:ext cx="285750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ages.clipartpanda.com/prayer-clipart-aiqeLAqi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08" y="3380479"/>
            <a:ext cx="1698983" cy="263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ages.clipartpanda.com/megaphone-clip-art-megaphone2_Clip_Ar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671" y="104207"/>
            <a:ext cx="2191740" cy="167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ww.srufcu.org/images/default-source/default-album/newsletter.png?sfvrsn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388" y="2444240"/>
            <a:ext cx="1745753" cy="242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www.clker.com/cliparts/a/U/m/U/P/4/population-gray-group-md.png"/>
          <p:cNvPicPr>
            <a:picLocks noChangeAspect="1" noChangeArrowheads="1"/>
          </p:cNvPicPr>
          <p:nvPr/>
        </p:nvPicPr>
        <p:blipFill>
          <a:blip r:embed="rId6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02" y="3780704"/>
            <a:ext cx="2314575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7699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3999" y="-197036"/>
            <a:ext cx="7511065" cy="705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10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351" y="321972"/>
            <a:ext cx="4899638" cy="61872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36405" y="1153442"/>
            <a:ext cx="45591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solidFill>
                  <a:schemeClr val="tx2">
                    <a:lumMod val="10000"/>
                  </a:schemeClr>
                </a:solidFill>
              </a:rPr>
              <a:t>Equal treatment regardless of race, religion, or gender.</a:t>
            </a:r>
          </a:p>
          <a:p>
            <a:endParaRPr lang="en-CA" sz="3600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CA" sz="3600" dirty="0" smtClean="0">
                <a:solidFill>
                  <a:schemeClr val="tx2">
                    <a:lumMod val="10000"/>
                  </a:schemeClr>
                </a:solidFill>
              </a:rPr>
              <a:t>Special rights to certain minorities (e.g. Aboriginal rights)</a:t>
            </a:r>
            <a:endParaRPr lang="en-CA" sz="36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486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Canada’s Federal Political Parties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Picture 3" descr="http://danforthgreens.ca/wordpress/wp-content/uploads/2007/04/green-party-simplified-flower-election-logo-english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49" y="2084669"/>
            <a:ext cx="5400675" cy="1354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torontoist.com/attachments/JeradGallinger/20090504lib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568" y="2170938"/>
            <a:ext cx="3904895" cy="1751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upload.wikimedia.org/wikipedia/en/thumb/1/1b/Bloc_Qu%C3%A9b%C3%A9cois.svg/459px-Bloc_Qu%C3%A9b%C3%A9cois.svg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38" y="5264676"/>
            <a:ext cx="4371975" cy="134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www.renfrewndp.ca/images/NDP_eng_4-col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769" y="4956909"/>
            <a:ext cx="5213694" cy="1650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http://rabble.ca/sites/rabble/files/imagecache/350px-width-scale-PREVIEW/node-images/vollogo.gif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695" y="3588145"/>
            <a:ext cx="4482862" cy="15275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7507352"/>
      </p:ext>
    </p:extLst>
  </p:cSld>
  <p:clrMapOvr>
    <a:masterClrMapping/>
  </p:clrMapOvr>
</p:sld>
</file>

<file path=ppt/theme/theme1.xml><?xml version="1.0" encoding="utf-8"?>
<a:theme xmlns:a="http://schemas.openxmlformats.org/drawingml/2006/main" name="1_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369</Words>
  <Application>Microsoft Office PowerPoint</Application>
  <PresentationFormat>Widescreen</PresentationFormat>
  <Paragraphs>56</Paragraphs>
  <Slides>14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</vt:lpstr>
      <vt:lpstr>1_Berlin</vt:lpstr>
      <vt:lpstr>TODAY…</vt:lpstr>
      <vt:lpstr>Learning Outcomes</vt:lpstr>
      <vt:lpstr>PowerPoint Presentation</vt:lpstr>
      <vt:lpstr>PowerPoint Presentation</vt:lpstr>
      <vt:lpstr>Canada’s Constitution &amp; Charter of Rights &amp; Freedoms</vt:lpstr>
      <vt:lpstr>PowerPoint Presentation</vt:lpstr>
      <vt:lpstr>PowerPoint Presentation</vt:lpstr>
      <vt:lpstr>PowerPoint Presentation</vt:lpstr>
      <vt:lpstr>Canada’s Federal Political Parties</vt:lpstr>
      <vt:lpstr>Your Task</vt:lpstr>
      <vt:lpstr>Part 1: Research Group</vt:lpstr>
      <vt:lpstr>Part 2: Home Group</vt:lpstr>
      <vt:lpstr>Ticket Out the Door…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Janice Beck</dc:creator>
  <cp:lastModifiedBy>Janice Beck</cp:lastModifiedBy>
  <cp:revision>14</cp:revision>
  <dcterms:created xsi:type="dcterms:W3CDTF">2014-11-05T02:01:31Z</dcterms:created>
  <dcterms:modified xsi:type="dcterms:W3CDTF">2014-11-06T23:42:06Z</dcterms:modified>
</cp:coreProperties>
</file>