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7" r:id="rId3"/>
    <p:sldId id="258" r:id="rId4"/>
    <p:sldId id="259" r:id="rId5"/>
    <p:sldId id="261" r:id="rId6"/>
    <p:sldId id="260" r:id="rId7"/>
    <p:sldId id="262" r:id="rId8"/>
    <p:sldId id="263" r:id="rId9"/>
    <p:sldId id="256" r:id="rId10"/>
    <p:sldId id="266" r:id="rId11"/>
    <p:sldId id="268" r:id="rId12"/>
    <p:sldId id="269" r:id="rId13"/>
    <p:sldId id="270"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21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2D76C-0245-4D25-A7F6-CE81D819D55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480C22C4-AF0C-43C4-AD08-D33F10E4EE98}">
      <dgm:prSet phldrT="[Text]"/>
      <dgm:spPr/>
      <dgm:t>
        <a:bodyPr/>
        <a:lstStyle/>
        <a:p>
          <a:r>
            <a:rPr lang="en-CA" dirty="0" smtClean="0"/>
            <a:t>Direct</a:t>
          </a:r>
          <a:endParaRPr lang="en-CA" dirty="0"/>
        </a:p>
      </dgm:t>
    </dgm:pt>
    <dgm:pt modelId="{4432FF4B-8FF7-46A4-97A7-74A812D30D84}" type="parTrans" cxnId="{805634CB-6CFA-43AD-A8F5-25F6B07B2FB8}">
      <dgm:prSet/>
      <dgm:spPr/>
      <dgm:t>
        <a:bodyPr/>
        <a:lstStyle/>
        <a:p>
          <a:endParaRPr lang="en-CA"/>
        </a:p>
      </dgm:t>
    </dgm:pt>
    <dgm:pt modelId="{86EA3232-03CB-4957-BC86-629EC7A5E156}" type="sibTrans" cxnId="{805634CB-6CFA-43AD-A8F5-25F6B07B2FB8}">
      <dgm:prSet/>
      <dgm:spPr/>
      <dgm:t>
        <a:bodyPr/>
        <a:lstStyle/>
        <a:p>
          <a:endParaRPr lang="en-CA"/>
        </a:p>
      </dgm:t>
    </dgm:pt>
    <dgm:pt modelId="{4BCDA765-3D19-4B07-AC50-B69F16CE783E}">
      <dgm:prSet phldrT="[Text]"/>
      <dgm:spPr/>
      <dgm:t>
        <a:bodyPr/>
        <a:lstStyle/>
        <a:p>
          <a:r>
            <a:rPr lang="en-CA" dirty="0" smtClean="0"/>
            <a:t>Indirect</a:t>
          </a:r>
          <a:endParaRPr lang="en-CA" dirty="0"/>
        </a:p>
      </dgm:t>
    </dgm:pt>
    <dgm:pt modelId="{7698DCE9-B229-4B4D-A38B-44405BDD133F}" type="parTrans" cxnId="{3EDF7C2A-DDE0-4573-873A-66C7DB44686C}">
      <dgm:prSet/>
      <dgm:spPr/>
      <dgm:t>
        <a:bodyPr/>
        <a:lstStyle/>
        <a:p>
          <a:endParaRPr lang="en-CA"/>
        </a:p>
      </dgm:t>
    </dgm:pt>
    <dgm:pt modelId="{A8EE3FC4-0728-401F-A67F-F4D4FA906C68}" type="sibTrans" cxnId="{3EDF7C2A-DDE0-4573-873A-66C7DB44686C}">
      <dgm:prSet/>
      <dgm:spPr/>
      <dgm:t>
        <a:bodyPr/>
        <a:lstStyle/>
        <a:p>
          <a:endParaRPr lang="en-CA"/>
        </a:p>
      </dgm:t>
    </dgm:pt>
    <dgm:pt modelId="{02B5B22B-6307-49C2-A19A-21FDA0234301}" type="pres">
      <dgm:prSet presAssocID="{E442D76C-0245-4D25-A7F6-CE81D819D55D}" presName="diagram" presStyleCnt="0">
        <dgm:presLayoutVars>
          <dgm:dir/>
          <dgm:resizeHandles val="exact"/>
        </dgm:presLayoutVars>
      </dgm:prSet>
      <dgm:spPr/>
    </dgm:pt>
    <dgm:pt modelId="{3BB0EBE9-35FA-45D8-A030-FAA6BB7FC8EF}" type="pres">
      <dgm:prSet presAssocID="{480C22C4-AF0C-43C4-AD08-D33F10E4EE98}" presName="node" presStyleLbl="node1" presStyleIdx="0" presStyleCnt="2">
        <dgm:presLayoutVars>
          <dgm:bulletEnabled val="1"/>
        </dgm:presLayoutVars>
      </dgm:prSet>
      <dgm:spPr/>
      <dgm:t>
        <a:bodyPr/>
        <a:lstStyle/>
        <a:p>
          <a:endParaRPr lang="en-CA"/>
        </a:p>
      </dgm:t>
    </dgm:pt>
    <dgm:pt modelId="{E028D5E3-4CAC-4A7E-9075-B9F4C8CBE509}" type="pres">
      <dgm:prSet presAssocID="{86EA3232-03CB-4957-BC86-629EC7A5E156}" presName="sibTrans" presStyleCnt="0"/>
      <dgm:spPr/>
    </dgm:pt>
    <dgm:pt modelId="{82F7648A-7CF7-42B1-9656-BF8292BAC310}" type="pres">
      <dgm:prSet presAssocID="{4BCDA765-3D19-4B07-AC50-B69F16CE783E}" presName="node" presStyleLbl="node1" presStyleIdx="1" presStyleCnt="2">
        <dgm:presLayoutVars>
          <dgm:bulletEnabled val="1"/>
        </dgm:presLayoutVars>
      </dgm:prSet>
      <dgm:spPr/>
      <dgm:t>
        <a:bodyPr/>
        <a:lstStyle/>
        <a:p>
          <a:endParaRPr lang="en-CA"/>
        </a:p>
      </dgm:t>
    </dgm:pt>
  </dgm:ptLst>
  <dgm:cxnLst>
    <dgm:cxn modelId="{805634CB-6CFA-43AD-A8F5-25F6B07B2FB8}" srcId="{E442D76C-0245-4D25-A7F6-CE81D819D55D}" destId="{480C22C4-AF0C-43C4-AD08-D33F10E4EE98}" srcOrd="0" destOrd="0" parTransId="{4432FF4B-8FF7-46A4-97A7-74A812D30D84}" sibTransId="{86EA3232-03CB-4957-BC86-629EC7A5E156}"/>
    <dgm:cxn modelId="{3EDF7C2A-DDE0-4573-873A-66C7DB44686C}" srcId="{E442D76C-0245-4D25-A7F6-CE81D819D55D}" destId="{4BCDA765-3D19-4B07-AC50-B69F16CE783E}" srcOrd="1" destOrd="0" parTransId="{7698DCE9-B229-4B4D-A38B-44405BDD133F}" sibTransId="{A8EE3FC4-0728-401F-A67F-F4D4FA906C68}"/>
    <dgm:cxn modelId="{4AFBB7A3-C82B-4797-970E-C5154E2676B8}" type="presOf" srcId="{4BCDA765-3D19-4B07-AC50-B69F16CE783E}" destId="{82F7648A-7CF7-42B1-9656-BF8292BAC310}" srcOrd="0" destOrd="0" presId="urn:microsoft.com/office/officeart/2005/8/layout/default"/>
    <dgm:cxn modelId="{1BA50032-C46E-4B5D-9B5F-7B4CB9D3F4D7}" type="presOf" srcId="{480C22C4-AF0C-43C4-AD08-D33F10E4EE98}" destId="{3BB0EBE9-35FA-45D8-A030-FAA6BB7FC8EF}" srcOrd="0" destOrd="0" presId="urn:microsoft.com/office/officeart/2005/8/layout/default"/>
    <dgm:cxn modelId="{0C78E5A2-7656-4628-B0F7-6AA137A6E070}" type="presOf" srcId="{E442D76C-0245-4D25-A7F6-CE81D819D55D}" destId="{02B5B22B-6307-49C2-A19A-21FDA0234301}" srcOrd="0" destOrd="0" presId="urn:microsoft.com/office/officeart/2005/8/layout/default"/>
    <dgm:cxn modelId="{CD05D8D2-C5DE-41E3-A9AC-E521E6E77A8C}" type="presParOf" srcId="{02B5B22B-6307-49C2-A19A-21FDA0234301}" destId="{3BB0EBE9-35FA-45D8-A030-FAA6BB7FC8EF}" srcOrd="0" destOrd="0" presId="urn:microsoft.com/office/officeart/2005/8/layout/default"/>
    <dgm:cxn modelId="{CE8A5B1E-9C35-43B2-9D8D-EA0AC727C573}" type="presParOf" srcId="{02B5B22B-6307-49C2-A19A-21FDA0234301}" destId="{E028D5E3-4CAC-4A7E-9075-B9F4C8CBE509}" srcOrd="1" destOrd="0" presId="urn:microsoft.com/office/officeart/2005/8/layout/default"/>
    <dgm:cxn modelId="{48B7426B-E899-4C57-B031-EAAFFB55A5D7}" type="presParOf" srcId="{02B5B22B-6307-49C2-A19A-21FDA0234301}" destId="{82F7648A-7CF7-42B1-9656-BF8292BAC31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1D60B-3192-4260-8B80-39EDB358458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CA"/>
        </a:p>
      </dgm:t>
    </dgm:pt>
    <dgm:pt modelId="{FD735F86-BA00-4851-802F-5B177CA7B817}">
      <dgm:prSet phldrT="[Text]"/>
      <dgm:spPr/>
      <dgm:t>
        <a:bodyPr/>
        <a:lstStyle/>
        <a:p>
          <a:r>
            <a:rPr lang="en-CA" b="1" dirty="0" smtClean="0"/>
            <a:t>S</a:t>
          </a:r>
          <a:endParaRPr lang="en-CA" b="1" dirty="0"/>
        </a:p>
      </dgm:t>
    </dgm:pt>
    <dgm:pt modelId="{574408A4-1ABC-4B17-892E-3CA09CACAF92}" type="parTrans" cxnId="{AD264C3F-385D-4C15-8FDE-67727A019F26}">
      <dgm:prSet/>
      <dgm:spPr/>
      <dgm:t>
        <a:bodyPr/>
        <a:lstStyle/>
        <a:p>
          <a:endParaRPr lang="en-CA" b="1"/>
        </a:p>
      </dgm:t>
    </dgm:pt>
    <dgm:pt modelId="{E8649468-928C-47C8-9B6B-85064876B189}" type="sibTrans" cxnId="{AD264C3F-385D-4C15-8FDE-67727A019F26}">
      <dgm:prSet/>
      <dgm:spPr/>
      <dgm:t>
        <a:bodyPr/>
        <a:lstStyle/>
        <a:p>
          <a:endParaRPr lang="en-CA" b="1"/>
        </a:p>
      </dgm:t>
    </dgm:pt>
    <dgm:pt modelId="{5F6EF145-AB5B-4E54-8057-B22769564C66}">
      <dgm:prSet phldrT="[Text]"/>
      <dgm:spPr/>
      <dgm:t>
        <a:bodyPr/>
        <a:lstStyle/>
        <a:p>
          <a:r>
            <a:rPr lang="en-CA" b="1" dirty="0" smtClean="0"/>
            <a:t>T</a:t>
          </a:r>
          <a:endParaRPr lang="en-CA" b="1" dirty="0"/>
        </a:p>
      </dgm:t>
    </dgm:pt>
    <dgm:pt modelId="{3F3AE81F-DAE1-4DE9-8CA8-37B7A6673236}" type="parTrans" cxnId="{1F9649E3-603C-4FAB-B578-19156C4C705F}">
      <dgm:prSet/>
      <dgm:spPr/>
      <dgm:t>
        <a:bodyPr/>
        <a:lstStyle/>
        <a:p>
          <a:endParaRPr lang="en-CA" b="1"/>
        </a:p>
      </dgm:t>
    </dgm:pt>
    <dgm:pt modelId="{8393C407-A8B5-480A-BFAD-0A7CF2CD88E8}" type="sibTrans" cxnId="{1F9649E3-603C-4FAB-B578-19156C4C705F}">
      <dgm:prSet/>
      <dgm:spPr/>
      <dgm:t>
        <a:bodyPr/>
        <a:lstStyle/>
        <a:p>
          <a:endParaRPr lang="en-CA" b="1"/>
        </a:p>
      </dgm:t>
    </dgm:pt>
    <dgm:pt modelId="{32713C28-CFE8-48C9-AFA1-501C83FA1373}">
      <dgm:prSet phldrT="[Text]"/>
      <dgm:spPr/>
      <dgm:t>
        <a:bodyPr/>
        <a:lstStyle/>
        <a:p>
          <a:r>
            <a:rPr lang="en-CA" b="1" dirty="0" smtClean="0"/>
            <a:t>E</a:t>
          </a:r>
          <a:endParaRPr lang="en-CA" b="1" dirty="0"/>
        </a:p>
      </dgm:t>
    </dgm:pt>
    <dgm:pt modelId="{5BE63F2F-F4A9-4B82-B6C7-1F438CB2E882}" type="parTrans" cxnId="{1B4BFE15-D27A-4BA6-8A2E-C6E102A6C5B2}">
      <dgm:prSet/>
      <dgm:spPr/>
      <dgm:t>
        <a:bodyPr/>
        <a:lstStyle/>
        <a:p>
          <a:endParaRPr lang="en-CA" b="1"/>
        </a:p>
      </dgm:t>
    </dgm:pt>
    <dgm:pt modelId="{006E248D-20F0-4CB4-A01B-6700B335DA8B}" type="sibTrans" cxnId="{1B4BFE15-D27A-4BA6-8A2E-C6E102A6C5B2}">
      <dgm:prSet/>
      <dgm:spPr/>
      <dgm:t>
        <a:bodyPr/>
        <a:lstStyle/>
        <a:p>
          <a:endParaRPr lang="en-CA" b="1"/>
        </a:p>
      </dgm:t>
    </dgm:pt>
    <dgm:pt modelId="{D2A6DFB7-B53F-4846-A3DB-0E7F9E8EE4F2}">
      <dgm:prSet phldrT="[Text]"/>
      <dgm:spPr/>
      <dgm:t>
        <a:bodyPr/>
        <a:lstStyle/>
        <a:p>
          <a:r>
            <a:rPr lang="en-CA" b="1" dirty="0" smtClean="0"/>
            <a:t>A</a:t>
          </a:r>
          <a:endParaRPr lang="en-CA" b="1" dirty="0"/>
        </a:p>
      </dgm:t>
    </dgm:pt>
    <dgm:pt modelId="{05A7059D-438C-412B-BD29-00FF96DD88E5}" type="parTrans" cxnId="{8AE487DF-BCB6-4F8D-B303-41BC8517EF76}">
      <dgm:prSet/>
      <dgm:spPr/>
      <dgm:t>
        <a:bodyPr/>
        <a:lstStyle/>
        <a:p>
          <a:endParaRPr lang="en-CA" b="1"/>
        </a:p>
      </dgm:t>
    </dgm:pt>
    <dgm:pt modelId="{8B60B752-AE31-4A12-85C3-65C9B8DA3DD4}" type="sibTrans" cxnId="{8AE487DF-BCB6-4F8D-B303-41BC8517EF76}">
      <dgm:prSet/>
      <dgm:spPr/>
      <dgm:t>
        <a:bodyPr/>
        <a:lstStyle/>
        <a:p>
          <a:endParaRPr lang="en-CA" b="1"/>
        </a:p>
      </dgm:t>
    </dgm:pt>
    <dgm:pt modelId="{0CB6BF35-145D-4021-8CB6-79957C0219BD}">
      <dgm:prSet phldrT="[Text]"/>
      <dgm:spPr/>
      <dgm:t>
        <a:bodyPr/>
        <a:lstStyle/>
        <a:p>
          <a:r>
            <a:rPr lang="en-CA" b="1" dirty="0" smtClean="0"/>
            <a:t>L</a:t>
          </a:r>
          <a:endParaRPr lang="en-CA" b="1" dirty="0"/>
        </a:p>
      </dgm:t>
    </dgm:pt>
    <dgm:pt modelId="{4929AABB-BF09-4B7D-A836-B471BA3640E4}" type="parTrans" cxnId="{56801D05-EF56-4142-826F-E7FA4659B6B5}">
      <dgm:prSet/>
      <dgm:spPr/>
      <dgm:t>
        <a:bodyPr/>
        <a:lstStyle/>
        <a:p>
          <a:endParaRPr lang="en-CA" b="1"/>
        </a:p>
      </dgm:t>
    </dgm:pt>
    <dgm:pt modelId="{3F699AFB-933A-4F6B-9299-4C04E416577E}" type="sibTrans" cxnId="{56801D05-EF56-4142-826F-E7FA4659B6B5}">
      <dgm:prSet/>
      <dgm:spPr/>
      <dgm:t>
        <a:bodyPr/>
        <a:lstStyle/>
        <a:p>
          <a:endParaRPr lang="en-CA" b="1"/>
        </a:p>
      </dgm:t>
    </dgm:pt>
    <dgm:pt modelId="{37EF1256-9A6C-4720-B0E0-24736FEDD7DB}" type="pres">
      <dgm:prSet presAssocID="{6661D60B-3192-4260-8B80-39EDB3584588}" presName="diagram" presStyleCnt="0">
        <dgm:presLayoutVars>
          <dgm:dir/>
          <dgm:resizeHandles val="exact"/>
        </dgm:presLayoutVars>
      </dgm:prSet>
      <dgm:spPr/>
    </dgm:pt>
    <dgm:pt modelId="{059F2A93-5A65-4DA7-8E5B-D3203E659B29}" type="pres">
      <dgm:prSet presAssocID="{FD735F86-BA00-4851-802F-5B177CA7B817}" presName="node" presStyleLbl="node1" presStyleIdx="0" presStyleCnt="5">
        <dgm:presLayoutVars>
          <dgm:bulletEnabled val="1"/>
        </dgm:presLayoutVars>
      </dgm:prSet>
      <dgm:spPr/>
    </dgm:pt>
    <dgm:pt modelId="{EDD0E844-0045-4188-859B-0A83AE299463}" type="pres">
      <dgm:prSet presAssocID="{E8649468-928C-47C8-9B6B-85064876B189}" presName="sibTrans" presStyleCnt="0"/>
      <dgm:spPr/>
    </dgm:pt>
    <dgm:pt modelId="{5CC58943-55FB-45D0-94C0-4B8CFDB24812}" type="pres">
      <dgm:prSet presAssocID="{5F6EF145-AB5B-4E54-8057-B22769564C66}" presName="node" presStyleLbl="node1" presStyleIdx="1" presStyleCnt="5">
        <dgm:presLayoutVars>
          <dgm:bulletEnabled val="1"/>
        </dgm:presLayoutVars>
      </dgm:prSet>
      <dgm:spPr/>
    </dgm:pt>
    <dgm:pt modelId="{DC91D5F4-C22D-410F-8114-2464B6BDF86A}" type="pres">
      <dgm:prSet presAssocID="{8393C407-A8B5-480A-BFAD-0A7CF2CD88E8}" presName="sibTrans" presStyleCnt="0"/>
      <dgm:spPr/>
    </dgm:pt>
    <dgm:pt modelId="{02B9FBED-7404-45A5-A430-176F36438E26}" type="pres">
      <dgm:prSet presAssocID="{32713C28-CFE8-48C9-AFA1-501C83FA1373}" presName="node" presStyleLbl="node1" presStyleIdx="2" presStyleCnt="5">
        <dgm:presLayoutVars>
          <dgm:bulletEnabled val="1"/>
        </dgm:presLayoutVars>
      </dgm:prSet>
      <dgm:spPr/>
    </dgm:pt>
    <dgm:pt modelId="{91EA4D2F-0054-4B20-B400-A450B62099BC}" type="pres">
      <dgm:prSet presAssocID="{006E248D-20F0-4CB4-A01B-6700B335DA8B}" presName="sibTrans" presStyleCnt="0"/>
      <dgm:spPr/>
    </dgm:pt>
    <dgm:pt modelId="{4E8BF702-A6EC-4074-A261-B3020E817078}" type="pres">
      <dgm:prSet presAssocID="{D2A6DFB7-B53F-4846-A3DB-0E7F9E8EE4F2}" presName="node" presStyleLbl="node1" presStyleIdx="3" presStyleCnt="5">
        <dgm:presLayoutVars>
          <dgm:bulletEnabled val="1"/>
        </dgm:presLayoutVars>
      </dgm:prSet>
      <dgm:spPr/>
    </dgm:pt>
    <dgm:pt modelId="{28B2BB0F-CABE-457F-A0A2-D22A507F4EC8}" type="pres">
      <dgm:prSet presAssocID="{8B60B752-AE31-4A12-85C3-65C9B8DA3DD4}" presName="sibTrans" presStyleCnt="0"/>
      <dgm:spPr/>
    </dgm:pt>
    <dgm:pt modelId="{F2597FF2-DD1A-4BCB-80FE-C93D0A0DD4DA}" type="pres">
      <dgm:prSet presAssocID="{0CB6BF35-145D-4021-8CB6-79957C0219BD}" presName="node" presStyleLbl="node1" presStyleIdx="4" presStyleCnt="5">
        <dgm:presLayoutVars>
          <dgm:bulletEnabled val="1"/>
        </dgm:presLayoutVars>
      </dgm:prSet>
      <dgm:spPr/>
    </dgm:pt>
  </dgm:ptLst>
  <dgm:cxnLst>
    <dgm:cxn modelId="{51276D7D-9934-4A0B-8E30-262C66056A86}" type="presOf" srcId="{6661D60B-3192-4260-8B80-39EDB3584588}" destId="{37EF1256-9A6C-4720-B0E0-24736FEDD7DB}" srcOrd="0" destOrd="0" presId="urn:microsoft.com/office/officeart/2005/8/layout/default"/>
    <dgm:cxn modelId="{E92D682D-092D-4390-92EF-CD8707D73CC2}" type="presOf" srcId="{32713C28-CFE8-48C9-AFA1-501C83FA1373}" destId="{02B9FBED-7404-45A5-A430-176F36438E26}" srcOrd="0" destOrd="0" presId="urn:microsoft.com/office/officeart/2005/8/layout/default"/>
    <dgm:cxn modelId="{AD264C3F-385D-4C15-8FDE-67727A019F26}" srcId="{6661D60B-3192-4260-8B80-39EDB3584588}" destId="{FD735F86-BA00-4851-802F-5B177CA7B817}" srcOrd="0" destOrd="0" parTransId="{574408A4-1ABC-4B17-892E-3CA09CACAF92}" sibTransId="{E8649468-928C-47C8-9B6B-85064876B189}"/>
    <dgm:cxn modelId="{8AE487DF-BCB6-4F8D-B303-41BC8517EF76}" srcId="{6661D60B-3192-4260-8B80-39EDB3584588}" destId="{D2A6DFB7-B53F-4846-A3DB-0E7F9E8EE4F2}" srcOrd="3" destOrd="0" parTransId="{05A7059D-438C-412B-BD29-00FF96DD88E5}" sibTransId="{8B60B752-AE31-4A12-85C3-65C9B8DA3DD4}"/>
    <dgm:cxn modelId="{1B4BFE15-D27A-4BA6-8A2E-C6E102A6C5B2}" srcId="{6661D60B-3192-4260-8B80-39EDB3584588}" destId="{32713C28-CFE8-48C9-AFA1-501C83FA1373}" srcOrd="2" destOrd="0" parTransId="{5BE63F2F-F4A9-4B82-B6C7-1F438CB2E882}" sibTransId="{006E248D-20F0-4CB4-A01B-6700B335DA8B}"/>
    <dgm:cxn modelId="{D048C4BD-5E51-42D5-BB89-2AAEF3A8D19C}" type="presOf" srcId="{D2A6DFB7-B53F-4846-A3DB-0E7F9E8EE4F2}" destId="{4E8BF702-A6EC-4074-A261-B3020E817078}" srcOrd="0" destOrd="0" presId="urn:microsoft.com/office/officeart/2005/8/layout/default"/>
    <dgm:cxn modelId="{AB40007E-DB84-49EB-87D3-CED1568E935A}" type="presOf" srcId="{0CB6BF35-145D-4021-8CB6-79957C0219BD}" destId="{F2597FF2-DD1A-4BCB-80FE-C93D0A0DD4DA}" srcOrd="0" destOrd="0" presId="urn:microsoft.com/office/officeart/2005/8/layout/default"/>
    <dgm:cxn modelId="{1FA151A3-7B8C-4083-A161-7E4AB9778989}" type="presOf" srcId="{5F6EF145-AB5B-4E54-8057-B22769564C66}" destId="{5CC58943-55FB-45D0-94C0-4B8CFDB24812}" srcOrd="0" destOrd="0" presId="urn:microsoft.com/office/officeart/2005/8/layout/default"/>
    <dgm:cxn modelId="{56801D05-EF56-4142-826F-E7FA4659B6B5}" srcId="{6661D60B-3192-4260-8B80-39EDB3584588}" destId="{0CB6BF35-145D-4021-8CB6-79957C0219BD}" srcOrd="4" destOrd="0" parTransId="{4929AABB-BF09-4B7D-A836-B471BA3640E4}" sibTransId="{3F699AFB-933A-4F6B-9299-4C04E416577E}"/>
    <dgm:cxn modelId="{77383E24-D5F9-48F4-80EB-30240C51B6C6}" type="presOf" srcId="{FD735F86-BA00-4851-802F-5B177CA7B817}" destId="{059F2A93-5A65-4DA7-8E5B-D3203E659B29}" srcOrd="0" destOrd="0" presId="urn:microsoft.com/office/officeart/2005/8/layout/default"/>
    <dgm:cxn modelId="{1F9649E3-603C-4FAB-B578-19156C4C705F}" srcId="{6661D60B-3192-4260-8B80-39EDB3584588}" destId="{5F6EF145-AB5B-4E54-8057-B22769564C66}" srcOrd="1" destOrd="0" parTransId="{3F3AE81F-DAE1-4DE9-8CA8-37B7A6673236}" sibTransId="{8393C407-A8B5-480A-BFAD-0A7CF2CD88E8}"/>
    <dgm:cxn modelId="{83BC380E-5C26-4582-ADEE-0DDF95D6FFFF}" type="presParOf" srcId="{37EF1256-9A6C-4720-B0E0-24736FEDD7DB}" destId="{059F2A93-5A65-4DA7-8E5B-D3203E659B29}" srcOrd="0" destOrd="0" presId="urn:microsoft.com/office/officeart/2005/8/layout/default"/>
    <dgm:cxn modelId="{32B85AE1-72D2-4C6C-82F0-1F12CCEF3D81}" type="presParOf" srcId="{37EF1256-9A6C-4720-B0E0-24736FEDD7DB}" destId="{EDD0E844-0045-4188-859B-0A83AE299463}" srcOrd="1" destOrd="0" presId="urn:microsoft.com/office/officeart/2005/8/layout/default"/>
    <dgm:cxn modelId="{EE781C50-8E20-478C-8779-C4C973B93879}" type="presParOf" srcId="{37EF1256-9A6C-4720-B0E0-24736FEDD7DB}" destId="{5CC58943-55FB-45D0-94C0-4B8CFDB24812}" srcOrd="2" destOrd="0" presId="urn:microsoft.com/office/officeart/2005/8/layout/default"/>
    <dgm:cxn modelId="{D66CD95A-FC31-4FFB-AD6D-856815FF0B7F}" type="presParOf" srcId="{37EF1256-9A6C-4720-B0E0-24736FEDD7DB}" destId="{DC91D5F4-C22D-410F-8114-2464B6BDF86A}" srcOrd="3" destOrd="0" presId="urn:microsoft.com/office/officeart/2005/8/layout/default"/>
    <dgm:cxn modelId="{08FFFB09-678A-4345-A569-EBC0469DFCDD}" type="presParOf" srcId="{37EF1256-9A6C-4720-B0E0-24736FEDD7DB}" destId="{02B9FBED-7404-45A5-A430-176F36438E26}" srcOrd="4" destOrd="0" presId="urn:microsoft.com/office/officeart/2005/8/layout/default"/>
    <dgm:cxn modelId="{56B625A1-E5AF-4B29-93F5-466A541F679F}" type="presParOf" srcId="{37EF1256-9A6C-4720-B0E0-24736FEDD7DB}" destId="{91EA4D2F-0054-4B20-B400-A450B62099BC}" srcOrd="5" destOrd="0" presId="urn:microsoft.com/office/officeart/2005/8/layout/default"/>
    <dgm:cxn modelId="{809F5053-AB12-42A8-BA94-B4EB95B44282}" type="presParOf" srcId="{37EF1256-9A6C-4720-B0E0-24736FEDD7DB}" destId="{4E8BF702-A6EC-4074-A261-B3020E817078}" srcOrd="6" destOrd="0" presId="urn:microsoft.com/office/officeart/2005/8/layout/default"/>
    <dgm:cxn modelId="{FAD8940D-E967-49ED-8551-F82FB2462B6E}" type="presParOf" srcId="{37EF1256-9A6C-4720-B0E0-24736FEDD7DB}" destId="{28B2BB0F-CABE-457F-A0A2-D22A507F4EC8}" srcOrd="7" destOrd="0" presId="urn:microsoft.com/office/officeart/2005/8/layout/default"/>
    <dgm:cxn modelId="{D0ADE725-5768-4090-AA73-F5EA884C1F74}" type="presParOf" srcId="{37EF1256-9A6C-4720-B0E0-24736FEDD7DB}" destId="{F2597FF2-DD1A-4BCB-80FE-C93D0A0DD4D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7C1B7A-8370-44F2-8791-3B5E24AB43CE}"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CA"/>
        </a:p>
      </dgm:t>
    </dgm:pt>
    <dgm:pt modelId="{6784038E-714E-495A-AD73-60D5FEA7CCDB}">
      <dgm:prSet phldrT="[Text]"/>
      <dgm:spPr/>
      <dgm:t>
        <a:bodyPr/>
        <a:lstStyle/>
        <a:p>
          <a:r>
            <a:rPr lang="en-CA" b="0" dirty="0" smtClean="0"/>
            <a:t>“Hey, we can have lots of fun at camp this summer!  I love being outside!”</a:t>
          </a:r>
          <a:endParaRPr lang="en-CA" b="0" dirty="0"/>
        </a:p>
      </dgm:t>
    </dgm:pt>
    <dgm:pt modelId="{4C3FC3CB-80F6-4E87-9C9D-62DF91CD6274}" type="parTrans" cxnId="{B2A8352C-EA8B-4139-B2BF-980D3937BC8E}">
      <dgm:prSet/>
      <dgm:spPr/>
      <dgm:t>
        <a:bodyPr/>
        <a:lstStyle/>
        <a:p>
          <a:endParaRPr lang="en-CA" b="0">
            <a:solidFill>
              <a:schemeClr val="tx1"/>
            </a:solidFill>
          </a:endParaRPr>
        </a:p>
      </dgm:t>
    </dgm:pt>
    <dgm:pt modelId="{B56E215B-54CB-4813-9FB2-12F6577209AE}" type="sibTrans" cxnId="{B2A8352C-EA8B-4139-B2BF-980D3937BC8E}">
      <dgm:prSet/>
      <dgm:spPr/>
      <dgm:t>
        <a:bodyPr/>
        <a:lstStyle/>
        <a:p>
          <a:endParaRPr lang="en-CA" b="0">
            <a:solidFill>
              <a:schemeClr val="tx1"/>
            </a:solidFill>
          </a:endParaRPr>
        </a:p>
      </dgm:t>
    </dgm:pt>
    <dgm:pt modelId="{CDC87D08-E046-4465-A62A-50711C451990}">
      <dgm:prSet phldrT="[Text]"/>
      <dgm:spPr/>
      <dgm:t>
        <a:bodyPr/>
        <a:lstStyle/>
        <a:p>
          <a:r>
            <a:rPr lang="en-CA" b="0" smtClean="0"/>
            <a:t>Julie held up six different outfits in front of the mirror and pondered which would go best with her navy blue shoes, pastel eye shadow and the diamond earrings she’d already procured from her overflowing vanity.</a:t>
          </a:r>
          <a:endParaRPr lang="en-CA" b="0" dirty="0"/>
        </a:p>
      </dgm:t>
    </dgm:pt>
    <dgm:pt modelId="{A63B3658-8BDE-42E5-B9FE-CA674F140DC3}" type="parTrans" cxnId="{07A9B6F4-3B7B-43D2-8031-C1D617D41B26}">
      <dgm:prSet/>
      <dgm:spPr/>
      <dgm:t>
        <a:bodyPr/>
        <a:lstStyle/>
        <a:p>
          <a:endParaRPr lang="en-CA" b="0">
            <a:solidFill>
              <a:schemeClr val="tx1"/>
            </a:solidFill>
          </a:endParaRPr>
        </a:p>
      </dgm:t>
    </dgm:pt>
    <dgm:pt modelId="{6941D859-CAD2-448B-8122-7982B05BC012}" type="sibTrans" cxnId="{07A9B6F4-3B7B-43D2-8031-C1D617D41B26}">
      <dgm:prSet/>
      <dgm:spPr/>
      <dgm:t>
        <a:bodyPr/>
        <a:lstStyle/>
        <a:p>
          <a:endParaRPr lang="en-CA" b="0">
            <a:solidFill>
              <a:schemeClr val="tx1"/>
            </a:solidFill>
          </a:endParaRPr>
        </a:p>
      </dgm:t>
    </dgm:pt>
    <dgm:pt modelId="{73431456-FF46-43F4-B169-85D77B7A9A8F}">
      <dgm:prSet phldrT="[Text]"/>
      <dgm:spPr/>
      <dgm:t>
        <a:bodyPr/>
        <a:lstStyle/>
        <a:p>
          <a:r>
            <a:rPr lang="en-CA" b="0" smtClean="0"/>
            <a:t>The old mechanic hated modern electronics, preferring the good old days when all he needed was a stack of manuals and a good set of tools.</a:t>
          </a:r>
          <a:endParaRPr lang="en-CA" b="0" dirty="0"/>
        </a:p>
      </dgm:t>
    </dgm:pt>
    <dgm:pt modelId="{BE98CB1D-441F-4764-8B76-EEA6A974C335}" type="parTrans" cxnId="{9121A352-31BC-4302-8F62-2BFACBB496C3}">
      <dgm:prSet/>
      <dgm:spPr/>
      <dgm:t>
        <a:bodyPr/>
        <a:lstStyle/>
        <a:p>
          <a:endParaRPr lang="en-CA" b="0">
            <a:solidFill>
              <a:schemeClr val="tx1"/>
            </a:solidFill>
          </a:endParaRPr>
        </a:p>
      </dgm:t>
    </dgm:pt>
    <dgm:pt modelId="{1C61CF1F-E8EB-4207-A7F6-FD8F78078593}" type="sibTrans" cxnId="{9121A352-31BC-4302-8F62-2BFACBB496C3}">
      <dgm:prSet/>
      <dgm:spPr/>
      <dgm:t>
        <a:bodyPr/>
        <a:lstStyle/>
        <a:p>
          <a:endParaRPr lang="en-CA" b="0">
            <a:solidFill>
              <a:schemeClr val="tx1"/>
            </a:solidFill>
          </a:endParaRPr>
        </a:p>
      </dgm:t>
    </dgm:pt>
    <dgm:pt modelId="{426C5F4A-0CB1-44FB-8486-F8384E5CE392}">
      <dgm:prSet phldrT="[Text]"/>
      <dgm:spPr/>
      <dgm:t>
        <a:bodyPr/>
        <a:lstStyle/>
        <a:p>
          <a:r>
            <a:rPr lang="en-CA" b="0" dirty="0" smtClean="0"/>
            <a:t>Julie was very superficial and cared way too much about how she looked.  Some days she spent hours in front of the mirror.</a:t>
          </a:r>
          <a:endParaRPr lang="en-CA" b="0" dirty="0"/>
        </a:p>
      </dgm:t>
    </dgm:pt>
    <dgm:pt modelId="{06BBF355-CF06-40D8-B6FA-7DEFDF106B98}" type="parTrans" cxnId="{D1B58248-EF51-4615-92A7-4D9C79233B65}">
      <dgm:prSet/>
      <dgm:spPr/>
      <dgm:t>
        <a:bodyPr/>
        <a:lstStyle/>
        <a:p>
          <a:endParaRPr lang="en-CA" b="0">
            <a:solidFill>
              <a:schemeClr val="tx1"/>
            </a:solidFill>
          </a:endParaRPr>
        </a:p>
      </dgm:t>
    </dgm:pt>
    <dgm:pt modelId="{313BF526-512D-466D-823E-AED6687EEAA2}" type="sibTrans" cxnId="{D1B58248-EF51-4615-92A7-4D9C79233B65}">
      <dgm:prSet/>
      <dgm:spPr/>
      <dgm:t>
        <a:bodyPr/>
        <a:lstStyle/>
        <a:p>
          <a:endParaRPr lang="en-CA" b="0">
            <a:solidFill>
              <a:schemeClr val="tx1"/>
            </a:solidFill>
          </a:endParaRPr>
        </a:p>
      </dgm:t>
    </dgm:pt>
    <dgm:pt modelId="{63EECFEE-D37D-4A6F-ACB0-88C8BF652290}" type="pres">
      <dgm:prSet presAssocID="{2E7C1B7A-8370-44F2-8791-3B5E24AB43CE}" presName="diagram" presStyleCnt="0">
        <dgm:presLayoutVars>
          <dgm:dir/>
          <dgm:resizeHandles val="exact"/>
        </dgm:presLayoutVars>
      </dgm:prSet>
      <dgm:spPr/>
    </dgm:pt>
    <dgm:pt modelId="{A830D733-84DC-4368-B561-7A8E45DA6EF7}" type="pres">
      <dgm:prSet presAssocID="{6784038E-714E-495A-AD73-60D5FEA7CCDB}" presName="node" presStyleLbl="node1" presStyleIdx="0" presStyleCnt="4">
        <dgm:presLayoutVars>
          <dgm:bulletEnabled val="1"/>
        </dgm:presLayoutVars>
      </dgm:prSet>
      <dgm:spPr/>
      <dgm:t>
        <a:bodyPr/>
        <a:lstStyle/>
        <a:p>
          <a:endParaRPr lang="en-CA"/>
        </a:p>
      </dgm:t>
    </dgm:pt>
    <dgm:pt modelId="{7ADA8E5F-7814-4471-BE9F-73F76B8B65A7}" type="pres">
      <dgm:prSet presAssocID="{B56E215B-54CB-4813-9FB2-12F6577209AE}" presName="sibTrans" presStyleCnt="0"/>
      <dgm:spPr/>
    </dgm:pt>
    <dgm:pt modelId="{EB7CE61C-2601-4F21-BB3A-1DFA89BCAA72}" type="pres">
      <dgm:prSet presAssocID="{CDC87D08-E046-4465-A62A-50711C451990}" presName="node" presStyleLbl="node1" presStyleIdx="1" presStyleCnt="4">
        <dgm:presLayoutVars>
          <dgm:bulletEnabled val="1"/>
        </dgm:presLayoutVars>
      </dgm:prSet>
      <dgm:spPr/>
      <dgm:t>
        <a:bodyPr/>
        <a:lstStyle/>
        <a:p>
          <a:endParaRPr lang="en-CA"/>
        </a:p>
      </dgm:t>
    </dgm:pt>
    <dgm:pt modelId="{EBE8AB65-232F-45F5-B2D1-41379484AF3C}" type="pres">
      <dgm:prSet presAssocID="{6941D859-CAD2-448B-8122-7982B05BC012}" presName="sibTrans" presStyleCnt="0"/>
      <dgm:spPr/>
    </dgm:pt>
    <dgm:pt modelId="{599874E6-192F-4D19-A5C8-8D0D4B2483A7}" type="pres">
      <dgm:prSet presAssocID="{426C5F4A-0CB1-44FB-8486-F8384E5CE392}" presName="node" presStyleLbl="node1" presStyleIdx="2" presStyleCnt="4">
        <dgm:presLayoutVars>
          <dgm:bulletEnabled val="1"/>
        </dgm:presLayoutVars>
      </dgm:prSet>
      <dgm:spPr/>
      <dgm:t>
        <a:bodyPr/>
        <a:lstStyle/>
        <a:p>
          <a:endParaRPr lang="en-CA"/>
        </a:p>
      </dgm:t>
    </dgm:pt>
    <dgm:pt modelId="{6FDFFBCA-CC28-4B34-8076-A60D88FC2BBB}" type="pres">
      <dgm:prSet presAssocID="{313BF526-512D-466D-823E-AED6687EEAA2}" presName="sibTrans" presStyleCnt="0"/>
      <dgm:spPr/>
    </dgm:pt>
    <dgm:pt modelId="{E52E8578-492D-4A64-8FA7-AB5383F2C4B8}" type="pres">
      <dgm:prSet presAssocID="{73431456-FF46-43F4-B169-85D77B7A9A8F}" presName="node" presStyleLbl="node1" presStyleIdx="3" presStyleCnt="4">
        <dgm:presLayoutVars>
          <dgm:bulletEnabled val="1"/>
        </dgm:presLayoutVars>
      </dgm:prSet>
      <dgm:spPr/>
      <dgm:t>
        <a:bodyPr/>
        <a:lstStyle/>
        <a:p>
          <a:endParaRPr lang="en-CA"/>
        </a:p>
      </dgm:t>
    </dgm:pt>
  </dgm:ptLst>
  <dgm:cxnLst>
    <dgm:cxn modelId="{0AB7E23C-323E-49DF-9A06-9532D317D371}" type="presOf" srcId="{426C5F4A-0CB1-44FB-8486-F8384E5CE392}" destId="{599874E6-192F-4D19-A5C8-8D0D4B2483A7}" srcOrd="0" destOrd="0" presId="urn:microsoft.com/office/officeart/2005/8/layout/default"/>
    <dgm:cxn modelId="{7D40850A-2606-433A-AD8B-6D9B220A3D25}" type="presOf" srcId="{73431456-FF46-43F4-B169-85D77B7A9A8F}" destId="{E52E8578-492D-4A64-8FA7-AB5383F2C4B8}" srcOrd="0" destOrd="0" presId="urn:microsoft.com/office/officeart/2005/8/layout/default"/>
    <dgm:cxn modelId="{07A9B6F4-3B7B-43D2-8031-C1D617D41B26}" srcId="{2E7C1B7A-8370-44F2-8791-3B5E24AB43CE}" destId="{CDC87D08-E046-4465-A62A-50711C451990}" srcOrd="1" destOrd="0" parTransId="{A63B3658-8BDE-42E5-B9FE-CA674F140DC3}" sibTransId="{6941D859-CAD2-448B-8122-7982B05BC012}"/>
    <dgm:cxn modelId="{1D3D8A96-1278-4C8D-A71F-EEE76A2034C4}" type="presOf" srcId="{2E7C1B7A-8370-44F2-8791-3B5E24AB43CE}" destId="{63EECFEE-D37D-4A6F-ACB0-88C8BF652290}" srcOrd="0" destOrd="0" presId="urn:microsoft.com/office/officeart/2005/8/layout/default"/>
    <dgm:cxn modelId="{D1B58248-EF51-4615-92A7-4D9C79233B65}" srcId="{2E7C1B7A-8370-44F2-8791-3B5E24AB43CE}" destId="{426C5F4A-0CB1-44FB-8486-F8384E5CE392}" srcOrd="2" destOrd="0" parTransId="{06BBF355-CF06-40D8-B6FA-7DEFDF106B98}" sibTransId="{313BF526-512D-466D-823E-AED6687EEAA2}"/>
    <dgm:cxn modelId="{E4DEC532-313B-4B39-B7F1-6BA42940D69F}" type="presOf" srcId="{CDC87D08-E046-4465-A62A-50711C451990}" destId="{EB7CE61C-2601-4F21-BB3A-1DFA89BCAA72}" srcOrd="0" destOrd="0" presId="urn:microsoft.com/office/officeart/2005/8/layout/default"/>
    <dgm:cxn modelId="{BAB2E11E-9C12-4E0C-A8CF-EDE6F30881BA}" type="presOf" srcId="{6784038E-714E-495A-AD73-60D5FEA7CCDB}" destId="{A830D733-84DC-4368-B561-7A8E45DA6EF7}" srcOrd="0" destOrd="0" presId="urn:microsoft.com/office/officeart/2005/8/layout/default"/>
    <dgm:cxn modelId="{9121A352-31BC-4302-8F62-2BFACBB496C3}" srcId="{2E7C1B7A-8370-44F2-8791-3B5E24AB43CE}" destId="{73431456-FF46-43F4-B169-85D77B7A9A8F}" srcOrd="3" destOrd="0" parTransId="{BE98CB1D-441F-4764-8B76-EEA6A974C335}" sibTransId="{1C61CF1F-E8EB-4207-A7F6-FD8F78078593}"/>
    <dgm:cxn modelId="{B2A8352C-EA8B-4139-B2BF-980D3937BC8E}" srcId="{2E7C1B7A-8370-44F2-8791-3B5E24AB43CE}" destId="{6784038E-714E-495A-AD73-60D5FEA7CCDB}" srcOrd="0" destOrd="0" parTransId="{4C3FC3CB-80F6-4E87-9C9D-62DF91CD6274}" sibTransId="{B56E215B-54CB-4813-9FB2-12F6577209AE}"/>
    <dgm:cxn modelId="{3AA18BF2-2996-4288-B33B-BC43BDB7C896}" type="presParOf" srcId="{63EECFEE-D37D-4A6F-ACB0-88C8BF652290}" destId="{A830D733-84DC-4368-B561-7A8E45DA6EF7}" srcOrd="0" destOrd="0" presId="urn:microsoft.com/office/officeart/2005/8/layout/default"/>
    <dgm:cxn modelId="{427FD08A-CFDB-42FC-90DB-2EBABEB22C53}" type="presParOf" srcId="{63EECFEE-D37D-4A6F-ACB0-88C8BF652290}" destId="{7ADA8E5F-7814-4471-BE9F-73F76B8B65A7}" srcOrd="1" destOrd="0" presId="urn:microsoft.com/office/officeart/2005/8/layout/default"/>
    <dgm:cxn modelId="{E005B52D-142B-4C52-8CC3-29221E57CB61}" type="presParOf" srcId="{63EECFEE-D37D-4A6F-ACB0-88C8BF652290}" destId="{EB7CE61C-2601-4F21-BB3A-1DFA89BCAA72}" srcOrd="2" destOrd="0" presId="urn:microsoft.com/office/officeart/2005/8/layout/default"/>
    <dgm:cxn modelId="{EAD4D8F0-1F06-4EA2-B73C-C12A63D1725B}" type="presParOf" srcId="{63EECFEE-D37D-4A6F-ACB0-88C8BF652290}" destId="{EBE8AB65-232F-45F5-B2D1-41379484AF3C}" srcOrd="3" destOrd="0" presId="urn:microsoft.com/office/officeart/2005/8/layout/default"/>
    <dgm:cxn modelId="{5635DBD2-33CB-4B4F-90B9-EB2A44AAD499}" type="presParOf" srcId="{63EECFEE-D37D-4A6F-ACB0-88C8BF652290}" destId="{599874E6-192F-4D19-A5C8-8D0D4B2483A7}" srcOrd="4" destOrd="0" presId="urn:microsoft.com/office/officeart/2005/8/layout/default"/>
    <dgm:cxn modelId="{8BCE7E9C-9060-46AB-9963-DFF3D732547D}" type="presParOf" srcId="{63EECFEE-D37D-4A6F-ACB0-88C8BF652290}" destId="{6FDFFBCA-CC28-4B34-8076-A60D88FC2BBB}" srcOrd="5" destOrd="0" presId="urn:microsoft.com/office/officeart/2005/8/layout/default"/>
    <dgm:cxn modelId="{A1B8D0AC-2E53-4162-B978-AA5CCDC23354}" type="presParOf" srcId="{63EECFEE-D37D-4A6F-ACB0-88C8BF652290}" destId="{E52E8578-492D-4A64-8FA7-AB5383F2C4B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EBE9-35FA-45D8-A030-FAA6BB7FC8EF}">
      <dsp:nvSpPr>
        <dsp:cNvPr id="0" name=""/>
        <dsp:cNvSpPr/>
      </dsp:nvSpPr>
      <dsp:spPr>
        <a:xfrm>
          <a:off x="1485304" y="496"/>
          <a:ext cx="3125390" cy="187523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CA" sz="5700" kern="1200" dirty="0" smtClean="0"/>
            <a:t>Direct</a:t>
          </a:r>
          <a:endParaRPr lang="en-CA" sz="5700" kern="1200" dirty="0"/>
        </a:p>
      </dsp:txBody>
      <dsp:txXfrm>
        <a:off x="1485304" y="496"/>
        <a:ext cx="3125390" cy="1875234"/>
      </dsp:txXfrm>
    </dsp:sp>
    <dsp:sp modelId="{82F7648A-7CF7-42B1-9656-BF8292BAC310}">
      <dsp:nvSpPr>
        <dsp:cNvPr id="0" name=""/>
        <dsp:cNvSpPr/>
      </dsp:nvSpPr>
      <dsp:spPr>
        <a:xfrm>
          <a:off x="1485304" y="2188269"/>
          <a:ext cx="3125390" cy="187523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CA" sz="5700" kern="1200" dirty="0" smtClean="0"/>
            <a:t>Indirect</a:t>
          </a:r>
          <a:endParaRPr lang="en-CA" sz="5700" kern="1200" dirty="0"/>
        </a:p>
      </dsp:txBody>
      <dsp:txXfrm>
        <a:off x="1485304" y="2188269"/>
        <a:ext cx="3125390" cy="187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F2A93-5A65-4DA7-8E5B-D3203E659B29}">
      <dsp:nvSpPr>
        <dsp:cNvPr id="0" name=""/>
        <dsp:cNvSpPr/>
      </dsp:nvSpPr>
      <dsp:spPr>
        <a:xfrm>
          <a:off x="252949" y="1400"/>
          <a:ext cx="1292850" cy="77571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CA" sz="3500" b="1" kern="1200" dirty="0" smtClean="0"/>
            <a:t>S</a:t>
          </a:r>
          <a:endParaRPr lang="en-CA" sz="3500" b="1" kern="1200" dirty="0"/>
        </a:p>
      </dsp:txBody>
      <dsp:txXfrm>
        <a:off x="252949" y="1400"/>
        <a:ext cx="1292850" cy="775710"/>
      </dsp:txXfrm>
    </dsp:sp>
    <dsp:sp modelId="{5CC58943-55FB-45D0-94C0-4B8CFDB24812}">
      <dsp:nvSpPr>
        <dsp:cNvPr id="0" name=""/>
        <dsp:cNvSpPr/>
      </dsp:nvSpPr>
      <dsp:spPr>
        <a:xfrm>
          <a:off x="252949" y="906395"/>
          <a:ext cx="1292850" cy="775710"/>
        </a:xfrm>
        <a:prstGeom prst="rect">
          <a:avLst/>
        </a:prstGeom>
        <a:solidFill>
          <a:schemeClr val="accent3">
            <a:hueOff val="1641976"/>
            <a:satOff val="-12658"/>
            <a:lumOff val="3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CA" sz="3500" b="1" kern="1200" dirty="0" smtClean="0"/>
            <a:t>T</a:t>
          </a:r>
          <a:endParaRPr lang="en-CA" sz="3500" b="1" kern="1200" dirty="0"/>
        </a:p>
      </dsp:txBody>
      <dsp:txXfrm>
        <a:off x="252949" y="906395"/>
        <a:ext cx="1292850" cy="775710"/>
      </dsp:txXfrm>
    </dsp:sp>
    <dsp:sp modelId="{02B9FBED-7404-45A5-A430-176F36438E26}">
      <dsp:nvSpPr>
        <dsp:cNvPr id="0" name=""/>
        <dsp:cNvSpPr/>
      </dsp:nvSpPr>
      <dsp:spPr>
        <a:xfrm>
          <a:off x="252949" y="1811391"/>
          <a:ext cx="1292850" cy="775710"/>
        </a:xfrm>
        <a:prstGeom prst="rect">
          <a:avLst/>
        </a:prstGeom>
        <a:solidFill>
          <a:schemeClr val="accent3">
            <a:hueOff val="3283952"/>
            <a:satOff val="-25316"/>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CA" sz="3500" b="1" kern="1200" dirty="0" smtClean="0"/>
            <a:t>E</a:t>
          </a:r>
          <a:endParaRPr lang="en-CA" sz="3500" b="1" kern="1200" dirty="0"/>
        </a:p>
      </dsp:txBody>
      <dsp:txXfrm>
        <a:off x="252949" y="1811391"/>
        <a:ext cx="1292850" cy="775710"/>
      </dsp:txXfrm>
    </dsp:sp>
    <dsp:sp modelId="{4E8BF702-A6EC-4074-A261-B3020E817078}">
      <dsp:nvSpPr>
        <dsp:cNvPr id="0" name=""/>
        <dsp:cNvSpPr/>
      </dsp:nvSpPr>
      <dsp:spPr>
        <a:xfrm>
          <a:off x="252949" y="2716386"/>
          <a:ext cx="1292850" cy="775710"/>
        </a:xfrm>
        <a:prstGeom prst="rect">
          <a:avLst/>
        </a:prstGeom>
        <a:solidFill>
          <a:schemeClr val="accent3">
            <a:hueOff val="4925928"/>
            <a:satOff val="-37974"/>
            <a:lumOff val="10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CA" sz="3500" b="1" kern="1200" dirty="0" smtClean="0"/>
            <a:t>A</a:t>
          </a:r>
          <a:endParaRPr lang="en-CA" sz="3500" b="1" kern="1200" dirty="0"/>
        </a:p>
      </dsp:txBody>
      <dsp:txXfrm>
        <a:off x="252949" y="2716386"/>
        <a:ext cx="1292850" cy="775710"/>
      </dsp:txXfrm>
    </dsp:sp>
    <dsp:sp modelId="{F2597FF2-DD1A-4BCB-80FE-C93D0A0DD4DA}">
      <dsp:nvSpPr>
        <dsp:cNvPr id="0" name=""/>
        <dsp:cNvSpPr/>
      </dsp:nvSpPr>
      <dsp:spPr>
        <a:xfrm>
          <a:off x="252949" y="3621382"/>
          <a:ext cx="1292850" cy="775710"/>
        </a:xfrm>
        <a:prstGeom prst="rect">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CA" sz="3500" b="1" kern="1200" dirty="0" smtClean="0"/>
            <a:t>L</a:t>
          </a:r>
          <a:endParaRPr lang="en-CA" sz="3500" b="1" kern="1200" dirty="0"/>
        </a:p>
      </dsp:txBody>
      <dsp:txXfrm>
        <a:off x="252949" y="3621382"/>
        <a:ext cx="1292850" cy="775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0D733-84DC-4368-B561-7A8E45DA6EF7}">
      <dsp:nvSpPr>
        <dsp:cNvPr id="0" name=""/>
        <dsp:cNvSpPr/>
      </dsp:nvSpPr>
      <dsp:spPr>
        <a:xfrm>
          <a:off x="694952" y="2488"/>
          <a:ext cx="3692425" cy="2215455"/>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0" kern="1200" dirty="0" smtClean="0"/>
            <a:t>“Hey, we can have lots of fun at camp this summer!  I love being outside!”</a:t>
          </a:r>
          <a:endParaRPr lang="en-CA" sz="1800" b="0" kern="1200" dirty="0"/>
        </a:p>
      </dsp:txBody>
      <dsp:txXfrm>
        <a:off x="694952" y="2488"/>
        <a:ext cx="3692425" cy="2215455"/>
      </dsp:txXfrm>
    </dsp:sp>
    <dsp:sp modelId="{EB7CE61C-2601-4F21-BB3A-1DFA89BCAA72}">
      <dsp:nvSpPr>
        <dsp:cNvPr id="0" name=""/>
        <dsp:cNvSpPr/>
      </dsp:nvSpPr>
      <dsp:spPr>
        <a:xfrm>
          <a:off x="4756621" y="2488"/>
          <a:ext cx="3692425" cy="2215455"/>
        </a:xfrm>
        <a:prstGeom prst="rect">
          <a:avLst/>
        </a:prstGeom>
        <a:gradFill rotWithShape="0">
          <a:gsLst>
            <a:gs pos="0">
              <a:schemeClr val="accent5">
                <a:hueOff val="2436877"/>
                <a:satOff val="265"/>
                <a:lumOff val="0"/>
                <a:alphaOff val="0"/>
                <a:tint val="98000"/>
                <a:lumMod val="114000"/>
              </a:schemeClr>
            </a:gs>
            <a:gs pos="100000">
              <a:schemeClr val="accent5">
                <a:hueOff val="2436877"/>
                <a:satOff val="265"/>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0" kern="1200" smtClean="0"/>
            <a:t>Julie held up six different outfits in front of the mirror and pondered which would go best with her navy blue shoes, pastel eye shadow and the diamond earrings she’d already procured from her overflowing vanity.</a:t>
          </a:r>
          <a:endParaRPr lang="en-CA" sz="1800" b="0" kern="1200" dirty="0"/>
        </a:p>
      </dsp:txBody>
      <dsp:txXfrm>
        <a:off x="4756621" y="2488"/>
        <a:ext cx="3692425" cy="2215455"/>
      </dsp:txXfrm>
    </dsp:sp>
    <dsp:sp modelId="{599874E6-192F-4D19-A5C8-8D0D4B2483A7}">
      <dsp:nvSpPr>
        <dsp:cNvPr id="0" name=""/>
        <dsp:cNvSpPr/>
      </dsp:nvSpPr>
      <dsp:spPr>
        <a:xfrm>
          <a:off x="694952" y="2587186"/>
          <a:ext cx="3692425" cy="2215455"/>
        </a:xfrm>
        <a:prstGeom prst="rect">
          <a:avLst/>
        </a:prstGeom>
        <a:gradFill rotWithShape="0">
          <a:gsLst>
            <a:gs pos="0">
              <a:schemeClr val="accent5">
                <a:hueOff val="4873755"/>
                <a:satOff val="530"/>
                <a:lumOff val="-1"/>
                <a:alphaOff val="0"/>
                <a:tint val="98000"/>
                <a:lumMod val="114000"/>
              </a:schemeClr>
            </a:gs>
            <a:gs pos="100000">
              <a:schemeClr val="accent5">
                <a:hueOff val="4873755"/>
                <a:satOff val="530"/>
                <a:lumOff val="-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0" kern="1200" dirty="0" smtClean="0"/>
            <a:t>Julie was very superficial and cared way too much about how she looked.  Some days she spent hours in front of the mirror.</a:t>
          </a:r>
          <a:endParaRPr lang="en-CA" sz="1800" b="0" kern="1200" dirty="0"/>
        </a:p>
      </dsp:txBody>
      <dsp:txXfrm>
        <a:off x="694952" y="2587186"/>
        <a:ext cx="3692425" cy="2215455"/>
      </dsp:txXfrm>
    </dsp:sp>
    <dsp:sp modelId="{E52E8578-492D-4A64-8FA7-AB5383F2C4B8}">
      <dsp:nvSpPr>
        <dsp:cNvPr id="0" name=""/>
        <dsp:cNvSpPr/>
      </dsp:nvSpPr>
      <dsp:spPr>
        <a:xfrm>
          <a:off x="4756621" y="2587186"/>
          <a:ext cx="3692425" cy="2215455"/>
        </a:xfrm>
        <a:prstGeom prst="rect">
          <a:avLst/>
        </a:prstGeom>
        <a:gradFill rotWithShape="0">
          <a:gsLst>
            <a:gs pos="0">
              <a:schemeClr val="accent5">
                <a:hueOff val="7310632"/>
                <a:satOff val="795"/>
                <a:lumOff val="-1"/>
                <a:alphaOff val="0"/>
                <a:tint val="98000"/>
                <a:lumMod val="114000"/>
              </a:schemeClr>
            </a:gs>
            <a:gs pos="100000">
              <a:schemeClr val="accent5">
                <a:hueOff val="7310632"/>
                <a:satOff val="795"/>
                <a:lumOff val="-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0" kern="1200" smtClean="0"/>
            <a:t>The old mechanic hated modern electronics, preferring the good old days when all he needed was a stack of manuals and a good set of tools.</a:t>
          </a:r>
          <a:endParaRPr lang="en-CA" sz="1800" b="0" kern="1200" dirty="0"/>
        </a:p>
      </dsp:txBody>
      <dsp:txXfrm>
        <a:off x="4756621" y="2587186"/>
        <a:ext cx="3692425" cy="22154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EAF751-4C93-4877-BDA9-A4D29FF24769}" type="datetimeFigureOut">
              <a:rPr lang="en-CA" smtClean="0"/>
              <a:t>2015-10-18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101559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EAF751-4C93-4877-BDA9-A4D29FF24769}" type="datetimeFigureOut">
              <a:rPr lang="en-CA" smtClean="0"/>
              <a:t>2015-10-18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15596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EAF751-4C93-4877-BDA9-A4D29FF24769}" type="datetimeFigureOut">
              <a:rPr lang="en-CA" smtClean="0"/>
              <a:t>2015-10-18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145446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59877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9054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68825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31931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4685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3"/>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4"/>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2994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2"/>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3"/>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9642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5"/>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6"/>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5779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EAF751-4C93-4877-BDA9-A4D29FF24769}" type="datetimeFigureOut">
              <a:rPr lang="en-CA" smtClean="0"/>
              <a:t>2015-10-18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2658251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30735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37060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24201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49971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89615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4"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83646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4"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72684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84705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3A602-C751-44F1-9716-7B4AADF8E422}" type="datetimeFigureOut">
              <a:rPr lang="en-AU" smtClean="0">
                <a:solidFill>
                  <a:prstClr val="black">
                    <a:tint val="75000"/>
                  </a:prstClr>
                </a:solidFill>
              </a:rPr>
              <a:pPr/>
              <a:t>18/10/2015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EE1D6B5-AFE0-44B3-8E0F-EADCAF41F10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3954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EAF751-4C93-4877-BDA9-A4D29FF24769}" type="datetimeFigureOut">
              <a:rPr lang="en-CA" smtClean="0"/>
              <a:t>2015-10-18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44705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EAF751-4C93-4877-BDA9-A4D29FF24769}" type="datetimeFigureOut">
              <a:rPr lang="en-CA" smtClean="0"/>
              <a:t>2015-10-18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376704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EAF751-4C93-4877-BDA9-A4D29FF24769}" type="datetimeFigureOut">
              <a:rPr lang="en-CA" smtClean="0"/>
              <a:t>2015-10-18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243072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EAF751-4C93-4877-BDA9-A4D29FF24769}" type="datetimeFigureOut">
              <a:rPr lang="en-CA" smtClean="0"/>
              <a:t>2015-10-18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272856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AF751-4C93-4877-BDA9-A4D29FF24769}" type="datetimeFigureOut">
              <a:rPr lang="en-CA" smtClean="0"/>
              <a:t>2015-10-18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388700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AF751-4C93-4877-BDA9-A4D29FF24769}" type="datetimeFigureOut">
              <a:rPr lang="en-CA" smtClean="0"/>
              <a:t>2015-10-18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325456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AF751-4C93-4877-BDA9-A4D29FF24769}" type="datetimeFigureOut">
              <a:rPr lang="en-CA" smtClean="0"/>
              <a:t>2015-10-18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4348D1-B291-4128-AE9E-EE785F429A61}" type="slidenum">
              <a:rPr lang="en-CA" smtClean="0"/>
              <a:t>‹#›</a:t>
            </a:fld>
            <a:endParaRPr lang="en-CA"/>
          </a:p>
        </p:txBody>
      </p:sp>
    </p:spTree>
    <p:extLst>
      <p:ext uri="{BB962C8B-B14F-4D97-AF65-F5344CB8AC3E}">
        <p14:creationId xmlns:p14="http://schemas.microsoft.com/office/powerpoint/2010/main" val="351209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AF751-4C93-4877-BDA9-A4D29FF24769}" type="datetimeFigureOut">
              <a:rPr lang="en-CA" smtClean="0"/>
              <a:t>2015-10-18</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348D1-B291-4128-AE9E-EE785F429A61}" type="slidenum">
              <a:rPr lang="en-CA" smtClean="0"/>
              <a:t>‹#›</a:t>
            </a:fld>
            <a:endParaRPr lang="en-CA"/>
          </a:p>
        </p:txBody>
      </p:sp>
    </p:spTree>
    <p:extLst>
      <p:ext uri="{BB962C8B-B14F-4D97-AF65-F5344CB8AC3E}">
        <p14:creationId xmlns:p14="http://schemas.microsoft.com/office/powerpoint/2010/main" val="2781456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EAF751-4C93-4877-BDA9-A4D29FF24769}" type="datetimeFigureOut">
              <a:rPr lang="en-CA" smtClean="0"/>
              <a:t>2015-10-18</a:t>
            </a:fld>
            <a:endParaRPr lang="en-C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E4348D1-B291-4128-AE9E-EE785F429A61}" type="slidenum">
              <a:rPr lang="en-CA" smtClean="0"/>
              <a:t>‹#›</a:t>
            </a:fld>
            <a:endParaRPr lang="en-CA"/>
          </a:p>
        </p:txBody>
      </p:sp>
    </p:spTree>
    <p:extLst>
      <p:ext uri="{BB962C8B-B14F-4D97-AF65-F5344CB8AC3E}">
        <p14:creationId xmlns:p14="http://schemas.microsoft.com/office/powerpoint/2010/main" val="40629325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IRW6yVOHCQc"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nTE59C7Y6fI"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441" y="2227529"/>
            <a:ext cx="9138016" cy="1470025"/>
          </a:xfrm>
        </p:spPr>
        <p:txBody>
          <a:bodyPr>
            <a:noAutofit/>
          </a:bodyPr>
          <a:lstStyle/>
          <a:p>
            <a:r>
              <a:rPr lang="en-CA" sz="6000" dirty="0" smtClean="0">
                <a:latin typeface="Aharoni" panose="02010803020104030203" pitchFamily="2" charset="-79"/>
                <a:cs typeface="Aharoni" panose="02010803020104030203" pitchFamily="2" charset="-79"/>
              </a:rPr>
              <a:t>What is the cost of war?</a:t>
            </a:r>
            <a:endParaRPr lang="en-CA" sz="6000" dirty="0">
              <a:latin typeface="Aharoni" panose="02010803020104030203" pitchFamily="2" charset="-79"/>
              <a:cs typeface="Aharoni" panose="02010803020104030203" pitchFamily="2" charset="-79"/>
            </a:endParaRPr>
          </a:p>
        </p:txBody>
      </p:sp>
      <p:pic>
        <p:nvPicPr>
          <p:cNvPr id="2050" name="Picture 2" descr="http://patimes.org/wp-content/uploads/2012/10/Green-Globe-psd448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8835" y="4031993"/>
            <a:ext cx="3188296" cy="3188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sparkng.com/wp-content/uploads/2015/02/w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421" y="22491"/>
            <a:ext cx="2909831" cy="21823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logs.independent.co.uk/wp-content/uploads/2012/12/gulf-w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070" y="-4101"/>
            <a:ext cx="2945288" cy="22089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rabble.ca/sites/rabble/files/imagecache/350px-width-scale-PREVIEW/node-images/w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 y="4031994"/>
            <a:ext cx="2448272" cy="282600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ages.smh.com.au/2012/02/24/3069719/WWI-wt-640x3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4256" y="-174"/>
            <a:ext cx="3920066" cy="22050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tatic5.businessinsider.com/image/55428cd7eab8ea835c30cec5-1200/war-is-hell-vietnam-wa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1710" y="4031993"/>
            <a:ext cx="3728802" cy="279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493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1373" y="1770724"/>
            <a:ext cx="8762321" cy="4195481"/>
          </a:xfrm>
        </p:spPr>
        <p:txBody>
          <a:bodyPr>
            <a:normAutofit/>
          </a:bodyPr>
          <a:lstStyle/>
          <a:p>
            <a:pPr marL="0" indent="0">
              <a:buNone/>
            </a:pPr>
            <a:r>
              <a:rPr lang="en-CA" sz="2800" b="1" dirty="0" smtClean="0"/>
              <a:t>YOUR TASK:</a:t>
            </a:r>
          </a:p>
          <a:p>
            <a:r>
              <a:rPr lang="en-CA" sz="2800" dirty="0" smtClean="0"/>
              <a:t>Find &amp; highlight parts in the story where the sniper’s personality/traits are revealed</a:t>
            </a:r>
          </a:p>
          <a:p>
            <a:r>
              <a:rPr lang="en-CA" sz="2800" dirty="0" smtClean="0"/>
              <a:t>Write those down in the appropriate box </a:t>
            </a:r>
          </a:p>
          <a:p>
            <a:r>
              <a:rPr lang="en-CA" sz="2800" dirty="0" smtClean="0"/>
              <a:t>Explain what the thoughts, actions, etc. of the sniper REVEAL about them </a:t>
            </a:r>
          </a:p>
        </p:txBody>
      </p:sp>
      <p:sp>
        <p:nvSpPr>
          <p:cNvPr id="3" name="Title 2"/>
          <p:cNvSpPr>
            <a:spLocks noGrp="1"/>
          </p:cNvSpPr>
          <p:nvPr>
            <p:ph type="title"/>
          </p:nvPr>
        </p:nvSpPr>
        <p:spPr>
          <a:xfrm>
            <a:off x="201373" y="331795"/>
            <a:ext cx="7055380" cy="1400530"/>
          </a:xfrm>
        </p:spPr>
        <p:txBody>
          <a:bodyPr/>
          <a:lstStyle/>
          <a:p>
            <a:r>
              <a:rPr lang="en-CA" sz="3600" b="1" dirty="0" smtClean="0">
                <a:effectLst>
                  <a:outerShdw blurRad="38100" dist="38100" dir="2700000" algn="tl">
                    <a:srgbClr val="000000">
                      <a:alpha val="43137"/>
                    </a:srgbClr>
                  </a:outerShdw>
                </a:effectLst>
              </a:rPr>
              <a:t>Characterization in:</a:t>
            </a:r>
            <a:endParaRPr lang="en-CA" sz="3600" b="1" dirty="0">
              <a:effectLst>
                <a:outerShdw blurRad="38100" dist="38100" dir="2700000" algn="tl">
                  <a:srgbClr val="000000">
                    <a:alpha val="43137"/>
                  </a:srgbClr>
                </a:outerShdw>
              </a:effectLst>
            </a:endParaRPr>
          </a:p>
        </p:txBody>
      </p:sp>
      <p:sp>
        <p:nvSpPr>
          <p:cNvPr id="4" name="TextBox 3"/>
          <p:cNvSpPr txBox="1"/>
          <p:nvPr/>
        </p:nvSpPr>
        <p:spPr>
          <a:xfrm>
            <a:off x="201373" y="5366040"/>
            <a:ext cx="8485427" cy="1200329"/>
          </a:xfrm>
          <a:prstGeom prst="rect">
            <a:avLst/>
          </a:prstGeom>
          <a:solidFill>
            <a:schemeClr val="tx1"/>
          </a:solidFill>
          <a:ln w="57150">
            <a:solidFill>
              <a:schemeClr val="accent1"/>
            </a:solidFill>
          </a:ln>
        </p:spPr>
        <p:txBody>
          <a:bodyPr wrap="square" rtlCol="0">
            <a:spAutoFit/>
          </a:bodyPr>
          <a:lstStyle/>
          <a:p>
            <a:r>
              <a:rPr lang="en-CA" b="1" dirty="0" smtClean="0">
                <a:solidFill>
                  <a:schemeClr val="bg1"/>
                </a:solidFill>
              </a:rPr>
              <a:t>ELOs:</a:t>
            </a:r>
          </a:p>
          <a:p>
            <a:pPr marL="285750" indent="-285750">
              <a:buFont typeface="Wingdings" panose="05000000000000000000" pitchFamily="2" charset="2"/>
              <a:buChar char="ü"/>
            </a:pPr>
            <a:r>
              <a:rPr lang="en-CA" dirty="0" smtClean="0">
                <a:solidFill>
                  <a:schemeClr val="bg1"/>
                </a:solidFill>
              </a:rPr>
              <a:t>I can list character traits/adjectives to describe the character in the text</a:t>
            </a:r>
          </a:p>
          <a:p>
            <a:pPr marL="285750" indent="-285750">
              <a:buFont typeface="Wingdings" panose="05000000000000000000" pitchFamily="2" charset="2"/>
              <a:buChar char="ü"/>
            </a:pPr>
            <a:r>
              <a:rPr lang="en-CA" dirty="0" smtClean="0">
                <a:solidFill>
                  <a:schemeClr val="bg1"/>
                </a:solidFill>
              </a:rPr>
              <a:t>I can find supporting evidence from the text to support my choice of adjectives/traits</a:t>
            </a:r>
            <a:endParaRPr lang="en-CA" dirty="0">
              <a:solidFill>
                <a:schemeClr val="bg1"/>
              </a:solidFill>
            </a:endParaRPr>
          </a:p>
        </p:txBody>
      </p:sp>
      <p:sp>
        <p:nvSpPr>
          <p:cNvPr id="7" name="Rectangle 6"/>
          <p:cNvSpPr/>
          <p:nvPr/>
        </p:nvSpPr>
        <p:spPr>
          <a:xfrm>
            <a:off x="0" y="1110684"/>
            <a:ext cx="4881093" cy="310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rotWithShape="1">
          <a:blip r:embed="rId2"/>
          <a:srcRect t="19040" b="10880"/>
          <a:stretch/>
        </p:blipFill>
        <p:spPr>
          <a:xfrm>
            <a:off x="4881093" y="0"/>
            <a:ext cx="4262907" cy="1453064"/>
          </a:xfrm>
          <a:prstGeom prst="rect">
            <a:avLst/>
          </a:prstGeom>
        </p:spPr>
      </p:pic>
    </p:spTree>
    <p:extLst>
      <p:ext uri="{BB962C8B-B14F-4D97-AF65-F5344CB8AC3E}">
        <p14:creationId xmlns:p14="http://schemas.microsoft.com/office/powerpoint/2010/main" val="117268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1373" y="4953000"/>
            <a:ext cx="8762321" cy="1563715"/>
          </a:xfrm>
        </p:spPr>
        <p:txBody>
          <a:bodyPr>
            <a:normAutofit lnSpcReduction="10000"/>
          </a:bodyPr>
          <a:lstStyle/>
          <a:p>
            <a:pPr marL="0" indent="0">
              <a:buNone/>
            </a:pPr>
            <a:r>
              <a:rPr lang="en-CA" sz="3200" b="1" dirty="0" smtClean="0"/>
              <a:t>ELO:</a:t>
            </a:r>
            <a:endParaRPr lang="en-CA" sz="3200" dirty="0"/>
          </a:p>
          <a:p>
            <a:r>
              <a:rPr lang="en-CA" sz="3200" dirty="0" smtClean="0"/>
              <a:t>I can write a properly formatted paragraph to discuss characterization</a:t>
            </a:r>
          </a:p>
        </p:txBody>
      </p:sp>
      <p:sp>
        <p:nvSpPr>
          <p:cNvPr id="3" name="Title 2"/>
          <p:cNvSpPr>
            <a:spLocks noGrp="1"/>
          </p:cNvSpPr>
          <p:nvPr>
            <p:ph type="title"/>
          </p:nvPr>
        </p:nvSpPr>
        <p:spPr>
          <a:xfrm>
            <a:off x="201373" y="410419"/>
            <a:ext cx="7055380" cy="1400530"/>
          </a:xfrm>
        </p:spPr>
        <p:txBody>
          <a:bodyPr/>
          <a:lstStyle/>
          <a:p>
            <a:r>
              <a:rPr lang="en-CA" sz="3600" b="1" dirty="0" smtClean="0">
                <a:effectLst>
                  <a:outerShdw blurRad="38100" dist="38100" dir="2700000" algn="tl">
                    <a:srgbClr val="000000">
                      <a:alpha val="43137"/>
                    </a:srgbClr>
                  </a:outerShdw>
                </a:effectLst>
              </a:rPr>
              <a:t>Characterization in:</a:t>
            </a:r>
            <a:endParaRPr lang="en-CA" sz="3600" b="1" dirty="0">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2"/>
          <a:srcRect t="19040" b="10880"/>
          <a:stretch/>
        </p:blipFill>
        <p:spPr>
          <a:xfrm>
            <a:off x="4881093" y="0"/>
            <a:ext cx="4262907" cy="1453064"/>
          </a:xfrm>
          <a:prstGeom prst="rect">
            <a:avLst/>
          </a:prstGeom>
        </p:spPr>
      </p:pic>
      <p:sp>
        <p:nvSpPr>
          <p:cNvPr id="2" name="TextBox 1"/>
          <p:cNvSpPr txBox="1"/>
          <p:nvPr/>
        </p:nvSpPr>
        <p:spPr>
          <a:xfrm>
            <a:off x="838200" y="2295091"/>
            <a:ext cx="7726680" cy="1815882"/>
          </a:xfrm>
          <a:prstGeom prst="rect">
            <a:avLst/>
          </a:prstGeom>
          <a:solidFill>
            <a:schemeClr val="tx1"/>
          </a:solidFill>
          <a:ln w="76200">
            <a:solidFill>
              <a:srgbClr val="C00000"/>
            </a:solidFill>
          </a:ln>
        </p:spPr>
        <p:txBody>
          <a:bodyPr wrap="square" rtlCol="0">
            <a:spAutoFit/>
          </a:bodyPr>
          <a:lstStyle/>
          <a:p>
            <a:r>
              <a:rPr lang="en-CA" sz="2800" b="1" dirty="0" smtClean="0">
                <a:solidFill>
                  <a:schemeClr val="bg1"/>
                </a:solidFill>
              </a:rPr>
              <a:t>TASK: </a:t>
            </a:r>
            <a:r>
              <a:rPr lang="en-CA" sz="2800" dirty="0" smtClean="0">
                <a:solidFill>
                  <a:schemeClr val="bg1"/>
                </a:solidFill>
              </a:rPr>
              <a:t>Use the information from your STEAL chart to write a properly formatted paragraph about the characterization of the sniper in this short story.</a:t>
            </a:r>
            <a:endParaRPr lang="en-CA" sz="2800" dirty="0">
              <a:solidFill>
                <a:schemeClr val="bg1"/>
              </a:solidFill>
            </a:endParaRPr>
          </a:p>
        </p:txBody>
      </p:sp>
    </p:spTree>
    <p:extLst>
      <p:ext uri="{BB962C8B-B14F-4D97-AF65-F5344CB8AC3E}">
        <p14:creationId xmlns:p14="http://schemas.microsoft.com/office/powerpoint/2010/main" val="3248910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1373" y="4892040"/>
            <a:ext cx="8762321" cy="1563715"/>
          </a:xfrm>
        </p:spPr>
        <p:txBody>
          <a:bodyPr>
            <a:normAutofit fontScale="70000" lnSpcReduction="20000"/>
          </a:bodyPr>
          <a:lstStyle/>
          <a:p>
            <a:pPr marL="0" indent="0">
              <a:buNone/>
            </a:pPr>
            <a:r>
              <a:rPr lang="en-CA" sz="3200" b="1" dirty="0" smtClean="0"/>
              <a:t>ELOs:</a:t>
            </a:r>
            <a:endParaRPr lang="en-CA" sz="3200" dirty="0"/>
          </a:p>
          <a:p>
            <a:r>
              <a:rPr lang="en-CA" sz="3200" dirty="0" smtClean="0"/>
              <a:t>I can read text and make inferences</a:t>
            </a:r>
          </a:p>
          <a:p>
            <a:r>
              <a:rPr lang="en-CA" sz="3200" dirty="0" smtClean="0"/>
              <a:t>I can address the prompt or question</a:t>
            </a:r>
          </a:p>
          <a:p>
            <a:r>
              <a:rPr lang="en-CA" sz="3200" dirty="0" smtClean="0"/>
              <a:t>I can define and identify irony</a:t>
            </a:r>
          </a:p>
        </p:txBody>
      </p:sp>
      <p:sp>
        <p:nvSpPr>
          <p:cNvPr id="3" name="Title 2"/>
          <p:cNvSpPr>
            <a:spLocks noGrp="1"/>
          </p:cNvSpPr>
          <p:nvPr>
            <p:ph type="title"/>
          </p:nvPr>
        </p:nvSpPr>
        <p:spPr>
          <a:xfrm>
            <a:off x="3185160" y="2502767"/>
            <a:ext cx="7055380" cy="1400530"/>
          </a:xfrm>
        </p:spPr>
        <p:txBody>
          <a:bodyPr/>
          <a:lstStyle/>
          <a:p>
            <a:r>
              <a:rPr lang="en-CA" sz="3600" b="1" dirty="0" smtClean="0">
                <a:effectLst>
                  <a:outerShdw blurRad="38100" dist="38100" dir="2700000" algn="tl">
                    <a:srgbClr val="000000">
                      <a:alpha val="43137"/>
                    </a:srgbClr>
                  </a:outerShdw>
                </a:effectLst>
              </a:rPr>
              <a:t>YOUR TASK</a:t>
            </a:r>
            <a:endParaRPr lang="en-CA" sz="3600" b="1" dirty="0">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2"/>
          <a:srcRect t="19040" b="10880"/>
          <a:stretch/>
        </p:blipFill>
        <p:spPr>
          <a:xfrm>
            <a:off x="0" y="0"/>
            <a:ext cx="5699760" cy="1942833"/>
          </a:xfrm>
          <a:prstGeom prst="rect">
            <a:avLst/>
          </a:prstGeom>
        </p:spPr>
      </p:pic>
      <p:sp>
        <p:nvSpPr>
          <p:cNvPr id="2" name="TextBox 1"/>
          <p:cNvSpPr txBox="1"/>
          <p:nvPr/>
        </p:nvSpPr>
        <p:spPr>
          <a:xfrm>
            <a:off x="838200" y="3293186"/>
            <a:ext cx="7726680" cy="523220"/>
          </a:xfrm>
          <a:prstGeom prst="rect">
            <a:avLst/>
          </a:prstGeom>
          <a:solidFill>
            <a:schemeClr val="tx1"/>
          </a:solidFill>
          <a:ln w="76200">
            <a:solidFill>
              <a:srgbClr val="C00000"/>
            </a:solidFill>
          </a:ln>
        </p:spPr>
        <p:txBody>
          <a:bodyPr wrap="square" rtlCol="0">
            <a:spAutoFit/>
          </a:bodyPr>
          <a:lstStyle/>
          <a:p>
            <a:r>
              <a:rPr lang="en-CA" sz="2800" b="1" dirty="0" smtClean="0">
                <a:solidFill>
                  <a:schemeClr val="bg1"/>
                </a:solidFill>
              </a:rPr>
              <a:t>Complete the Questions about </a:t>
            </a:r>
            <a:r>
              <a:rPr lang="en-CA" sz="2800" b="1" i="1" smtClean="0">
                <a:solidFill>
                  <a:schemeClr val="bg1"/>
                </a:solidFill>
              </a:rPr>
              <a:t>The Sniper</a:t>
            </a:r>
            <a:endParaRPr lang="en-CA" sz="2800" dirty="0">
              <a:solidFill>
                <a:schemeClr val="bg1"/>
              </a:solidFill>
            </a:endParaRPr>
          </a:p>
        </p:txBody>
      </p:sp>
    </p:spTree>
    <p:extLst>
      <p:ext uri="{BB962C8B-B14F-4D97-AF65-F5344CB8AC3E}">
        <p14:creationId xmlns:p14="http://schemas.microsoft.com/office/powerpoint/2010/main" val="1921975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95" y="260845"/>
            <a:ext cx="5537915" cy="1400530"/>
          </a:xfrm>
        </p:spPr>
        <p:txBody>
          <a:bodyPr/>
          <a:lstStyle/>
          <a:p>
            <a:pPr algn="ctr"/>
            <a:r>
              <a:rPr lang="en-CA" sz="3600" b="1" dirty="0" smtClean="0"/>
              <a:t>What does it tell us about the cost of war?</a:t>
            </a:r>
            <a:endParaRPr lang="en-CA" sz="3600" b="1" dirty="0"/>
          </a:p>
        </p:txBody>
      </p:sp>
      <p:sp>
        <p:nvSpPr>
          <p:cNvPr id="3" name="Content Placeholder 2"/>
          <p:cNvSpPr>
            <a:spLocks noGrp="1"/>
          </p:cNvSpPr>
          <p:nvPr>
            <p:ph idx="1"/>
          </p:nvPr>
        </p:nvSpPr>
        <p:spPr>
          <a:xfrm>
            <a:off x="296214" y="2052496"/>
            <a:ext cx="8615966" cy="1424371"/>
          </a:xfrm>
        </p:spPr>
        <p:txBody>
          <a:bodyPr>
            <a:normAutofit/>
          </a:bodyPr>
          <a:lstStyle/>
          <a:p>
            <a:r>
              <a:rPr lang="en-CA" sz="2400" b="1" dirty="0" smtClean="0"/>
              <a:t>War reduces human beings to objects</a:t>
            </a:r>
          </a:p>
          <a:p>
            <a:pPr lvl="1"/>
            <a:r>
              <a:rPr lang="en-CA" sz="2000" dirty="0" smtClean="0"/>
              <a:t>They have no names or faces.  They are targets to be shot at from a distance.</a:t>
            </a:r>
          </a:p>
        </p:txBody>
      </p:sp>
      <p:pic>
        <p:nvPicPr>
          <p:cNvPr id="4" name="Picture 3"/>
          <p:cNvPicPr>
            <a:picLocks noChangeAspect="1"/>
          </p:cNvPicPr>
          <p:nvPr/>
        </p:nvPicPr>
        <p:blipFill>
          <a:blip r:embed="rId2"/>
          <a:stretch>
            <a:fillRect/>
          </a:stretch>
        </p:blipFill>
        <p:spPr>
          <a:xfrm>
            <a:off x="5728262" y="0"/>
            <a:ext cx="3415738" cy="1661375"/>
          </a:xfrm>
          <a:prstGeom prst="rect">
            <a:avLst/>
          </a:prstGeom>
        </p:spPr>
      </p:pic>
      <p:sp>
        <p:nvSpPr>
          <p:cNvPr id="5" name="Content Placeholder 2"/>
          <p:cNvSpPr txBox="1">
            <a:spLocks/>
          </p:cNvSpPr>
          <p:nvPr/>
        </p:nvSpPr>
        <p:spPr>
          <a:xfrm>
            <a:off x="296214" y="3758088"/>
            <a:ext cx="8615966" cy="1424371"/>
          </a:xfrm>
          <a:prstGeom prst="rect">
            <a:avLst/>
          </a:prstGeom>
        </p:spPr>
        <p:txBody>
          <a:bodyPr vert="horz" lIns="91440" tIns="45720" rIns="91440" bIns="45720" rtlCol="0">
            <a:normAutofit fontScale="925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CA" sz="2400" b="1" dirty="0" smtClean="0"/>
              <a:t>War knows no boundaries (age, sex, location, family ties)</a:t>
            </a:r>
          </a:p>
          <a:p>
            <a:pPr lvl="1"/>
            <a:r>
              <a:rPr lang="en-CA" sz="2000" dirty="0" smtClean="0"/>
              <a:t>IRA sniper is a young man, informer is an old woman.  Fighting takes place in the middle of a city after sundown.  IRA sniper kills his own brother.</a:t>
            </a:r>
            <a:endParaRPr lang="en-CA" sz="2000" dirty="0" smtClean="0"/>
          </a:p>
        </p:txBody>
      </p:sp>
      <p:sp>
        <p:nvSpPr>
          <p:cNvPr id="7" name="TextBox 6"/>
          <p:cNvSpPr txBox="1"/>
          <p:nvPr/>
        </p:nvSpPr>
        <p:spPr>
          <a:xfrm>
            <a:off x="426753" y="5655600"/>
            <a:ext cx="8485427" cy="923330"/>
          </a:xfrm>
          <a:prstGeom prst="rect">
            <a:avLst/>
          </a:prstGeom>
          <a:solidFill>
            <a:schemeClr val="tx1"/>
          </a:solidFill>
          <a:ln w="57150">
            <a:solidFill>
              <a:schemeClr val="accent1"/>
            </a:solidFill>
          </a:ln>
        </p:spPr>
        <p:txBody>
          <a:bodyPr wrap="square" rtlCol="0">
            <a:spAutoFit/>
          </a:bodyPr>
          <a:lstStyle/>
          <a:p>
            <a:r>
              <a:rPr lang="en-CA" b="1" dirty="0" smtClean="0">
                <a:solidFill>
                  <a:schemeClr val="bg1"/>
                </a:solidFill>
              </a:rPr>
              <a:t>ELO:</a:t>
            </a:r>
          </a:p>
          <a:p>
            <a:pPr marL="285750" indent="-285750">
              <a:buFont typeface="Wingdings" panose="05000000000000000000" pitchFamily="2" charset="2"/>
              <a:buChar char="ü"/>
            </a:pPr>
            <a:r>
              <a:rPr lang="en-CA" dirty="0" smtClean="0">
                <a:solidFill>
                  <a:schemeClr val="bg1"/>
                </a:solidFill>
              </a:rPr>
              <a:t>I can identify the main idea(s) or message(s) that the author wants readers to think about.</a:t>
            </a:r>
            <a:endParaRPr lang="en-CA" dirty="0">
              <a:solidFill>
                <a:schemeClr val="bg1"/>
              </a:solidFill>
            </a:endParaRPr>
          </a:p>
        </p:txBody>
      </p:sp>
    </p:spTree>
    <p:extLst>
      <p:ext uri="{BB962C8B-B14F-4D97-AF65-F5344CB8AC3E}">
        <p14:creationId xmlns:p14="http://schemas.microsoft.com/office/powerpoint/2010/main" val="18759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b="1" dirty="0" smtClean="0"/>
              <a:t>Characterization</a:t>
            </a:r>
            <a:endParaRPr lang="en-CA" sz="4800" b="1" dirty="0"/>
          </a:p>
        </p:txBody>
      </p:sp>
      <p:sp>
        <p:nvSpPr>
          <p:cNvPr id="3" name="Content Placeholder 2"/>
          <p:cNvSpPr>
            <a:spLocks noGrp="1"/>
          </p:cNvSpPr>
          <p:nvPr>
            <p:ph idx="1"/>
          </p:nvPr>
        </p:nvSpPr>
        <p:spPr>
          <a:xfrm>
            <a:off x="484710" y="1853248"/>
            <a:ext cx="8187511" cy="4195481"/>
          </a:xfrm>
        </p:spPr>
        <p:txBody>
          <a:bodyPr/>
          <a:lstStyle/>
          <a:p>
            <a:pPr marL="0" indent="0">
              <a:buNone/>
            </a:pPr>
            <a:r>
              <a:rPr lang="en-CA" sz="2800" b="1" dirty="0" smtClean="0"/>
              <a:t>ELOs</a:t>
            </a:r>
          </a:p>
          <a:p>
            <a:pPr>
              <a:buFont typeface="Wingdings" panose="05000000000000000000" pitchFamily="2" charset="2"/>
              <a:buChar char="ü"/>
            </a:pPr>
            <a:r>
              <a:rPr lang="en-CA" sz="2400" dirty="0"/>
              <a:t> </a:t>
            </a:r>
            <a:r>
              <a:rPr lang="en-CA" sz="2400" dirty="0" smtClean="0"/>
              <a:t>I understand the difference between </a:t>
            </a:r>
            <a:r>
              <a:rPr lang="en-CA" sz="2400" b="1" dirty="0" smtClean="0"/>
              <a:t>Direct </a:t>
            </a:r>
            <a:r>
              <a:rPr lang="en-CA" sz="2400" dirty="0" smtClean="0"/>
              <a:t>and </a:t>
            </a:r>
            <a:r>
              <a:rPr lang="en-CA" sz="2400" b="1" dirty="0" smtClean="0"/>
              <a:t>Indirect</a:t>
            </a:r>
            <a:r>
              <a:rPr lang="en-CA" sz="2400" dirty="0" smtClean="0"/>
              <a:t> characterization</a:t>
            </a:r>
          </a:p>
          <a:p>
            <a:pPr>
              <a:buFont typeface="Wingdings" panose="05000000000000000000" pitchFamily="2" charset="2"/>
              <a:buChar char="ü"/>
            </a:pPr>
            <a:r>
              <a:rPr lang="en-CA" sz="2400" dirty="0"/>
              <a:t> </a:t>
            </a:r>
            <a:r>
              <a:rPr lang="en-CA" sz="2400" dirty="0" smtClean="0"/>
              <a:t>I can list the </a:t>
            </a:r>
            <a:r>
              <a:rPr lang="en-CA" sz="2400" b="1" dirty="0" smtClean="0"/>
              <a:t>5 ways </a:t>
            </a:r>
            <a:r>
              <a:rPr lang="en-CA" sz="2400" dirty="0" smtClean="0"/>
              <a:t>an author indirectly reveals characters (</a:t>
            </a:r>
            <a:r>
              <a:rPr lang="en-CA" sz="2400" b="1" dirty="0" smtClean="0"/>
              <a:t>STEAL</a:t>
            </a:r>
            <a:r>
              <a:rPr lang="en-CA" sz="2400" dirty="0" smtClean="0"/>
              <a:t>)</a:t>
            </a:r>
            <a:endParaRPr lang="en-CA" sz="2400" dirty="0"/>
          </a:p>
        </p:txBody>
      </p:sp>
      <p:sp>
        <p:nvSpPr>
          <p:cNvPr id="4" name="Explosion 2 3"/>
          <p:cNvSpPr/>
          <p:nvPr/>
        </p:nvSpPr>
        <p:spPr>
          <a:xfrm>
            <a:off x="3567448" y="3950988"/>
            <a:ext cx="6297769" cy="321971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t>QUIZ ON THESE TOMORROW</a:t>
            </a:r>
            <a:endParaRPr lang="en-CA" sz="2800" b="1" dirty="0"/>
          </a:p>
        </p:txBody>
      </p:sp>
    </p:spTree>
    <p:extLst>
      <p:ext uri="{BB962C8B-B14F-4D97-AF65-F5344CB8AC3E}">
        <p14:creationId xmlns:p14="http://schemas.microsoft.com/office/powerpoint/2010/main" val="19535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b="1" dirty="0" smtClean="0"/>
              <a:t>Characterization</a:t>
            </a:r>
            <a:endParaRPr lang="en-CA" sz="4800" b="1" dirty="0"/>
          </a:p>
        </p:txBody>
      </p:sp>
      <p:sp>
        <p:nvSpPr>
          <p:cNvPr id="5" name="Content Placeholder 4"/>
          <p:cNvSpPr>
            <a:spLocks noGrp="1"/>
          </p:cNvSpPr>
          <p:nvPr>
            <p:ph idx="1"/>
          </p:nvPr>
        </p:nvSpPr>
        <p:spPr>
          <a:xfrm>
            <a:off x="201373" y="2168834"/>
            <a:ext cx="8762321" cy="4195481"/>
          </a:xfrm>
        </p:spPr>
        <p:txBody>
          <a:bodyPr>
            <a:normAutofit/>
          </a:bodyPr>
          <a:lstStyle/>
          <a:p>
            <a:r>
              <a:rPr lang="en-CA" sz="3200" dirty="0" smtClean="0"/>
              <a:t>Watch video: </a:t>
            </a:r>
            <a:r>
              <a:rPr lang="en-CA" sz="3200" u="sng" dirty="0">
                <a:hlinkClick r:id="rId2"/>
              </a:rPr>
              <a:t>https://www.youtube.com/watch?v=IRW6yVOHCQc</a:t>
            </a:r>
            <a:r>
              <a:rPr lang="en-CA" sz="3200" dirty="0"/>
              <a:t> </a:t>
            </a:r>
          </a:p>
          <a:p>
            <a:r>
              <a:rPr lang="en-CA" sz="3200" dirty="0" smtClean="0"/>
              <a:t> Fill in chart with the words for STEAL</a:t>
            </a:r>
          </a:p>
        </p:txBody>
      </p:sp>
    </p:spTree>
    <p:extLst>
      <p:ext uri="{BB962C8B-B14F-4D97-AF65-F5344CB8AC3E}">
        <p14:creationId xmlns:p14="http://schemas.microsoft.com/office/powerpoint/2010/main" val="2415753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t>
            </a:r>
            <a:r>
              <a:rPr lang="en-CA" b="1" dirty="0" smtClean="0"/>
              <a:t>characterization</a:t>
            </a:r>
            <a:r>
              <a:rPr lang="en-CA" dirty="0" smtClean="0"/>
              <a:t>?</a:t>
            </a:r>
            <a:endParaRPr lang="en-CA" dirty="0"/>
          </a:p>
        </p:txBody>
      </p:sp>
      <p:sp>
        <p:nvSpPr>
          <p:cNvPr id="3" name="Content Placeholder 2"/>
          <p:cNvSpPr>
            <a:spLocks noGrp="1"/>
          </p:cNvSpPr>
          <p:nvPr>
            <p:ph idx="1"/>
          </p:nvPr>
        </p:nvSpPr>
        <p:spPr>
          <a:xfrm>
            <a:off x="484710" y="4922520"/>
            <a:ext cx="8163900" cy="1295406"/>
          </a:xfrm>
        </p:spPr>
        <p:txBody>
          <a:bodyPr>
            <a:normAutofit/>
          </a:bodyPr>
          <a:lstStyle/>
          <a:p>
            <a:r>
              <a:rPr lang="en-CA" sz="3200" dirty="0" smtClean="0"/>
              <a:t>How the author reveals the personality and traits of the character</a:t>
            </a:r>
            <a:endParaRPr lang="en-CA" sz="3200" dirty="0"/>
          </a:p>
        </p:txBody>
      </p:sp>
      <p:pic>
        <p:nvPicPr>
          <p:cNvPr id="1026" name="Picture 2" descr="http://jpompey.com/ladies/wp-content/uploads/2014/05/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215" y="1722119"/>
            <a:ext cx="4449815" cy="296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4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05" y="464610"/>
            <a:ext cx="7055380" cy="1400530"/>
          </a:xfrm>
        </p:spPr>
        <p:txBody>
          <a:bodyPr/>
          <a:lstStyle/>
          <a:p>
            <a:r>
              <a:rPr lang="en-CA" sz="4800" b="1" dirty="0" smtClean="0"/>
              <a:t>Characterization</a:t>
            </a:r>
            <a:endParaRPr lang="en-CA" sz="4800" b="1" dirty="0"/>
          </a:p>
        </p:txBody>
      </p:sp>
      <p:graphicFrame>
        <p:nvGraphicFramePr>
          <p:cNvPr id="4" name="Diagram 3"/>
          <p:cNvGraphicFramePr/>
          <p:nvPr>
            <p:extLst>
              <p:ext uri="{D42A27DB-BD31-4B8C-83A1-F6EECF244321}">
                <p14:modId xmlns:p14="http://schemas.microsoft.com/office/powerpoint/2010/main" val="4046560390"/>
              </p:ext>
            </p:extLst>
          </p:nvPr>
        </p:nvGraphicFramePr>
        <p:xfrm>
          <a:off x="-858590" y="22653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49105" y="1403475"/>
            <a:ext cx="6787166" cy="461665"/>
          </a:xfrm>
          <a:prstGeom prst="rect">
            <a:avLst/>
          </a:prstGeom>
          <a:noFill/>
        </p:spPr>
        <p:txBody>
          <a:bodyPr wrap="square" rtlCol="0">
            <a:spAutoFit/>
          </a:bodyPr>
          <a:lstStyle/>
          <a:p>
            <a:r>
              <a:rPr lang="en-CA" sz="2400" dirty="0" smtClean="0"/>
              <a:t>What do each of these mean?</a:t>
            </a:r>
            <a:endParaRPr lang="en-CA" sz="2400" dirty="0"/>
          </a:p>
        </p:txBody>
      </p:sp>
      <p:sp>
        <p:nvSpPr>
          <p:cNvPr id="8" name="TextBox 7"/>
          <p:cNvSpPr txBox="1"/>
          <p:nvPr/>
        </p:nvSpPr>
        <p:spPr>
          <a:xfrm>
            <a:off x="4221480" y="2418920"/>
            <a:ext cx="4114800" cy="1569660"/>
          </a:xfrm>
          <a:prstGeom prst="rect">
            <a:avLst/>
          </a:prstGeom>
          <a:noFill/>
        </p:spPr>
        <p:txBody>
          <a:bodyPr wrap="square" rtlCol="0">
            <a:spAutoFit/>
          </a:bodyPr>
          <a:lstStyle/>
          <a:p>
            <a:r>
              <a:rPr lang="en-CA" sz="2400" b="1" dirty="0" smtClean="0"/>
              <a:t>“TELLS”: </a:t>
            </a:r>
            <a:r>
              <a:rPr lang="en-CA" sz="2400" dirty="0" smtClean="0"/>
              <a:t>the author makes direct statements about a character’s personality or traits.</a:t>
            </a:r>
            <a:endParaRPr lang="en-CA" sz="2400" dirty="0"/>
          </a:p>
        </p:txBody>
      </p:sp>
      <p:sp>
        <p:nvSpPr>
          <p:cNvPr id="9" name="TextBox 8"/>
          <p:cNvSpPr txBox="1"/>
          <p:nvPr/>
        </p:nvSpPr>
        <p:spPr>
          <a:xfrm>
            <a:off x="4221480" y="4388812"/>
            <a:ext cx="4114800" cy="1938992"/>
          </a:xfrm>
          <a:prstGeom prst="rect">
            <a:avLst/>
          </a:prstGeom>
          <a:noFill/>
        </p:spPr>
        <p:txBody>
          <a:bodyPr wrap="square" rtlCol="0">
            <a:spAutoFit/>
          </a:bodyPr>
          <a:lstStyle/>
          <a:p>
            <a:r>
              <a:rPr lang="en-CA" sz="2400" b="1" dirty="0" smtClean="0"/>
              <a:t>“SHOWS”: </a:t>
            </a:r>
            <a:r>
              <a:rPr lang="en-CA" sz="2400" dirty="0" smtClean="0"/>
              <a:t>the author reveals information about a character through their thoughts, actions, what other characters say, etc.</a:t>
            </a:r>
            <a:endParaRPr lang="en-CA" sz="2400" dirty="0"/>
          </a:p>
        </p:txBody>
      </p:sp>
    </p:spTree>
    <p:extLst>
      <p:ext uri="{BB962C8B-B14F-4D97-AF65-F5344CB8AC3E}">
        <p14:creationId xmlns:p14="http://schemas.microsoft.com/office/powerpoint/2010/main" val="29018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73" y="1228677"/>
            <a:ext cx="8963696" cy="4195481"/>
          </a:xfrm>
        </p:spPr>
        <p:txBody>
          <a:bodyPr>
            <a:normAutofit/>
          </a:bodyPr>
          <a:lstStyle/>
          <a:p>
            <a:r>
              <a:rPr lang="en-CA" sz="2400" dirty="0" smtClean="0"/>
              <a:t>What are the 5 ways an author can reveal a character’s personality/traits, INDIRECTLY?</a:t>
            </a:r>
            <a:endParaRPr lang="en-CA" sz="2400" dirty="0"/>
          </a:p>
        </p:txBody>
      </p:sp>
      <p:grpSp>
        <p:nvGrpSpPr>
          <p:cNvPr id="4" name="Group 3"/>
          <p:cNvGrpSpPr/>
          <p:nvPr/>
        </p:nvGrpSpPr>
        <p:grpSpPr>
          <a:xfrm>
            <a:off x="695459" y="0"/>
            <a:ext cx="7727325" cy="1068946"/>
            <a:chOff x="1485304" y="496"/>
            <a:chExt cx="3125390" cy="1875234"/>
          </a:xfrm>
        </p:grpSpPr>
        <p:sp>
          <p:nvSpPr>
            <p:cNvPr id="5" name="Rectangle 4"/>
            <p:cNvSpPr/>
            <p:nvPr/>
          </p:nvSpPr>
          <p:spPr>
            <a:xfrm>
              <a:off x="1485304" y="496"/>
              <a:ext cx="3125390" cy="1875234"/>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5"/>
            <p:cNvSpPr/>
            <p:nvPr/>
          </p:nvSpPr>
          <p:spPr>
            <a:xfrm>
              <a:off x="1552037" y="496"/>
              <a:ext cx="3058657" cy="1875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CA" sz="4400" kern="1200" dirty="0" smtClean="0"/>
                <a:t>Indirect Characterization</a:t>
              </a:r>
              <a:endParaRPr lang="en-CA" sz="4400" kern="1200" dirty="0"/>
            </a:p>
          </p:txBody>
        </p:sp>
      </p:grpSp>
      <p:graphicFrame>
        <p:nvGraphicFramePr>
          <p:cNvPr id="7" name="Diagram 6"/>
          <p:cNvGraphicFramePr/>
          <p:nvPr>
            <p:extLst>
              <p:ext uri="{D42A27DB-BD31-4B8C-83A1-F6EECF244321}">
                <p14:modId xmlns:p14="http://schemas.microsoft.com/office/powerpoint/2010/main" val="1192829035"/>
              </p:ext>
            </p:extLst>
          </p:nvPr>
        </p:nvGraphicFramePr>
        <p:xfrm>
          <a:off x="873331" y="2221246"/>
          <a:ext cx="1798749" cy="4398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168204" y="2265963"/>
            <a:ext cx="4288664" cy="646331"/>
          </a:xfrm>
          <a:prstGeom prst="rect">
            <a:avLst/>
          </a:prstGeom>
          <a:noFill/>
        </p:spPr>
        <p:txBody>
          <a:bodyPr wrap="square" rtlCol="0">
            <a:spAutoFit/>
          </a:bodyPr>
          <a:lstStyle/>
          <a:p>
            <a:r>
              <a:rPr lang="en-CA" sz="3600" dirty="0" smtClean="0"/>
              <a:t>SPEECH</a:t>
            </a:r>
            <a:endParaRPr lang="en-CA" sz="3600" dirty="0"/>
          </a:p>
        </p:txBody>
      </p:sp>
      <p:sp>
        <p:nvSpPr>
          <p:cNvPr id="9" name="TextBox 8"/>
          <p:cNvSpPr txBox="1"/>
          <p:nvPr/>
        </p:nvSpPr>
        <p:spPr>
          <a:xfrm>
            <a:off x="3168204" y="3117515"/>
            <a:ext cx="4288664" cy="646331"/>
          </a:xfrm>
          <a:prstGeom prst="rect">
            <a:avLst/>
          </a:prstGeom>
          <a:noFill/>
        </p:spPr>
        <p:txBody>
          <a:bodyPr wrap="square" rtlCol="0">
            <a:spAutoFit/>
          </a:bodyPr>
          <a:lstStyle/>
          <a:p>
            <a:r>
              <a:rPr lang="en-CA" sz="3600" dirty="0" smtClean="0"/>
              <a:t>THOUGHTS</a:t>
            </a:r>
            <a:endParaRPr lang="en-CA" sz="3600" dirty="0"/>
          </a:p>
        </p:txBody>
      </p:sp>
      <p:sp>
        <p:nvSpPr>
          <p:cNvPr id="10" name="TextBox 9"/>
          <p:cNvSpPr txBox="1"/>
          <p:nvPr/>
        </p:nvSpPr>
        <p:spPr>
          <a:xfrm>
            <a:off x="3168204" y="4097326"/>
            <a:ext cx="5975796" cy="646331"/>
          </a:xfrm>
          <a:prstGeom prst="rect">
            <a:avLst/>
          </a:prstGeom>
          <a:noFill/>
        </p:spPr>
        <p:txBody>
          <a:bodyPr wrap="square" rtlCol="0">
            <a:spAutoFit/>
          </a:bodyPr>
          <a:lstStyle/>
          <a:p>
            <a:r>
              <a:rPr lang="en-CA" sz="3600" dirty="0" smtClean="0"/>
              <a:t>EFFECT</a:t>
            </a:r>
            <a:r>
              <a:rPr lang="en-CA" sz="3200" dirty="0" smtClean="0"/>
              <a:t> on other characters</a:t>
            </a:r>
            <a:endParaRPr lang="en-CA" sz="3200" dirty="0"/>
          </a:p>
        </p:txBody>
      </p:sp>
      <p:sp>
        <p:nvSpPr>
          <p:cNvPr id="11" name="TextBox 10"/>
          <p:cNvSpPr txBox="1"/>
          <p:nvPr/>
        </p:nvSpPr>
        <p:spPr>
          <a:xfrm>
            <a:off x="3168204" y="4983048"/>
            <a:ext cx="4288664" cy="646331"/>
          </a:xfrm>
          <a:prstGeom prst="rect">
            <a:avLst/>
          </a:prstGeom>
          <a:noFill/>
        </p:spPr>
        <p:txBody>
          <a:bodyPr wrap="square" rtlCol="0">
            <a:spAutoFit/>
          </a:bodyPr>
          <a:lstStyle/>
          <a:p>
            <a:r>
              <a:rPr lang="en-CA" sz="3600" dirty="0" smtClean="0"/>
              <a:t>ACTIONS</a:t>
            </a:r>
            <a:endParaRPr lang="en-CA" sz="3600" dirty="0"/>
          </a:p>
        </p:txBody>
      </p:sp>
      <p:sp>
        <p:nvSpPr>
          <p:cNvPr id="12" name="TextBox 11"/>
          <p:cNvSpPr txBox="1"/>
          <p:nvPr/>
        </p:nvSpPr>
        <p:spPr>
          <a:xfrm>
            <a:off x="3168204" y="5890532"/>
            <a:ext cx="4288664" cy="646331"/>
          </a:xfrm>
          <a:prstGeom prst="rect">
            <a:avLst/>
          </a:prstGeom>
          <a:noFill/>
        </p:spPr>
        <p:txBody>
          <a:bodyPr wrap="square" rtlCol="0">
            <a:spAutoFit/>
          </a:bodyPr>
          <a:lstStyle/>
          <a:p>
            <a:r>
              <a:rPr lang="en-CA" sz="3600" dirty="0" smtClean="0"/>
              <a:t>LOOKS</a:t>
            </a:r>
            <a:endParaRPr lang="en-CA" sz="3600" dirty="0"/>
          </a:p>
        </p:txBody>
      </p:sp>
    </p:spTree>
    <p:extLst>
      <p:ext uri="{BB962C8B-B14F-4D97-AF65-F5344CB8AC3E}">
        <p14:creationId xmlns:p14="http://schemas.microsoft.com/office/powerpoint/2010/main" val="28643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00" y="285292"/>
            <a:ext cx="7055380" cy="1400530"/>
          </a:xfrm>
        </p:spPr>
        <p:txBody>
          <a:bodyPr/>
          <a:lstStyle/>
          <a:p>
            <a:r>
              <a:rPr lang="en-CA" sz="4800" b="1" dirty="0" smtClean="0"/>
              <a:t>Direct/Indirect?</a:t>
            </a:r>
            <a:endParaRPr lang="en-CA" sz="4800" b="1" dirty="0"/>
          </a:p>
        </p:txBody>
      </p:sp>
      <p:graphicFrame>
        <p:nvGraphicFramePr>
          <p:cNvPr id="4" name="Diagram 3"/>
          <p:cNvGraphicFramePr/>
          <p:nvPr>
            <p:extLst>
              <p:ext uri="{D42A27DB-BD31-4B8C-83A1-F6EECF244321}">
                <p14:modId xmlns:p14="http://schemas.microsoft.com/office/powerpoint/2010/main" val="55987028"/>
              </p:ext>
            </p:extLst>
          </p:nvPr>
        </p:nvGraphicFramePr>
        <p:xfrm>
          <a:off x="0" y="1582790"/>
          <a:ext cx="9144000" cy="4805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534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apsofworld.com/ireland/maps/ireland-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32" y="3123601"/>
            <a:ext cx="3873858" cy="3734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apsofworld.com/united-kingdom/maps/united-kingdom-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9105" y="677087"/>
            <a:ext cx="3889989" cy="54187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freeworldmaps.net/europe/united-kingdom/loc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21" y="174811"/>
            <a:ext cx="4677976" cy="2781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39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a:xfrm>
            <a:off x="0" y="6168153"/>
            <a:ext cx="8966916" cy="464466"/>
          </a:xfrm>
        </p:spPr>
        <p:txBody>
          <a:bodyPr/>
          <a:lstStyle/>
          <a:p>
            <a:r>
              <a:rPr lang="en-CA" u="sng" dirty="0">
                <a:hlinkClick r:id="rId2"/>
              </a:rPr>
              <a:t>https://www.youtube.com/watch?v=nTE59C7Y6fI</a:t>
            </a:r>
            <a:r>
              <a:rPr lang="en-CA" dirty="0"/>
              <a:t> </a:t>
            </a:r>
          </a:p>
          <a:p>
            <a:endParaRPr lang="en-CA" dirty="0"/>
          </a:p>
        </p:txBody>
      </p:sp>
      <p:pic>
        <p:nvPicPr>
          <p:cNvPr id="4" name="Picture 3"/>
          <p:cNvPicPr>
            <a:picLocks noChangeAspect="1"/>
          </p:cNvPicPr>
          <p:nvPr/>
        </p:nvPicPr>
        <p:blipFill>
          <a:blip r:embed="rId3"/>
          <a:stretch>
            <a:fillRect/>
          </a:stretch>
        </p:blipFill>
        <p:spPr>
          <a:xfrm>
            <a:off x="0" y="179021"/>
            <a:ext cx="9144000" cy="4447535"/>
          </a:xfrm>
          <a:prstGeom prst="rect">
            <a:avLst/>
          </a:prstGeom>
        </p:spPr>
      </p:pic>
      <p:sp>
        <p:nvSpPr>
          <p:cNvPr id="5" name="TextBox 4"/>
          <p:cNvSpPr txBox="1"/>
          <p:nvPr/>
        </p:nvSpPr>
        <p:spPr>
          <a:xfrm>
            <a:off x="399245" y="5051560"/>
            <a:ext cx="8567671" cy="830997"/>
          </a:xfrm>
          <a:prstGeom prst="rect">
            <a:avLst/>
          </a:prstGeom>
          <a:noFill/>
        </p:spPr>
        <p:txBody>
          <a:bodyPr wrap="square" rtlCol="0">
            <a:spAutoFit/>
          </a:bodyPr>
          <a:lstStyle/>
          <a:p>
            <a:r>
              <a:rPr lang="en-CA" sz="2400" b="1" dirty="0" smtClean="0">
                <a:solidFill>
                  <a:schemeClr val="bg1"/>
                </a:solidFill>
              </a:rPr>
              <a:t>Your Task: </a:t>
            </a:r>
            <a:r>
              <a:rPr lang="en-CA" sz="2400" dirty="0" smtClean="0">
                <a:solidFill>
                  <a:schemeClr val="bg1"/>
                </a:solidFill>
              </a:rPr>
              <a:t>HIGHLIGHT anything that shows us about the sniper’s personality or traits (STEAL)</a:t>
            </a:r>
            <a:endParaRPr lang="en-CA" sz="2400" dirty="0">
              <a:solidFill>
                <a:schemeClr val="bg1"/>
              </a:solidFill>
            </a:endParaRPr>
          </a:p>
        </p:txBody>
      </p:sp>
    </p:spTree>
    <p:extLst>
      <p:ext uri="{BB962C8B-B14F-4D97-AF65-F5344CB8AC3E}">
        <p14:creationId xmlns:p14="http://schemas.microsoft.com/office/powerpoint/2010/main" val="267249028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521</Words>
  <Application>Microsoft Office PowerPoint</Application>
  <PresentationFormat>On-screen Show (4:3)</PresentationFormat>
  <Paragraphs>61</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Aharoni</vt:lpstr>
      <vt:lpstr>Arial</vt:lpstr>
      <vt:lpstr>Calibri</vt:lpstr>
      <vt:lpstr>Calibri Light</vt:lpstr>
      <vt:lpstr>Century Gothic</vt:lpstr>
      <vt:lpstr>Wingdings</vt:lpstr>
      <vt:lpstr>Wingdings 3</vt:lpstr>
      <vt:lpstr>Office Theme</vt:lpstr>
      <vt:lpstr>Ion</vt:lpstr>
      <vt:lpstr>What is the cost of war?</vt:lpstr>
      <vt:lpstr>Characterization</vt:lpstr>
      <vt:lpstr>Characterization</vt:lpstr>
      <vt:lpstr>What is characterization?</vt:lpstr>
      <vt:lpstr>Characterization</vt:lpstr>
      <vt:lpstr>PowerPoint Presentation</vt:lpstr>
      <vt:lpstr>Direct/Indirect?</vt:lpstr>
      <vt:lpstr>PowerPoint Presentation</vt:lpstr>
      <vt:lpstr>PowerPoint Presentation</vt:lpstr>
      <vt:lpstr>Characterization in:</vt:lpstr>
      <vt:lpstr>Characterization in:</vt:lpstr>
      <vt:lpstr>YOUR TASK</vt:lpstr>
      <vt:lpstr>What does it tell us about the cost of war?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cost of war?</dc:title>
  <dc:creator>Janice Beck</dc:creator>
  <cp:lastModifiedBy>Janice Beck</cp:lastModifiedBy>
  <cp:revision>10</cp:revision>
  <dcterms:created xsi:type="dcterms:W3CDTF">2015-10-18T17:14:21Z</dcterms:created>
  <dcterms:modified xsi:type="dcterms:W3CDTF">2015-10-18T19:19:50Z</dcterms:modified>
</cp:coreProperties>
</file>