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86" r:id="rId3"/>
    <p:sldId id="272" r:id="rId4"/>
    <p:sldId id="273" r:id="rId5"/>
    <p:sldId id="283" r:id="rId6"/>
    <p:sldId id="274" r:id="rId7"/>
    <p:sldId id="275" r:id="rId8"/>
    <p:sldId id="280" r:id="rId9"/>
    <p:sldId id="276" r:id="rId10"/>
    <p:sldId id="282" r:id="rId11"/>
    <p:sldId id="277" r:id="rId12"/>
    <p:sldId id="278" r:id="rId13"/>
    <p:sldId id="281" r:id="rId14"/>
    <p:sldId id="288" r:id="rId15"/>
    <p:sldId id="295" r:id="rId16"/>
    <p:sldId id="290" r:id="rId17"/>
    <p:sldId id="291" r:id="rId18"/>
    <p:sldId id="292" r:id="rId19"/>
    <p:sldId id="293" r:id="rId20"/>
    <p:sldId id="294" r:id="rId21"/>
    <p:sldId id="28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0" d="100"/>
          <a:sy n="50" d="100"/>
        </p:scale>
        <p:origin x="96"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3/25/2015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3/25/2015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6E2DEDBD-CC40-45F0-999C-6A8062E47477}" type="slidenum">
              <a:rPr lang="en-US" altLang="en-US"/>
              <a:pPr/>
              <a:t>‹#›</a:t>
            </a:fld>
            <a:endParaRPr lang="en-US" altLang="en-US"/>
          </a:p>
        </p:txBody>
      </p:sp>
    </p:spTree>
    <p:extLst>
      <p:ext uri="{BB962C8B-B14F-4D97-AF65-F5344CB8AC3E}">
        <p14:creationId xmlns:p14="http://schemas.microsoft.com/office/powerpoint/2010/main" val="284417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59CB33-60D6-4EFA-B554-CC5664B95A62}" type="slidenum">
              <a:rPr lang="en-US" altLang="en-US"/>
              <a:pPr/>
              <a:t>‹#›</a:t>
            </a:fld>
            <a:endParaRPr lang="en-US" altLang="en-US"/>
          </a:p>
        </p:txBody>
      </p:sp>
    </p:spTree>
    <p:extLst>
      <p:ext uri="{BB962C8B-B14F-4D97-AF65-F5344CB8AC3E}">
        <p14:creationId xmlns:p14="http://schemas.microsoft.com/office/powerpoint/2010/main" val="275307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3/25/2015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3/25/2015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3/25/2015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3/25/2015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en/c/cc/Shellshock2.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P92guhd7d-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uperteachertools.net/millionaire/online/game1424918962.ph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en.wikipedia.org/wiki/Image:Vickers_IWW.jpg"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en.wikipedia.org/wiki/Image:Canadian_tank_and_soldiers_Vimy_1917.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qB4cdRgIcB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en.wikipedia.org/wiki/Image:Nieuport.jpg" TargetMode="External"/><Relationship Id="rId1" Type="http://schemas.openxmlformats.org/officeDocument/2006/relationships/slideLayout" Target="../slideLayouts/slideLayout19.xml"/><Relationship Id="rId5" Type="http://schemas.openxmlformats.org/officeDocument/2006/relationships/image" Target="../media/image36.jpeg"/><Relationship Id="rId4" Type="http://schemas.openxmlformats.org/officeDocument/2006/relationships/hyperlink" Target="http://en.wikipedia.org/wiki/Image:Lieutenant-Colonel_Bishop.jpg"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c-LxzD6Luj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7224" y="228600"/>
            <a:ext cx="9784976" cy="2362200"/>
          </a:xfrm>
        </p:spPr>
        <p:txBody>
          <a:bodyPr/>
          <a:lstStyle/>
          <a:p>
            <a:pPr eaLnBrk="1" hangingPunct="1"/>
            <a:r>
              <a:rPr lang="en-US" altLang="en-US" b="1" dirty="0" smtClean="0">
                <a:effectLst>
                  <a:outerShdw blurRad="38100" dist="38100" dir="2700000" algn="tl">
                    <a:srgbClr val="000000">
                      <a:alpha val="43137"/>
                    </a:srgbClr>
                  </a:outerShdw>
                </a:effectLst>
              </a:rPr>
              <a:t>WWI: Trench Warfare </a:t>
            </a:r>
            <a:br>
              <a:rPr lang="en-US" altLang="en-US" b="1" dirty="0" smtClean="0">
                <a:effectLst>
                  <a:outerShdw blurRad="38100" dist="38100" dir="2700000" algn="tl">
                    <a:srgbClr val="000000">
                      <a:alpha val="43137"/>
                    </a:srgbClr>
                  </a:outerShdw>
                </a:effectLst>
              </a:rPr>
            </a:br>
            <a:endParaRPr lang="en-US" altLang="en-US" b="1" dirty="0" smtClean="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p:txBody>
          <a:bodyPr/>
          <a:lstStyle/>
          <a:p>
            <a:pPr eaLnBrk="1" hangingPunct="1"/>
            <a:r>
              <a:rPr lang="en-US" altLang="en-US" smtClean="0"/>
              <a:t> </a:t>
            </a:r>
          </a:p>
        </p:txBody>
      </p:sp>
      <p:pic>
        <p:nvPicPr>
          <p:cNvPr id="8194" name="Picture 2" descr="https://cas.awm.gov.au/screen_img/H12079"/>
          <p:cNvPicPr>
            <a:picLocks noChangeAspect="1" noChangeArrowheads="1"/>
          </p:cNvPicPr>
          <p:nvPr/>
        </p:nvPicPr>
        <p:blipFill rotWithShape="1">
          <a:blip r:embed="rId2">
            <a:extLst>
              <a:ext uri="{28A0092B-C50C-407E-A947-70E740481C1C}">
                <a14:useLocalDpi xmlns:a14="http://schemas.microsoft.com/office/drawing/2010/main" val="0"/>
              </a:ext>
            </a:extLst>
          </a:blip>
          <a:srcRect l="12057" b="51892"/>
          <a:stretch/>
        </p:blipFill>
        <p:spPr bwMode="auto">
          <a:xfrm>
            <a:off x="6732494" y="1685176"/>
            <a:ext cx="5504424" cy="193675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f/fa/Cheshire_Regiment_trench_Somme_19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4" y="1720478"/>
            <a:ext cx="6409764" cy="498431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i.dailymail.co.uk/i/pix/2011/08/07/article-2023199-0D53874700000578-55_634x401.jpg"/>
          <p:cNvPicPr>
            <a:picLocks noChangeAspect="1" noChangeArrowheads="1"/>
          </p:cNvPicPr>
          <p:nvPr/>
        </p:nvPicPr>
        <p:blipFill rotWithShape="1">
          <a:blip r:embed="rId4">
            <a:extLst>
              <a:ext uri="{28A0092B-C50C-407E-A947-70E740481C1C}">
                <a14:useLocalDpi xmlns:a14="http://schemas.microsoft.com/office/drawing/2010/main" val="0"/>
              </a:ext>
            </a:extLst>
          </a:blip>
          <a:srcRect l="9594" t="16041" b="5801"/>
          <a:stretch/>
        </p:blipFill>
        <p:spPr bwMode="auto">
          <a:xfrm>
            <a:off x="6732494" y="3719544"/>
            <a:ext cx="5459506" cy="298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23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a.files.bbci.co.uk/bam/live/content/z9t7sbk/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35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44723" y="259164"/>
            <a:ext cx="9404723" cy="1400530"/>
          </a:xfrm>
        </p:spPr>
        <p:txBody>
          <a:bodyPr/>
          <a:lstStyle/>
          <a:p>
            <a:pPr eaLnBrk="1" hangingPunct="1"/>
            <a:r>
              <a:rPr lang="en-US" altLang="en-US" sz="6000" b="1" dirty="0" smtClean="0">
                <a:effectLst>
                  <a:outerShdw blurRad="38100" dist="38100" dir="2700000" algn="tl">
                    <a:srgbClr val="000000">
                      <a:alpha val="43137"/>
                    </a:srgbClr>
                  </a:outerShdw>
                </a:effectLst>
              </a:rPr>
              <a:t>Trench Foot</a:t>
            </a:r>
          </a:p>
        </p:txBody>
      </p:sp>
      <p:sp>
        <p:nvSpPr>
          <p:cNvPr id="8195" name="Rectangle 3"/>
          <p:cNvSpPr>
            <a:spLocks noGrp="1" noChangeArrowheads="1"/>
          </p:cNvSpPr>
          <p:nvPr>
            <p:ph type="body" idx="1"/>
          </p:nvPr>
        </p:nvSpPr>
        <p:spPr>
          <a:xfrm>
            <a:off x="277906" y="1659694"/>
            <a:ext cx="11483788" cy="734695"/>
          </a:xfrm>
        </p:spPr>
        <p:txBody>
          <a:bodyPr>
            <a:noAutofit/>
          </a:bodyPr>
          <a:lstStyle/>
          <a:p>
            <a:pPr eaLnBrk="1" hangingPunct="1">
              <a:buFontTx/>
              <a:buNone/>
            </a:pPr>
            <a:r>
              <a:rPr lang="en-US" altLang="en-US" dirty="0" smtClean="0"/>
              <a:t>	Thousands </a:t>
            </a:r>
            <a:r>
              <a:rPr lang="en-US" altLang="en-US" dirty="0"/>
              <a:t>of young men lost parts of their feet.  They would develop trench </a:t>
            </a:r>
            <a:r>
              <a:rPr lang="en-US" altLang="en-US" dirty="0" smtClean="0"/>
              <a:t>foot because </a:t>
            </a:r>
            <a:r>
              <a:rPr lang="en-US" altLang="en-US" dirty="0"/>
              <a:t>they could </a:t>
            </a:r>
            <a:r>
              <a:rPr lang="en-US" altLang="en-US" dirty="0" smtClean="0"/>
              <a:t>not </a:t>
            </a:r>
            <a:r>
              <a:rPr lang="en-US" altLang="en-US" dirty="0"/>
              <a:t>keep their feet dry. Soldiers were only issued two pairs of socks. </a:t>
            </a:r>
          </a:p>
        </p:txBody>
      </p:sp>
      <p:pic>
        <p:nvPicPr>
          <p:cNvPr id="8196" name="Picture 5" descr="a1493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47" y="2469777"/>
            <a:ext cx="4791818" cy="411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24" name="Group 16"/>
          <p:cNvGraphicFramePr>
            <a:graphicFrameLocks noGrp="1"/>
          </p:cNvGraphicFramePr>
          <p:nvPr/>
        </p:nvGraphicFramePr>
        <p:xfrm>
          <a:off x="5324475" y="2819400"/>
          <a:ext cx="1339850" cy="1219200"/>
        </p:xfrm>
        <a:graphic>
          <a:graphicData uri="http://schemas.openxmlformats.org/drawingml/2006/table">
            <a:tbl>
              <a:tblPr/>
              <a:tblGrid>
                <a:gridCol w="1339850"/>
              </a:tblGrid>
              <a:tr h="1098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333333"/>
                          </a:solidFill>
                          <a:effectLst/>
                          <a:latin typeface="Georgia" pitchFamily="18" charset="0"/>
                        </a:rPr>
                        <a:t>  </a:t>
                      </a:r>
                      <a:r>
                        <a:rPr kumimoji="0" lang="en-US" sz="6600" b="0" i="0" u="none" strike="noStrike" cap="none" normalizeH="0" baseline="0" smtClean="0">
                          <a:ln>
                            <a:noFill/>
                          </a:ln>
                          <a:solidFill>
                            <a:srgbClr val="333333"/>
                          </a:solidFill>
                          <a:effectLst/>
                          <a:latin typeface="Georgia" pitchFamily="18" charset="0"/>
                        </a:rPr>
                        <a:t> </a:t>
                      </a:r>
                      <a:r>
                        <a:rPr kumimoji="0" lang="en-US" sz="800" b="0" i="0" u="none" strike="noStrike" cap="none" normalizeH="0" baseline="0" smtClean="0">
                          <a:ln>
                            <a:noFill/>
                          </a:ln>
                          <a:solidFill>
                            <a:srgbClr val="333333"/>
                          </a:solidFill>
                          <a:effectLst/>
                          <a:latin typeface="Georgia" pitchFamily="18" charset="0"/>
                        </a:rPr>
                        <a:t>                                                           </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 name="Rectangle 1"/>
          <p:cNvSpPr/>
          <p:nvPr/>
        </p:nvSpPr>
        <p:spPr>
          <a:xfrm>
            <a:off x="546847" y="1264024"/>
            <a:ext cx="9377082" cy="12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news.bbcimg.co.uk/media/images/74268000/jpg/_74268549_q_010622_iwm_high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875" y="2469777"/>
            <a:ext cx="5921466" cy="411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890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8328" y="1582830"/>
            <a:ext cx="2895507" cy="1143000"/>
          </a:xfrm>
        </p:spPr>
        <p:txBody>
          <a:bodyPr/>
          <a:lstStyle/>
          <a:p>
            <a:pPr algn="ctr" eaLnBrk="1" hangingPunct="1"/>
            <a:r>
              <a:rPr lang="en-US" altLang="en-US" sz="6600" b="1" dirty="0">
                <a:effectLst>
                  <a:outerShdw blurRad="38100" dist="38100" dir="2700000" algn="tl">
                    <a:srgbClr val="000000">
                      <a:alpha val="43137"/>
                    </a:srgbClr>
                  </a:outerShdw>
                </a:effectLst>
              </a:rPr>
              <a:t>Shell Shock</a:t>
            </a:r>
            <a:r>
              <a:rPr lang="en-US" altLang="en-US" sz="4800" dirty="0"/>
              <a:t/>
            </a:r>
            <a:br>
              <a:rPr lang="en-US" altLang="en-US" sz="4800" dirty="0"/>
            </a:br>
            <a:r>
              <a:rPr lang="en-US" altLang="en-US" sz="3200" dirty="0"/>
              <a:t>the</a:t>
            </a:r>
            <a:r>
              <a:rPr lang="en-US" altLang="en-US" sz="4800" dirty="0"/>
              <a:t> </a:t>
            </a:r>
            <a:r>
              <a:rPr lang="en-US" altLang="en-US" sz="3200" dirty="0"/>
              <a:t>“1000 yard stare" </a:t>
            </a:r>
            <a:r>
              <a:rPr lang="en-US" altLang="en-US" sz="4800" dirty="0"/>
              <a:t/>
            </a:r>
            <a:br>
              <a:rPr lang="en-US" altLang="en-US" sz="4800" dirty="0"/>
            </a:br>
            <a:endParaRPr lang="en-US" altLang="en-US" sz="4800" dirty="0"/>
          </a:p>
        </p:txBody>
      </p:sp>
      <p:pic>
        <p:nvPicPr>
          <p:cNvPr id="9220" name="Picture 5" descr="Image:Shellshock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742" y="1037664"/>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974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a:t>
            </a:r>
            <a:r>
              <a:rPr lang="en-US" dirty="0" smtClean="0">
                <a:hlinkClick r:id="rId2"/>
              </a:rPr>
              <a:t>www.youtube.com/watch?v=P92guhd7d-8</a:t>
            </a:r>
            <a:r>
              <a:rPr lang="en-US" dirty="0" smtClean="0"/>
              <a:t> (12:02)</a:t>
            </a:r>
            <a:endParaRPr lang="en-US" dirty="0"/>
          </a:p>
        </p:txBody>
      </p:sp>
    </p:spTree>
    <p:extLst>
      <p:ext uri="{BB962C8B-B14F-4D97-AF65-F5344CB8AC3E}">
        <p14:creationId xmlns:p14="http://schemas.microsoft.com/office/powerpoint/2010/main" val="162882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092" y="220898"/>
            <a:ext cx="9404723" cy="1400530"/>
          </a:xfrm>
        </p:spPr>
        <p:txBody>
          <a:bodyPr/>
          <a:lstStyle/>
          <a:p>
            <a:r>
              <a:rPr lang="en-CA" sz="6000" b="1" dirty="0" smtClean="0">
                <a:effectLst>
                  <a:outerShdw blurRad="38100" dist="38100" dir="2700000" algn="tl">
                    <a:srgbClr val="000000">
                      <a:alpha val="43137"/>
                    </a:srgbClr>
                  </a:outerShdw>
                </a:effectLst>
              </a:rPr>
              <a:t>Our Plan Today…</a:t>
            </a:r>
            <a:endParaRPr lang="en-CA"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3459" y="2040039"/>
            <a:ext cx="11492226" cy="4195481"/>
          </a:xfrm>
        </p:spPr>
        <p:txBody>
          <a:bodyPr>
            <a:noAutofit/>
          </a:bodyPr>
          <a:lstStyle/>
          <a:p>
            <a:r>
              <a:rPr lang="en-CA" sz="3200" dirty="0" smtClean="0"/>
              <a:t>Millionaire Review</a:t>
            </a:r>
          </a:p>
          <a:p>
            <a:r>
              <a:rPr lang="en-CA" sz="3200" dirty="0" smtClean="0"/>
              <a:t>Quiz</a:t>
            </a:r>
          </a:p>
          <a:p>
            <a:r>
              <a:rPr lang="en-CA" sz="3200" dirty="0" smtClean="0"/>
              <a:t>Handout: Trench Warfare</a:t>
            </a:r>
          </a:p>
          <a:p>
            <a:r>
              <a:rPr lang="en-CA" sz="3200" dirty="0" smtClean="0"/>
              <a:t>WWI Weapons &amp; Technology</a:t>
            </a:r>
          </a:p>
          <a:p>
            <a:r>
              <a:rPr lang="en-CA" sz="3200" dirty="0" smtClean="0"/>
              <a:t>Handout: Weapons &amp; Technology</a:t>
            </a:r>
          </a:p>
          <a:p>
            <a:r>
              <a:rPr lang="en-CA" sz="3200" dirty="0" smtClean="0"/>
              <a:t>Catch-up time:</a:t>
            </a:r>
          </a:p>
          <a:p>
            <a:pPr lvl="1"/>
            <a:r>
              <a:rPr lang="en-CA" sz="2800" dirty="0" smtClean="0"/>
              <a:t>** Canadian speech *** and any other missing assignments</a:t>
            </a:r>
          </a:p>
        </p:txBody>
      </p:sp>
      <p:sp>
        <p:nvSpPr>
          <p:cNvPr id="4" name="Rectangle 3"/>
          <p:cNvSpPr/>
          <p:nvPr/>
        </p:nvSpPr>
        <p:spPr>
          <a:xfrm>
            <a:off x="515155" y="1287887"/>
            <a:ext cx="9736428" cy="154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4078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917" y="6238552"/>
            <a:ext cx="10449037" cy="509978"/>
          </a:xfrm>
        </p:spPr>
        <p:txBody>
          <a:bodyPr/>
          <a:lstStyle/>
          <a:p>
            <a:pPr marL="0" indent="0">
              <a:buNone/>
            </a:pPr>
            <a:r>
              <a:rPr lang="en-CA" dirty="0">
                <a:hlinkClick r:id="rId2"/>
              </a:rPr>
              <a:t>https://</a:t>
            </a:r>
            <a:r>
              <a:rPr lang="en-CA" dirty="0" smtClean="0">
                <a:hlinkClick r:id="rId2"/>
              </a:rPr>
              <a:t>www.superteachertools.net/millionaire/online/game1424918962.php</a:t>
            </a:r>
            <a:r>
              <a:rPr lang="en-CA" dirty="0" smtClean="0"/>
              <a:t> </a:t>
            </a:r>
            <a:endParaRPr lang="en-CA" dirty="0"/>
          </a:p>
        </p:txBody>
      </p:sp>
      <p:pic>
        <p:nvPicPr>
          <p:cNvPr id="1026" name="Picture 2" descr="http://www.lifescrazyjoke.com/wp-content/uploads/2012/07/Million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808" y="314169"/>
            <a:ext cx="6292270" cy="572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70209" y="191294"/>
            <a:ext cx="10972800" cy="1143000"/>
          </a:xfrm>
        </p:spPr>
        <p:txBody>
          <a:bodyPr/>
          <a:lstStyle/>
          <a:p>
            <a:pPr eaLnBrk="1" hangingPunct="1"/>
            <a:r>
              <a:rPr lang="en-US" altLang="en-US" sz="6600" b="1" dirty="0" smtClean="0">
                <a:effectLst>
                  <a:outerShdw blurRad="38100" dist="38100" dir="2700000" algn="tl">
                    <a:srgbClr val="000000">
                      <a:alpha val="43137"/>
                    </a:srgbClr>
                  </a:outerShdw>
                </a:effectLst>
              </a:rPr>
              <a:t>Weapons</a:t>
            </a:r>
          </a:p>
        </p:txBody>
      </p:sp>
      <p:sp>
        <p:nvSpPr>
          <p:cNvPr id="3" name="Content Placeholder 2"/>
          <p:cNvSpPr>
            <a:spLocks noGrp="1"/>
          </p:cNvSpPr>
          <p:nvPr>
            <p:ph sz="quarter" idx="3"/>
          </p:nvPr>
        </p:nvSpPr>
        <p:spPr>
          <a:xfrm>
            <a:off x="10081284" y="3913973"/>
            <a:ext cx="2006242" cy="491743"/>
          </a:xfrm>
        </p:spPr>
        <p:txBody>
          <a:bodyPr/>
          <a:lstStyle/>
          <a:p>
            <a:pPr marL="0" indent="0">
              <a:buNone/>
            </a:pPr>
            <a:r>
              <a:rPr lang="en-CA" b="1" dirty="0" smtClean="0"/>
              <a:t>Artillery</a:t>
            </a:r>
            <a:endParaRPr lang="en-CA" b="1" dirty="0"/>
          </a:p>
        </p:txBody>
      </p:sp>
      <p:grpSp>
        <p:nvGrpSpPr>
          <p:cNvPr id="4" name="Group 3"/>
          <p:cNvGrpSpPr/>
          <p:nvPr/>
        </p:nvGrpSpPr>
        <p:grpSpPr>
          <a:xfrm>
            <a:off x="284364" y="1600200"/>
            <a:ext cx="3965664" cy="2469090"/>
            <a:chOff x="284364" y="1600200"/>
            <a:chExt cx="3965664" cy="2469090"/>
          </a:xfrm>
        </p:grpSpPr>
        <p:pic>
          <p:nvPicPr>
            <p:cNvPr id="7170" name="Picture 2" descr="http://armedforcesmuseum.com/wp-content/uploads/2012/10/M19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64" y="1600200"/>
              <a:ext cx="3965664" cy="16782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eaponsofchoice.com/wp-content/uploads/2013/07/guns.h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176" y="2693194"/>
              <a:ext cx="2135034" cy="137609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sz="quarter" idx="2"/>
          </p:nvPr>
        </p:nvSpPr>
        <p:spPr>
          <a:xfrm>
            <a:off x="1129562" y="1647215"/>
            <a:ext cx="2275267" cy="510225"/>
          </a:xfrm>
        </p:spPr>
        <p:txBody>
          <a:bodyPr/>
          <a:lstStyle/>
          <a:p>
            <a:pPr marL="0" indent="0">
              <a:buNone/>
            </a:pPr>
            <a:r>
              <a:rPr lang="en-CA" b="1" dirty="0" smtClean="0">
                <a:solidFill>
                  <a:schemeClr val="bg1"/>
                </a:solidFill>
              </a:rPr>
              <a:t>Rifles and Pistols</a:t>
            </a:r>
            <a:endParaRPr lang="en-CA" b="1" dirty="0">
              <a:solidFill>
                <a:schemeClr val="bg1"/>
              </a:solidFill>
            </a:endParaRPr>
          </a:p>
        </p:txBody>
      </p:sp>
      <p:pic>
        <p:nvPicPr>
          <p:cNvPr id="7174" name="Picture 6" descr="http://jspivey.wikispaces.com/file/view/machine-gun-vickers.jpg/60173596/machine-gun-vick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368" y="381519"/>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passioncompassion1418.com/decouvertes/ImagesDecouvertes/8inSomme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451" y="1336934"/>
            <a:ext cx="3293075" cy="257703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5519118" y="2302243"/>
            <a:ext cx="2006242" cy="4917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CA" b="1" dirty="0" smtClean="0"/>
              <a:t>Machine guns</a:t>
            </a:r>
            <a:endParaRPr lang="en-CA" b="1" dirty="0"/>
          </a:p>
        </p:txBody>
      </p:sp>
      <p:pic>
        <p:nvPicPr>
          <p:cNvPr id="7178" name="Picture 10" descr="http://www.deactivated-guns.co.uk/images/uploads/SMLE_ANDERSON/smle_1916ander_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5360" y="4753754"/>
            <a:ext cx="4661124" cy="1744773"/>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10338863" y="5038918"/>
            <a:ext cx="2006242" cy="4917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CA" b="1" dirty="0" smtClean="0">
                <a:solidFill>
                  <a:schemeClr val="bg1"/>
                </a:solidFill>
              </a:rPr>
              <a:t>Bayonets</a:t>
            </a:r>
            <a:endParaRPr lang="en-CA" b="1" dirty="0">
              <a:solidFill>
                <a:schemeClr val="bg1"/>
              </a:solidFill>
            </a:endParaRPr>
          </a:p>
        </p:txBody>
      </p:sp>
      <p:pic>
        <p:nvPicPr>
          <p:cNvPr id="7180" name="Picture 12" descr="http://images.nypl.org/index.php?id=74399&amp;t=w"/>
          <p:cNvPicPr>
            <a:picLocks noChangeAspect="1" noChangeArrowheads="1"/>
          </p:cNvPicPr>
          <p:nvPr/>
        </p:nvPicPr>
        <p:blipFill rotWithShape="1">
          <a:blip r:embed="rId7">
            <a:extLst>
              <a:ext uri="{28A0092B-C50C-407E-A947-70E740481C1C}">
                <a14:useLocalDpi xmlns:a14="http://schemas.microsoft.com/office/drawing/2010/main" val="0"/>
              </a:ext>
            </a:extLst>
          </a:blip>
          <a:srcRect l="6390" t="21639" r="7324" b="18326"/>
          <a:stretch/>
        </p:blipFill>
        <p:spPr bwMode="auto">
          <a:xfrm>
            <a:off x="4390310" y="2960465"/>
            <a:ext cx="4092491" cy="1907016"/>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p:cNvSpPr txBox="1">
            <a:spLocks/>
          </p:cNvSpPr>
          <p:nvPr/>
        </p:nvSpPr>
        <p:spPr>
          <a:xfrm>
            <a:off x="4891152" y="3233035"/>
            <a:ext cx="2006242" cy="4917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CA" b="1" dirty="0" smtClean="0">
                <a:solidFill>
                  <a:schemeClr val="bg1"/>
                </a:solidFill>
              </a:rPr>
              <a:t>Torpedoes</a:t>
            </a:r>
            <a:endParaRPr lang="en-CA" b="1" dirty="0">
              <a:solidFill>
                <a:schemeClr val="bg1"/>
              </a:solidFill>
            </a:endParaRPr>
          </a:p>
        </p:txBody>
      </p:sp>
      <p:pic>
        <p:nvPicPr>
          <p:cNvPr id="7182" name="Picture 14" descr="http://c3e308.medialib.glogster.com/terojo/media/b6/b68cef32f5b39bae3ceb3782aaffa31e0734eaf4/flamethrower.jpg"/>
          <p:cNvPicPr>
            <a:picLocks noChangeAspect="1" noChangeArrowheads="1"/>
          </p:cNvPicPr>
          <p:nvPr/>
        </p:nvPicPr>
        <p:blipFill rotWithShape="1">
          <a:blip r:embed="rId8">
            <a:extLst>
              <a:ext uri="{28A0092B-C50C-407E-A947-70E740481C1C}">
                <a14:useLocalDpi xmlns:a14="http://schemas.microsoft.com/office/drawing/2010/main" val="0"/>
              </a:ext>
            </a:extLst>
          </a:blip>
          <a:srcRect t="17219" b="20791"/>
          <a:stretch/>
        </p:blipFill>
        <p:spPr bwMode="auto">
          <a:xfrm>
            <a:off x="156738" y="4277345"/>
            <a:ext cx="3756464" cy="1599936"/>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1674968" y="5839464"/>
            <a:ext cx="2006242" cy="491743"/>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CA" b="1" dirty="0" smtClean="0"/>
              <a:t>Flame Throwers</a:t>
            </a:r>
            <a:endParaRPr lang="en-CA" b="1" dirty="0"/>
          </a:p>
        </p:txBody>
      </p:sp>
      <p:pic>
        <p:nvPicPr>
          <p:cNvPr id="7184" name="Picture 16" descr="http://vignette2.wikia.nocookie.net/mafiawars/images/6/60/Huge_item_mustardgas_01.gif/revision/latest?cb=201002240803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8456" y="4796943"/>
            <a:ext cx="1990519" cy="1990519"/>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3825285" y="6085335"/>
            <a:ext cx="2308667" cy="4917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CA" sz="1800" b="1" dirty="0" smtClean="0"/>
              <a:t>Mustard/chlorine gas</a:t>
            </a:r>
            <a:endParaRPr lang="en-CA" sz="1800" b="1" dirty="0"/>
          </a:p>
        </p:txBody>
      </p:sp>
    </p:spTree>
    <p:extLst>
      <p:ext uri="{BB962C8B-B14F-4D97-AF65-F5344CB8AC3E}">
        <p14:creationId xmlns:p14="http://schemas.microsoft.com/office/powerpoint/2010/main" val="128891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wipe(down)">
                                      <p:cBhvr>
                                        <p:cTn id="17" dur="580">
                                          <p:stCondLst>
                                            <p:cond delay="0"/>
                                          </p:stCondLst>
                                        </p:cTn>
                                        <p:tgtEl>
                                          <p:spTgt spid="7174"/>
                                        </p:tgtEl>
                                      </p:cBhvr>
                                    </p:animEffect>
                                    <p:anim calcmode="lin" valueType="num">
                                      <p:cBhvr>
                                        <p:cTn id="18" dur="1822" tmFilter="0,0; 0.14,0.36; 0.43,0.73; 0.71,0.91; 1.0,1.0">
                                          <p:stCondLst>
                                            <p:cond delay="0"/>
                                          </p:stCondLst>
                                        </p:cTn>
                                        <p:tgtEl>
                                          <p:spTgt spid="717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17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17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17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174"/>
                                        </p:tgtEl>
                                        <p:attrNameLst>
                                          <p:attrName>ppt_y</p:attrName>
                                        </p:attrNameLst>
                                      </p:cBhvr>
                                      <p:tavLst>
                                        <p:tav tm="0" fmla="#ppt_y-sin(pi*$)/81">
                                          <p:val>
                                            <p:fltVal val="0"/>
                                          </p:val>
                                        </p:tav>
                                        <p:tav tm="100000">
                                          <p:val>
                                            <p:fltVal val="1"/>
                                          </p:val>
                                        </p:tav>
                                      </p:tavLst>
                                    </p:anim>
                                    <p:animScale>
                                      <p:cBhvr>
                                        <p:cTn id="23" dur="26">
                                          <p:stCondLst>
                                            <p:cond delay="650"/>
                                          </p:stCondLst>
                                        </p:cTn>
                                        <p:tgtEl>
                                          <p:spTgt spid="7174"/>
                                        </p:tgtEl>
                                      </p:cBhvr>
                                      <p:to x="100000" y="60000"/>
                                    </p:animScale>
                                    <p:animScale>
                                      <p:cBhvr>
                                        <p:cTn id="24" dur="166" decel="50000">
                                          <p:stCondLst>
                                            <p:cond delay="676"/>
                                          </p:stCondLst>
                                        </p:cTn>
                                        <p:tgtEl>
                                          <p:spTgt spid="7174"/>
                                        </p:tgtEl>
                                      </p:cBhvr>
                                      <p:to x="100000" y="100000"/>
                                    </p:animScale>
                                    <p:animScale>
                                      <p:cBhvr>
                                        <p:cTn id="25" dur="26">
                                          <p:stCondLst>
                                            <p:cond delay="1312"/>
                                          </p:stCondLst>
                                        </p:cTn>
                                        <p:tgtEl>
                                          <p:spTgt spid="7174"/>
                                        </p:tgtEl>
                                      </p:cBhvr>
                                      <p:to x="100000" y="80000"/>
                                    </p:animScale>
                                    <p:animScale>
                                      <p:cBhvr>
                                        <p:cTn id="26" dur="166" decel="50000">
                                          <p:stCondLst>
                                            <p:cond delay="1338"/>
                                          </p:stCondLst>
                                        </p:cTn>
                                        <p:tgtEl>
                                          <p:spTgt spid="7174"/>
                                        </p:tgtEl>
                                      </p:cBhvr>
                                      <p:to x="100000" y="100000"/>
                                    </p:animScale>
                                    <p:animScale>
                                      <p:cBhvr>
                                        <p:cTn id="27" dur="26">
                                          <p:stCondLst>
                                            <p:cond delay="1642"/>
                                          </p:stCondLst>
                                        </p:cTn>
                                        <p:tgtEl>
                                          <p:spTgt spid="7174"/>
                                        </p:tgtEl>
                                      </p:cBhvr>
                                      <p:to x="100000" y="90000"/>
                                    </p:animScale>
                                    <p:animScale>
                                      <p:cBhvr>
                                        <p:cTn id="28" dur="166" decel="50000">
                                          <p:stCondLst>
                                            <p:cond delay="1668"/>
                                          </p:stCondLst>
                                        </p:cTn>
                                        <p:tgtEl>
                                          <p:spTgt spid="7174"/>
                                        </p:tgtEl>
                                      </p:cBhvr>
                                      <p:to x="100000" y="100000"/>
                                    </p:animScale>
                                    <p:animScale>
                                      <p:cBhvr>
                                        <p:cTn id="29" dur="26">
                                          <p:stCondLst>
                                            <p:cond delay="1808"/>
                                          </p:stCondLst>
                                        </p:cTn>
                                        <p:tgtEl>
                                          <p:spTgt spid="7174"/>
                                        </p:tgtEl>
                                      </p:cBhvr>
                                      <p:to x="100000" y="95000"/>
                                    </p:animScale>
                                    <p:animScale>
                                      <p:cBhvr>
                                        <p:cTn id="30" dur="166" decel="50000">
                                          <p:stCondLst>
                                            <p:cond delay="1834"/>
                                          </p:stCondLst>
                                        </p:cTn>
                                        <p:tgtEl>
                                          <p:spTgt spid="7174"/>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80">
                                          <p:stCondLst>
                                            <p:cond delay="0"/>
                                          </p:stCondLst>
                                        </p:cTn>
                                        <p:tgtEl>
                                          <p:spTgt spid="13"/>
                                        </p:tgtEl>
                                      </p:cBhvr>
                                    </p:animEffect>
                                    <p:anim calcmode="lin" valueType="num">
                                      <p:cBhvr>
                                        <p:cTn id="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 dur="26">
                                          <p:stCondLst>
                                            <p:cond delay="650"/>
                                          </p:stCondLst>
                                        </p:cTn>
                                        <p:tgtEl>
                                          <p:spTgt spid="13"/>
                                        </p:tgtEl>
                                      </p:cBhvr>
                                      <p:to x="100000" y="60000"/>
                                    </p:animScale>
                                    <p:animScale>
                                      <p:cBhvr>
                                        <p:cTn id="40" dur="166" decel="50000">
                                          <p:stCondLst>
                                            <p:cond delay="676"/>
                                          </p:stCondLst>
                                        </p:cTn>
                                        <p:tgtEl>
                                          <p:spTgt spid="13"/>
                                        </p:tgtEl>
                                      </p:cBhvr>
                                      <p:to x="100000" y="100000"/>
                                    </p:animScale>
                                    <p:animScale>
                                      <p:cBhvr>
                                        <p:cTn id="41" dur="26">
                                          <p:stCondLst>
                                            <p:cond delay="1312"/>
                                          </p:stCondLst>
                                        </p:cTn>
                                        <p:tgtEl>
                                          <p:spTgt spid="13"/>
                                        </p:tgtEl>
                                      </p:cBhvr>
                                      <p:to x="100000" y="80000"/>
                                    </p:animScale>
                                    <p:animScale>
                                      <p:cBhvr>
                                        <p:cTn id="42" dur="166" decel="50000">
                                          <p:stCondLst>
                                            <p:cond delay="1338"/>
                                          </p:stCondLst>
                                        </p:cTn>
                                        <p:tgtEl>
                                          <p:spTgt spid="13"/>
                                        </p:tgtEl>
                                      </p:cBhvr>
                                      <p:to x="100000" y="100000"/>
                                    </p:animScale>
                                    <p:animScale>
                                      <p:cBhvr>
                                        <p:cTn id="43" dur="26">
                                          <p:stCondLst>
                                            <p:cond delay="1642"/>
                                          </p:stCondLst>
                                        </p:cTn>
                                        <p:tgtEl>
                                          <p:spTgt spid="13"/>
                                        </p:tgtEl>
                                      </p:cBhvr>
                                      <p:to x="100000" y="90000"/>
                                    </p:animScale>
                                    <p:animScale>
                                      <p:cBhvr>
                                        <p:cTn id="44" dur="166" decel="50000">
                                          <p:stCondLst>
                                            <p:cond delay="1668"/>
                                          </p:stCondLst>
                                        </p:cTn>
                                        <p:tgtEl>
                                          <p:spTgt spid="13"/>
                                        </p:tgtEl>
                                      </p:cBhvr>
                                      <p:to x="100000" y="100000"/>
                                    </p:animScale>
                                    <p:animScale>
                                      <p:cBhvr>
                                        <p:cTn id="45" dur="26">
                                          <p:stCondLst>
                                            <p:cond delay="1808"/>
                                          </p:stCondLst>
                                        </p:cTn>
                                        <p:tgtEl>
                                          <p:spTgt spid="13"/>
                                        </p:tgtEl>
                                      </p:cBhvr>
                                      <p:to x="100000" y="95000"/>
                                    </p:animScale>
                                    <p:animScale>
                                      <p:cBhvr>
                                        <p:cTn id="46" dur="166" decel="50000">
                                          <p:stCondLst>
                                            <p:cond delay="1834"/>
                                          </p:stCondLst>
                                        </p:cTn>
                                        <p:tgtEl>
                                          <p:spTgt spid="1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fade">
                                      <p:cBhvr>
                                        <p:cTn id="51" dur="1000"/>
                                        <p:tgtEl>
                                          <p:spTgt spid="3">
                                            <p:txEl>
                                              <p:pRg st="0" end="0"/>
                                            </p:txEl>
                                          </p:spTgt>
                                        </p:tgtEl>
                                      </p:cBhvr>
                                    </p:animEffect>
                                    <p:anim calcmode="lin" valueType="num">
                                      <p:cBhvr>
                                        <p:cTn id="5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176"/>
                                        </p:tgtEl>
                                        <p:attrNameLst>
                                          <p:attrName>style.visibility</p:attrName>
                                        </p:attrNameLst>
                                      </p:cBhvr>
                                      <p:to>
                                        <p:strVal val="visible"/>
                                      </p:to>
                                    </p:set>
                                    <p:animEffect transition="in" filter="fade">
                                      <p:cBhvr>
                                        <p:cTn id="56" dur="1000"/>
                                        <p:tgtEl>
                                          <p:spTgt spid="7176"/>
                                        </p:tgtEl>
                                      </p:cBhvr>
                                    </p:animEffect>
                                    <p:anim calcmode="lin" valueType="num">
                                      <p:cBhvr>
                                        <p:cTn id="57" dur="1000" fill="hold"/>
                                        <p:tgtEl>
                                          <p:spTgt spid="7176"/>
                                        </p:tgtEl>
                                        <p:attrNameLst>
                                          <p:attrName>ppt_x</p:attrName>
                                        </p:attrNameLst>
                                      </p:cBhvr>
                                      <p:tavLst>
                                        <p:tav tm="0">
                                          <p:val>
                                            <p:strVal val="#ppt_x"/>
                                          </p:val>
                                        </p:tav>
                                        <p:tav tm="100000">
                                          <p:val>
                                            <p:strVal val="#ppt_x"/>
                                          </p:val>
                                        </p:tav>
                                      </p:tavLst>
                                    </p:anim>
                                    <p:anim calcmode="lin" valueType="num">
                                      <p:cBhvr>
                                        <p:cTn id="58"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7180"/>
                                        </p:tgtEl>
                                        <p:attrNameLst>
                                          <p:attrName>style.visibility</p:attrName>
                                        </p:attrNameLst>
                                      </p:cBhvr>
                                      <p:to>
                                        <p:strVal val="visible"/>
                                      </p:to>
                                    </p:set>
                                    <p:animEffect transition="in" filter="barn(inVertical)">
                                      <p:cBhvr>
                                        <p:cTn id="63" dur="500"/>
                                        <p:tgtEl>
                                          <p:spTgt spid="718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178"/>
                                        </p:tgtEl>
                                        <p:attrNameLst>
                                          <p:attrName>style.visibility</p:attrName>
                                        </p:attrNameLst>
                                      </p:cBhvr>
                                      <p:to>
                                        <p:strVal val="visible"/>
                                      </p:to>
                                    </p:set>
                                    <p:anim calcmode="lin" valueType="num">
                                      <p:cBhvr additive="base">
                                        <p:cTn id="71" dur="500" fill="hold"/>
                                        <p:tgtEl>
                                          <p:spTgt spid="7178"/>
                                        </p:tgtEl>
                                        <p:attrNameLst>
                                          <p:attrName>ppt_x</p:attrName>
                                        </p:attrNameLst>
                                      </p:cBhvr>
                                      <p:tavLst>
                                        <p:tav tm="0">
                                          <p:val>
                                            <p:strVal val="#ppt_x"/>
                                          </p:val>
                                        </p:tav>
                                        <p:tav tm="100000">
                                          <p:val>
                                            <p:strVal val="#ppt_x"/>
                                          </p:val>
                                        </p:tav>
                                      </p:tavLst>
                                    </p:anim>
                                    <p:anim calcmode="lin" valueType="num">
                                      <p:cBhvr additive="base">
                                        <p:cTn id="72" dur="500" fill="hold"/>
                                        <p:tgtEl>
                                          <p:spTgt spid="717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nodeType="clickEffect">
                                  <p:stCondLst>
                                    <p:cond delay="0"/>
                                  </p:stCondLst>
                                  <p:childTnLst>
                                    <p:set>
                                      <p:cBhvr>
                                        <p:cTn id="80" dur="1" fill="hold">
                                          <p:stCondLst>
                                            <p:cond delay="0"/>
                                          </p:stCondLst>
                                        </p:cTn>
                                        <p:tgtEl>
                                          <p:spTgt spid="7182"/>
                                        </p:tgtEl>
                                        <p:attrNameLst>
                                          <p:attrName>style.visibility</p:attrName>
                                        </p:attrNameLst>
                                      </p:cBhvr>
                                      <p:to>
                                        <p:strVal val="visible"/>
                                      </p:to>
                                    </p:set>
                                    <p:animEffect transition="in" filter="fade">
                                      <p:cBhvr>
                                        <p:cTn id="81" dur="2000"/>
                                        <p:tgtEl>
                                          <p:spTgt spid="7182"/>
                                        </p:tgtEl>
                                      </p:cBhvr>
                                    </p:animEffect>
                                    <p:anim calcmode="lin" valueType="num">
                                      <p:cBhvr>
                                        <p:cTn id="82" dur="2000" fill="hold"/>
                                        <p:tgtEl>
                                          <p:spTgt spid="7182"/>
                                        </p:tgtEl>
                                        <p:attrNameLst>
                                          <p:attrName>ppt_w</p:attrName>
                                        </p:attrNameLst>
                                      </p:cBhvr>
                                      <p:tavLst>
                                        <p:tav tm="0" fmla="#ppt_w*sin(2.5*pi*$)">
                                          <p:val>
                                            <p:fltVal val="0"/>
                                          </p:val>
                                        </p:tav>
                                        <p:tav tm="100000">
                                          <p:val>
                                            <p:fltVal val="1"/>
                                          </p:val>
                                        </p:tav>
                                      </p:tavLst>
                                    </p:anim>
                                    <p:anim calcmode="lin" valueType="num">
                                      <p:cBhvr>
                                        <p:cTn id="83" dur="2000" fill="hold"/>
                                        <p:tgtEl>
                                          <p:spTgt spid="7182"/>
                                        </p:tgtEl>
                                        <p:attrNameLst>
                                          <p:attrName>ppt_h</p:attrName>
                                        </p:attrNameLst>
                                      </p:cBhvr>
                                      <p:tavLst>
                                        <p:tav tm="0">
                                          <p:val>
                                            <p:strVal val="#ppt_h"/>
                                          </p:val>
                                        </p:tav>
                                        <p:tav tm="100000">
                                          <p:val>
                                            <p:strVal val="#ppt_h"/>
                                          </p:val>
                                        </p:tav>
                                      </p:tavLst>
                                    </p:anim>
                                  </p:childTnLst>
                                </p:cTn>
                              </p:par>
                              <p:par>
                                <p:cTn id="84" presetID="45"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2000"/>
                                        <p:tgtEl>
                                          <p:spTgt spid="19"/>
                                        </p:tgtEl>
                                      </p:cBhvr>
                                    </p:animEffect>
                                    <p:anim calcmode="lin" valueType="num">
                                      <p:cBhvr>
                                        <p:cTn id="87" dur="2000" fill="hold"/>
                                        <p:tgtEl>
                                          <p:spTgt spid="19"/>
                                        </p:tgtEl>
                                        <p:attrNameLst>
                                          <p:attrName>ppt_w</p:attrName>
                                        </p:attrNameLst>
                                      </p:cBhvr>
                                      <p:tavLst>
                                        <p:tav tm="0" fmla="#ppt_w*sin(2.5*pi*$)">
                                          <p:val>
                                            <p:fltVal val="0"/>
                                          </p:val>
                                        </p:tav>
                                        <p:tav tm="100000">
                                          <p:val>
                                            <p:fltVal val="1"/>
                                          </p:val>
                                        </p:tav>
                                      </p:tavLst>
                                    </p:anim>
                                    <p:anim calcmode="lin" valueType="num">
                                      <p:cBhvr>
                                        <p:cTn id="8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circle(in)">
                                      <p:cBhvr>
                                        <p:cTn id="93" dur="2000"/>
                                        <p:tgtEl>
                                          <p:spTgt spid="22"/>
                                        </p:tgtEl>
                                      </p:cBhvr>
                                    </p:animEffect>
                                  </p:childTnLst>
                                </p:cTn>
                              </p:par>
                              <p:par>
                                <p:cTn id="94" presetID="6" presetClass="entr" presetSubtype="16" fill="hold" nodeType="withEffect">
                                  <p:stCondLst>
                                    <p:cond delay="0"/>
                                  </p:stCondLst>
                                  <p:childTnLst>
                                    <p:set>
                                      <p:cBhvr>
                                        <p:cTn id="95" dur="1" fill="hold">
                                          <p:stCondLst>
                                            <p:cond delay="0"/>
                                          </p:stCondLst>
                                        </p:cTn>
                                        <p:tgtEl>
                                          <p:spTgt spid="7184"/>
                                        </p:tgtEl>
                                        <p:attrNameLst>
                                          <p:attrName>style.visibility</p:attrName>
                                        </p:attrNameLst>
                                      </p:cBhvr>
                                      <p:to>
                                        <p:strVal val="visible"/>
                                      </p:to>
                                    </p:set>
                                    <p:animEffect transition="in" filter="circle(in)">
                                      <p:cBhvr>
                                        <p:cTn id="96" dur="2000"/>
                                        <p:tgtEl>
                                          <p:spTgt spid="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P spid="13" grpId="0"/>
      <p:bldP spid="15" grpId="0"/>
      <p:bldP spid="17" grpId="0"/>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1498243" y="304801"/>
            <a:ext cx="10972800" cy="1143000"/>
          </a:xfrm>
        </p:spPr>
        <p:txBody>
          <a:bodyPr/>
          <a:lstStyle/>
          <a:p>
            <a:pPr eaLnBrk="1" hangingPunct="1"/>
            <a:r>
              <a:rPr lang="en-US" altLang="en-US" sz="5400" b="1" dirty="0" smtClean="0">
                <a:effectLst>
                  <a:outerShdw blurRad="38100" dist="38100" dir="2700000" algn="tl">
                    <a:srgbClr val="000000">
                      <a:alpha val="43137"/>
                    </a:srgbClr>
                  </a:outerShdw>
                </a:effectLst>
              </a:rPr>
              <a:t>Machine </a:t>
            </a:r>
            <a:r>
              <a:rPr lang="en-US" altLang="en-US" sz="5400" b="1" dirty="0">
                <a:effectLst>
                  <a:outerShdw blurRad="38100" dist="38100" dir="2700000" algn="tl">
                    <a:srgbClr val="000000">
                      <a:alpha val="43137"/>
                    </a:srgbClr>
                  </a:outerShdw>
                </a:effectLst>
              </a:rPr>
              <a:t>Guns</a:t>
            </a:r>
            <a:br>
              <a:rPr lang="en-US" altLang="en-US" sz="5400" b="1" dirty="0">
                <a:effectLst>
                  <a:outerShdw blurRad="38100" dist="38100" dir="2700000" algn="tl">
                    <a:srgbClr val="000000">
                      <a:alpha val="43137"/>
                    </a:srgbClr>
                  </a:outerShdw>
                </a:effectLst>
              </a:rPr>
            </a:br>
            <a:endParaRPr lang="en-US" altLang="en-US" sz="5400" b="1" dirty="0">
              <a:effectLst>
                <a:outerShdw blurRad="38100" dist="38100" dir="2700000" algn="tl">
                  <a:srgbClr val="000000">
                    <a:alpha val="43137"/>
                  </a:srgbClr>
                </a:outerShdw>
              </a:effectLst>
            </a:endParaRPr>
          </a:p>
        </p:txBody>
      </p:sp>
      <p:sp>
        <p:nvSpPr>
          <p:cNvPr id="12291" name="Rectangle 3"/>
          <p:cNvSpPr>
            <a:spLocks noGrp="1" noChangeArrowheads="1"/>
          </p:cNvSpPr>
          <p:nvPr>
            <p:ph type="body" sz="half" idx="1"/>
          </p:nvPr>
        </p:nvSpPr>
        <p:spPr>
          <a:xfrm>
            <a:off x="1981200" y="1447801"/>
            <a:ext cx="4038600" cy="4525963"/>
          </a:xfrm>
        </p:spPr>
        <p:txBody>
          <a:bodyPr/>
          <a:lstStyle/>
          <a:p>
            <a:pPr eaLnBrk="1" hangingPunct="1">
              <a:defRPr/>
            </a:pPr>
            <a:r>
              <a:rPr lang="en-US" sz="1800" dirty="0"/>
              <a:t>Unlike today, </a:t>
            </a:r>
            <a:r>
              <a:rPr lang="en-US" sz="1800" b="1" dirty="0"/>
              <a:t>machine guns </a:t>
            </a:r>
            <a:r>
              <a:rPr lang="en-US" sz="1800" dirty="0"/>
              <a:t>were not the main weapons of soldiers. They needed 4-6 people to man them in 1914 and had to be positioned on a flat surface. </a:t>
            </a:r>
          </a:p>
          <a:p>
            <a:pPr eaLnBrk="1" hangingPunct="1">
              <a:defRPr/>
            </a:pPr>
            <a:endParaRPr lang="en-US" sz="1000" dirty="0"/>
          </a:p>
          <a:p>
            <a:pPr eaLnBrk="1" hangingPunct="1">
              <a:defRPr/>
            </a:pPr>
            <a:r>
              <a:rPr lang="en-US" sz="1800" dirty="0"/>
              <a:t>They could fire up to 400 rounds per minute and had the fire power of 100 guns!</a:t>
            </a:r>
          </a:p>
          <a:p>
            <a:pPr eaLnBrk="1" hangingPunct="1">
              <a:defRPr/>
            </a:pPr>
            <a:endParaRPr lang="en-US" sz="1000" dirty="0"/>
          </a:p>
          <a:p>
            <a:pPr eaLnBrk="1" hangingPunct="1">
              <a:defRPr/>
            </a:pPr>
            <a:r>
              <a:rPr lang="en-US" sz="1800" dirty="0">
                <a:solidFill>
                  <a:srgbClr val="000000"/>
                </a:solidFill>
              </a:rPr>
              <a:t>This figure would more than double by the war's end, with rounds fed via a fabric belt or a metal strip. </a:t>
            </a:r>
          </a:p>
          <a:p>
            <a:pPr eaLnBrk="1" hangingPunct="1">
              <a:buFontTx/>
              <a:buNone/>
              <a:defRPr/>
            </a:pPr>
            <a:endParaRPr lang="en-US" sz="1800" dirty="0"/>
          </a:p>
        </p:txBody>
      </p:sp>
      <p:pic>
        <p:nvPicPr>
          <p:cNvPr id="12292" name="Picture 13" descr="The machine gun was one of the decisive technologies during World War I. Picture: British Vickers machine gun crew on the Western Front.">
            <a:hlinkClick r:id="rId2" tooltip="The machine gun was one of the decisive technologies during World War I. Picture: British Vickers machine gun crew on the Western Fron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81200"/>
            <a:ext cx="388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21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5400" b="1" dirty="0" smtClean="0">
                <a:effectLst>
                  <a:outerShdw blurRad="38100" dist="38100" dir="2700000" algn="tl">
                    <a:srgbClr val="000000">
                      <a:alpha val="43137"/>
                    </a:srgbClr>
                  </a:outerShdw>
                </a:effectLst>
              </a:rPr>
              <a:t>British Mark V Star</a:t>
            </a:r>
          </a:p>
        </p:txBody>
      </p:sp>
      <p:sp>
        <p:nvSpPr>
          <p:cNvPr id="13315" name="Rectangle 3"/>
          <p:cNvSpPr>
            <a:spLocks noGrp="1" noChangeArrowheads="1"/>
          </p:cNvSpPr>
          <p:nvPr>
            <p:ph type="body" idx="1"/>
          </p:nvPr>
        </p:nvSpPr>
        <p:spPr>
          <a:xfrm>
            <a:off x="2971800" y="1524001"/>
            <a:ext cx="6400800" cy="747713"/>
          </a:xfrm>
        </p:spPr>
        <p:txBody>
          <a:bodyPr>
            <a:normAutofit fontScale="92500"/>
          </a:bodyPr>
          <a:lstStyle/>
          <a:p>
            <a:pPr eaLnBrk="1" hangingPunct="1"/>
            <a:r>
              <a:rPr lang="en-US" altLang="en-US" sz="1400"/>
              <a:t>Tanks used for the first time in the Battle of the Somme in 1916.  </a:t>
            </a:r>
          </a:p>
          <a:p>
            <a:pPr eaLnBrk="1" hangingPunct="1"/>
            <a:r>
              <a:rPr lang="en-US" altLang="en-US" sz="1400"/>
              <a:t>Tanks were developed in order to solve the problems of trench warfare.</a:t>
            </a:r>
          </a:p>
        </p:txBody>
      </p:sp>
      <p:pic>
        <p:nvPicPr>
          <p:cNvPr id="13316" name="Picture 7" descr="Canadian troops advancing behind a British Mark II tank at the Battle of Vimy Ridge.">
            <a:hlinkClick r:id="rId2" tooltip="Canadian troops advancing behind a British Mark II tank at the Battle of Vimy Ridg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47914"/>
            <a:ext cx="72390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579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99050" y="228600"/>
            <a:ext cx="2209800" cy="1066800"/>
          </a:xfrm>
        </p:spPr>
        <p:txBody>
          <a:bodyPr/>
          <a:lstStyle/>
          <a:p>
            <a:pPr eaLnBrk="1" hangingPunct="1"/>
            <a:r>
              <a:rPr lang="en-US" altLang="en-US" sz="6600" b="1" dirty="0" smtClean="0">
                <a:effectLst>
                  <a:outerShdw blurRad="38100" dist="38100" dir="2700000" algn="tl">
                    <a:srgbClr val="000000">
                      <a:alpha val="43137"/>
                    </a:srgbClr>
                  </a:outerShdw>
                </a:effectLst>
              </a:rPr>
              <a:t>Gas</a:t>
            </a:r>
          </a:p>
        </p:txBody>
      </p:sp>
      <p:sp>
        <p:nvSpPr>
          <p:cNvPr id="14339" name="Rectangle 6"/>
          <p:cNvSpPr>
            <a:spLocks noChangeArrowheads="1"/>
          </p:cNvSpPr>
          <p:nvPr/>
        </p:nvSpPr>
        <p:spPr bwMode="auto">
          <a:xfrm>
            <a:off x="3505200" y="1219200"/>
            <a:ext cx="571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200000"/>
              </a:lnSpc>
              <a:buFont typeface="Arial" pitchFamily="34" charset="0"/>
              <a:buChar char="•"/>
              <a:defRPr/>
            </a:pPr>
            <a:r>
              <a:rPr lang="en-US" sz="1400" dirty="0">
                <a:latin typeface="Arial" charset="0"/>
              </a:rPr>
              <a:t>This war was also the first to use </a:t>
            </a:r>
            <a:r>
              <a:rPr lang="en-US" sz="1400" b="1" dirty="0">
                <a:latin typeface="Arial" charset="0"/>
              </a:rPr>
              <a:t>chlorine </a:t>
            </a:r>
            <a:r>
              <a:rPr lang="en-US" sz="1400" dirty="0">
                <a:latin typeface="Arial" charset="0"/>
              </a:rPr>
              <a:t>and </a:t>
            </a:r>
            <a:r>
              <a:rPr lang="en-US" sz="1400" b="1" dirty="0">
                <a:latin typeface="Arial" charset="0"/>
              </a:rPr>
              <a:t>mustard gas</a:t>
            </a:r>
            <a:r>
              <a:rPr lang="en-US" sz="1400" dirty="0">
                <a:latin typeface="Arial" charset="0"/>
              </a:rPr>
              <a:t>. </a:t>
            </a:r>
          </a:p>
          <a:p>
            <a:pPr marL="285750" indent="-285750">
              <a:buFont typeface="Arial" pitchFamily="34" charset="0"/>
              <a:buChar char="•"/>
              <a:defRPr/>
            </a:pPr>
            <a:r>
              <a:rPr lang="en-US" sz="1400" dirty="0">
                <a:latin typeface="Arial" charset="0"/>
              </a:rPr>
              <a:t>The German army was the first to use chlorine in 1915 at Ypres.</a:t>
            </a:r>
          </a:p>
          <a:p>
            <a:pPr>
              <a:defRPr/>
            </a:pPr>
            <a:endParaRPr lang="en-US" sz="1400" dirty="0">
              <a:latin typeface="Arial" charset="0"/>
            </a:endParaRPr>
          </a:p>
        </p:txBody>
      </p:sp>
      <p:pic>
        <p:nvPicPr>
          <p:cNvPr id="14340"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62700" y="2141538"/>
            <a:ext cx="4038600" cy="3276600"/>
          </a:xfrm>
          <a:noFill/>
        </p:spPr>
      </p:pic>
      <p:sp>
        <p:nvSpPr>
          <p:cNvPr id="14341" name="Rectangle 9"/>
          <p:cNvSpPr>
            <a:spLocks noChangeArrowheads="1"/>
          </p:cNvSpPr>
          <p:nvPr/>
        </p:nvSpPr>
        <p:spPr bwMode="auto">
          <a:xfrm rot="10800000" flipV="1">
            <a:off x="2081214" y="5710239"/>
            <a:ext cx="83089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Allied forces discovered that urine-soaked cotton pads neutralized the chlorine. However, they found it difficult to fight like this!!  Mustard gas was the most </a:t>
            </a:r>
            <a:r>
              <a:rPr lang="en-US" altLang="en-US" sz="1400" b="1"/>
              <a:t>deadly </a:t>
            </a:r>
            <a:r>
              <a:rPr lang="en-US" altLang="en-US" sz="1400"/>
              <a:t>biological weapon that was used in the trenches.</a:t>
            </a:r>
          </a:p>
        </p:txBody>
      </p:sp>
      <p:pic>
        <p:nvPicPr>
          <p:cNvPr id="14342" name="Picture 1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17713" y="2133600"/>
            <a:ext cx="4038600" cy="3352800"/>
          </a:xfrm>
        </p:spPr>
      </p:pic>
    </p:spTree>
    <p:extLst>
      <p:ext uri="{BB962C8B-B14F-4D97-AF65-F5344CB8AC3E}">
        <p14:creationId xmlns:p14="http://schemas.microsoft.com/office/powerpoint/2010/main" val="356625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934" y="4388223"/>
            <a:ext cx="9404723" cy="1400530"/>
          </a:xfrm>
        </p:spPr>
        <p:txBody>
          <a:bodyPr/>
          <a:lstStyle/>
          <a:p>
            <a:r>
              <a:rPr lang="en-US" dirty="0">
                <a:hlinkClick r:id="rId2"/>
              </a:rPr>
              <a:t>https://</a:t>
            </a:r>
            <a:r>
              <a:rPr lang="en-US" dirty="0" smtClean="0">
                <a:hlinkClick r:id="rId2"/>
              </a:rPr>
              <a:t>www.youtube.com/watch?v=qB4cdRgIcB8</a:t>
            </a:r>
            <a:r>
              <a:rPr lang="en-US" dirty="0" smtClean="0"/>
              <a:t> (2:00)</a:t>
            </a:r>
            <a:endParaRPr lang="en-US" dirty="0"/>
          </a:p>
        </p:txBody>
      </p:sp>
    </p:spTree>
    <p:extLst>
      <p:ext uri="{BB962C8B-B14F-4D97-AF65-F5344CB8AC3E}">
        <p14:creationId xmlns:p14="http://schemas.microsoft.com/office/powerpoint/2010/main" val="289641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6600" b="1" dirty="0" smtClean="0">
                <a:effectLst>
                  <a:outerShdw blurRad="38100" dist="38100" dir="2700000" algn="tl">
                    <a:srgbClr val="000000">
                      <a:alpha val="43137"/>
                    </a:srgbClr>
                  </a:outerShdw>
                </a:effectLst>
              </a:rPr>
              <a:t>Airplanes</a:t>
            </a:r>
          </a:p>
        </p:txBody>
      </p:sp>
      <p:sp>
        <p:nvSpPr>
          <p:cNvPr id="15363" name="Rectangle 3"/>
          <p:cNvSpPr>
            <a:spLocks noGrp="1" noChangeArrowheads="1"/>
          </p:cNvSpPr>
          <p:nvPr>
            <p:ph type="body" sz="half" idx="1"/>
          </p:nvPr>
        </p:nvSpPr>
        <p:spPr>
          <a:xfrm>
            <a:off x="1981200" y="1600200"/>
            <a:ext cx="4038600" cy="1295400"/>
          </a:xfrm>
        </p:spPr>
        <p:txBody>
          <a:bodyPr/>
          <a:lstStyle/>
          <a:p>
            <a:pPr eaLnBrk="1" hangingPunct="1"/>
            <a:r>
              <a:rPr lang="en-US" altLang="en-US" sz="1600"/>
              <a:t>Airplanes were usually flown by a single pilot.</a:t>
            </a:r>
          </a:p>
          <a:p>
            <a:pPr eaLnBrk="1" hangingPunct="1"/>
            <a:r>
              <a:rPr lang="en-US" altLang="en-US" sz="1600"/>
              <a:t>Unarmed planes were used to scout enemy positions</a:t>
            </a:r>
          </a:p>
        </p:txBody>
      </p:sp>
      <p:pic>
        <p:nvPicPr>
          <p:cNvPr id="15364" name="Picture 5" descr="Color Autochrome Lumière of a Nieuport Fighter in Aisne, France 1917">
            <a:hlinkClick r:id="rId2" tooltip="Color Autochrome Lumière of a Nieuport Fighter in Aisne, France 1917"/>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4814"/>
            <a:ext cx="43434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Bishop and a Nieuport 17 fighter">
            <a:hlinkClick r:id="rId4" tooltip="Bishop and a Nieuport 17 fighter"/>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2133600" y="3008313"/>
            <a:ext cx="3733800" cy="3200400"/>
          </a:xfrm>
        </p:spPr>
      </p:pic>
      <p:sp>
        <p:nvSpPr>
          <p:cNvPr id="2" name="Rectangle 1"/>
          <p:cNvSpPr/>
          <p:nvPr/>
        </p:nvSpPr>
        <p:spPr>
          <a:xfrm>
            <a:off x="6091239" y="5672139"/>
            <a:ext cx="3508375" cy="339725"/>
          </a:xfrm>
          <a:prstGeom prst="rect">
            <a:avLst/>
          </a:prstGeom>
        </p:spPr>
        <p:txBody>
          <a:bodyPr wrap="none">
            <a:spAutoFit/>
          </a:bodyPr>
          <a:lstStyle/>
          <a:p>
            <a:pPr>
              <a:spcBef>
                <a:spcPct val="20000"/>
              </a:spcBef>
              <a:defRPr/>
            </a:pPr>
            <a:r>
              <a:rPr lang="en-US" sz="1600" kern="0" dirty="0">
                <a:solidFill>
                  <a:srgbClr val="000000"/>
                </a:solidFill>
                <a:latin typeface="Arial"/>
              </a:rPr>
              <a:t>Canada’s Hero Ace pilot Billy Bishop</a:t>
            </a:r>
          </a:p>
        </p:txBody>
      </p:sp>
    </p:spTree>
    <p:extLst>
      <p:ext uri="{BB962C8B-B14F-4D97-AF65-F5344CB8AC3E}">
        <p14:creationId xmlns:p14="http://schemas.microsoft.com/office/powerpoint/2010/main" val="636705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hlinkClick r:id="rId2"/>
              </a:rPr>
              <a:t>https://</a:t>
            </a:r>
            <a:r>
              <a:rPr lang="en-CA" dirty="0" smtClean="0">
                <a:hlinkClick r:id="rId2"/>
              </a:rPr>
              <a:t>www.youtube.com/watch?v=c-LxzD6Luj4</a:t>
            </a:r>
            <a:r>
              <a:rPr lang="en-CA" dirty="0" smtClean="0"/>
              <a:t> </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2786736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a:xfrm>
            <a:off x="538535" y="246530"/>
            <a:ext cx="9404723" cy="1400530"/>
          </a:xfrm>
        </p:spPr>
        <p:txBody>
          <a:bodyPr/>
          <a:lstStyle/>
          <a:p>
            <a:pPr eaLnBrk="1" hangingPunct="1"/>
            <a:r>
              <a:rPr lang="en-US" altLang="en-US" sz="6000" b="1" dirty="0" smtClean="0">
                <a:effectLst>
                  <a:outerShdw blurRad="38100" dist="38100" dir="2700000" algn="tl">
                    <a:srgbClr val="000000">
                      <a:alpha val="43137"/>
                    </a:srgbClr>
                  </a:outerShdw>
                </a:effectLst>
              </a:rPr>
              <a:t>WWI Soldiers Equipment</a:t>
            </a:r>
          </a:p>
        </p:txBody>
      </p:sp>
      <p:pic>
        <p:nvPicPr>
          <p:cNvPr id="307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55634" y="1456766"/>
            <a:ext cx="4686579" cy="5239780"/>
          </a:xfrm>
          <a:noFill/>
        </p:spPr>
      </p:pic>
      <p:pic>
        <p:nvPicPr>
          <p:cNvPr id="7170" name="Picture 2" descr="http://data2.collectionscanada.gc.ca/ap/a/a0009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007" y="2008093"/>
            <a:ext cx="5129169" cy="379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23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24109" y="1901662"/>
            <a:ext cx="7289792" cy="3430858"/>
          </a:xfrm>
          <a:noFill/>
        </p:spPr>
      </p:pic>
      <p:sp>
        <p:nvSpPr>
          <p:cNvPr id="4100" name="Rectangle 7"/>
          <p:cNvSpPr>
            <a:spLocks noChangeArrowheads="1"/>
          </p:cNvSpPr>
          <p:nvPr/>
        </p:nvSpPr>
        <p:spPr bwMode="auto">
          <a:xfrm>
            <a:off x="7333129" y="3527405"/>
            <a:ext cx="4643718" cy="2862322"/>
          </a:xfrm>
          <a:prstGeom prst="rect">
            <a:avLst/>
          </a:prstGeom>
          <a:solidFill>
            <a:schemeClr val="bg1">
              <a:lumMod val="95000"/>
              <a:lumOff val="5000"/>
            </a:schemeClr>
          </a:solidFill>
          <a:ln>
            <a:noFill/>
          </a:ln>
          <a:extLst/>
        </p:spPr>
        <p:txBody>
          <a:bodyPr wrap="square">
            <a:spAutoFit/>
          </a:bodyPr>
          <a:lstStyle/>
          <a:p>
            <a:pPr algn="ctr">
              <a:lnSpc>
                <a:spcPct val="150000"/>
              </a:lnSpc>
              <a:defRPr/>
            </a:pPr>
            <a:r>
              <a:rPr lang="en-US" sz="2400" b="1" dirty="0">
                <a:solidFill>
                  <a:schemeClr val="tx2"/>
                </a:solidFill>
                <a:latin typeface="Arial" charset="0"/>
              </a:rPr>
              <a:t>Disadvantages: </a:t>
            </a:r>
          </a:p>
          <a:p>
            <a:pPr marL="285750" indent="-285750">
              <a:buFontTx/>
              <a:buChar char="-"/>
              <a:defRPr/>
            </a:pPr>
            <a:r>
              <a:rPr lang="en-US" sz="2400" dirty="0">
                <a:solidFill>
                  <a:schemeClr val="tx2"/>
                </a:solidFill>
                <a:latin typeface="Arial" charset="0"/>
              </a:rPr>
              <a:t>wet, cold</a:t>
            </a:r>
          </a:p>
          <a:p>
            <a:pPr marL="285750" indent="-285750">
              <a:buFontTx/>
              <a:buChar char="-"/>
              <a:defRPr/>
            </a:pPr>
            <a:r>
              <a:rPr lang="en-US" sz="2400" dirty="0">
                <a:solidFill>
                  <a:schemeClr val="tx2"/>
                </a:solidFill>
                <a:latin typeface="Arial" charset="0"/>
              </a:rPr>
              <a:t>hard to get </a:t>
            </a:r>
            <a:r>
              <a:rPr lang="en-US" sz="2400" dirty="0" smtClean="0">
                <a:solidFill>
                  <a:schemeClr val="tx2"/>
                </a:solidFill>
                <a:latin typeface="Arial" charset="0"/>
              </a:rPr>
              <a:t>in/out </a:t>
            </a:r>
            <a:r>
              <a:rPr lang="en-US" sz="2400" dirty="0">
                <a:solidFill>
                  <a:schemeClr val="tx2"/>
                </a:solidFill>
                <a:latin typeface="Arial" charset="0"/>
              </a:rPr>
              <a:t>of without being seen by the enemy. </a:t>
            </a:r>
          </a:p>
          <a:p>
            <a:pPr marL="285750" indent="-285750">
              <a:buFontTx/>
              <a:buChar char="-"/>
              <a:defRPr/>
            </a:pPr>
            <a:r>
              <a:rPr lang="en-US" sz="2400" dirty="0">
                <a:solidFill>
                  <a:schemeClr val="tx2"/>
                </a:solidFill>
                <a:latin typeface="Arial" charset="0"/>
              </a:rPr>
              <a:t>V</a:t>
            </a:r>
            <a:r>
              <a:rPr lang="en-US" sz="2400" dirty="0" smtClean="0">
                <a:solidFill>
                  <a:schemeClr val="tx2"/>
                </a:solidFill>
                <a:latin typeface="Arial" charset="0"/>
              </a:rPr>
              <a:t>ery </a:t>
            </a:r>
            <a:r>
              <a:rPr lang="en-US" sz="2400" dirty="0">
                <a:solidFill>
                  <a:schemeClr val="tx2"/>
                </a:solidFill>
                <a:latin typeface="Arial" charset="0"/>
              </a:rPr>
              <a:t>dirty +</a:t>
            </a:r>
            <a:br>
              <a:rPr lang="en-US" sz="2400" dirty="0">
                <a:solidFill>
                  <a:schemeClr val="tx2"/>
                </a:solidFill>
                <a:latin typeface="Arial" charset="0"/>
              </a:rPr>
            </a:br>
            <a:r>
              <a:rPr lang="en-US" sz="2400" dirty="0" smtClean="0">
                <a:solidFill>
                  <a:schemeClr val="tx2"/>
                </a:solidFill>
                <a:latin typeface="Arial" charset="0"/>
              </a:rPr>
              <a:t>unhygienic (no </a:t>
            </a:r>
            <a:r>
              <a:rPr lang="en-US" sz="2400" dirty="0">
                <a:solidFill>
                  <a:schemeClr val="tx2"/>
                </a:solidFill>
                <a:latin typeface="Arial" charset="0"/>
              </a:rPr>
              <a:t>running</a:t>
            </a:r>
            <a:br>
              <a:rPr lang="en-US" sz="2400" dirty="0">
                <a:solidFill>
                  <a:schemeClr val="tx2"/>
                </a:solidFill>
                <a:latin typeface="Arial" charset="0"/>
              </a:rPr>
            </a:br>
            <a:r>
              <a:rPr lang="en-US" sz="2400" dirty="0">
                <a:solidFill>
                  <a:schemeClr val="tx2"/>
                </a:solidFill>
                <a:latin typeface="Arial" charset="0"/>
              </a:rPr>
              <a:t>water or </a:t>
            </a:r>
            <a:r>
              <a:rPr lang="en-US" sz="2400" dirty="0" smtClean="0">
                <a:solidFill>
                  <a:schemeClr val="tx2"/>
                </a:solidFill>
                <a:latin typeface="Arial" charset="0"/>
              </a:rPr>
              <a:t>flush toilets)</a:t>
            </a:r>
            <a:endParaRPr lang="en-US" sz="2400" dirty="0">
              <a:solidFill>
                <a:schemeClr val="tx2"/>
              </a:solidFill>
              <a:latin typeface="Arial" charset="0"/>
            </a:endParaRPr>
          </a:p>
        </p:txBody>
      </p:sp>
      <p:sp>
        <p:nvSpPr>
          <p:cNvPr id="2" name="Rectangle 8"/>
          <p:cNvSpPr>
            <a:spLocks noChangeArrowheads="1"/>
          </p:cNvSpPr>
          <p:nvPr/>
        </p:nvSpPr>
        <p:spPr bwMode="auto">
          <a:xfrm>
            <a:off x="2795332" y="1563108"/>
            <a:ext cx="63866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t>The diagram below shows you what a trench might have looked like:</a:t>
            </a:r>
          </a:p>
        </p:txBody>
      </p:sp>
      <p:sp>
        <p:nvSpPr>
          <p:cNvPr id="4101" name="Title 2"/>
          <p:cNvSpPr>
            <a:spLocks noGrp="1"/>
          </p:cNvSpPr>
          <p:nvPr>
            <p:ph type="title"/>
          </p:nvPr>
        </p:nvSpPr>
        <p:spPr>
          <a:xfrm>
            <a:off x="922524" y="92869"/>
            <a:ext cx="4860551" cy="931863"/>
          </a:xfrm>
        </p:spPr>
        <p:txBody>
          <a:bodyPr/>
          <a:lstStyle/>
          <a:p>
            <a:r>
              <a:rPr lang="en-US" altLang="en-US" sz="6600" b="1" dirty="0" smtClean="0">
                <a:effectLst>
                  <a:outerShdw blurRad="38100" dist="38100" dir="2700000" algn="tl">
                    <a:srgbClr val="000000">
                      <a:alpha val="43137"/>
                    </a:srgbClr>
                  </a:outerShdw>
                </a:effectLst>
              </a:rPr>
              <a:t>Trenches</a:t>
            </a:r>
          </a:p>
        </p:txBody>
      </p:sp>
      <p:sp>
        <p:nvSpPr>
          <p:cNvPr id="4" name="TextBox 3"/>
          <p:cNvSpPr txBox="1"/>
          <p:nvPr/>
        </p:nvSpPr>
        <p:spPr>
          <a:xfrm>
            <a:off x="221147" y="3875898"/>
            <a:ext cx="3212335" cy="2492990"/>
          </a:xfrm>
          <a:prstGeom prst="rect">
            <a:avLst/>
          </a:prstGeom>
          <a:solidFill>
            <a:schemeClr val="bg1"/>
          </a:solidFill>
        </p:spPr>
        <p:txBody>
          <a:bodyPr wrap="square">
            <a:spAutoFit/>
          </a:bodyPr>
          <a:lstStyle/>
          <a:p>
            <a:pPr algn="ctr">
              <a:lnSpc>
                <a:spcPct val="150000"/>
              </a:lnSpc>
              <a:defRPr/>
            </a:pPr>
            <a:r>
              <a:rPr lang="en-US" sz="2400" b="1" kern="0" dirty="0">
                <a:latin typeface="Arial"/>
                <a:ea typeface="+mj-ea"/>
                <a:cs typeface="+mj-cs"/>
              </a:rPr>
              <a:t>Advantages: </a:t>
            </a:r>
          </a:p>
          <a:p>
            <a:pPr>
              <a:defRPr/>
            </a:pPr>
            <a:r>
              <a:rPr lang="en-US" sz="2400" kern="0" dirty="0">
                <a:latin typeface="Arial"/>
                <a:ea typeface="+mj-ea"/>
                <a:cs typeface="+mj-cs"/>
              </a:rPr>
              <a:t>- easy to make </a:t>
            </a:r>
            <a:br>
              <a:rPr lang="en-US" sz="2400" kern="0" dirty="0">
                <a:latin typeface="Arial"/>
                <a:ea typeface="+mj-ea"/>
                <a:cs typeface="+mj-cs"/>
              </a:rPr>
            </a:br>
            <a:r>
              <a:rPr lang="en-US" sz="2400" kern="0" dirty="0">
                <a:latin typeface="Arial"/>
                <a:ea typeface="+mj-ea"/>
                <a:cs typeface="+mj-cs"/>
              </a:rPr>
              <a:t>- easy to defend </a:t>
            </a:r>
            <a:br>
              <a:rPr lang="en-US" sz="2400" kern="0" dirty="0">
                <a:latin typeface="Arial"/>
                <a:ea typeface="+mj-ea"/>
                <a:cs typeface="+mj-cs"/>
              </a:rPr>
            </a:br>
            <a:r>
              <a:rPr lang="en-US" sz="2400" kern="0" dirty="0">
                <a:latin typeface="Arial"/>
                <a:ea typeface="+mj-ea"/>
                <a:cs typeface="+mj-cs"/>
              </a:rPr>
              <a:t>- cheap to build </a:t>
            </a:r>
            <a:br>
              <a:rPr lang="en-US" sz="2400" kern="0" dirty="0">
                <a:latin typeface="Arial"/>
                <a:ea typeface="+mj-ea"/>
                <a:cs typeface="+mj-cs"/>
              </a:rPr>
            </a:br>
            <a:r>
              <a:rPr lang="en-US" sz="2400" kern="0" dirty="0">
                <a:latin typeface="Arial"/>
                <a:ea typeface="+mj-ea"/>
                <a:cs typeface="+mj-cs"/>
              </a:rPr>
              <a:t>- don’t need lots of men to defend them</a:t>
            </a:r>
            <a:r>
              <a:rPr lang="en-US" sz="2400" kern="0" dirty="0" smtClean="0">
                <a:latin typeface="Arial"/>
                <a:ea typeface="+mj-ea"/>
                <a:cs typeface="+mj-cs"/>
              </a:rPr>
              <a:t>.</a:t>
            </a:r>
            <a:endParaRPr lang="en-US" sz="3200" dirty="0">
              <a:latin typeface="Arial" charset="0"/>
            </a:endParaRPr>
          </a:p>
        </p:txBody>
      </p:sp>
      <p:sp>
        <p:nvSpPr>
          <p:cNvPr id="3" name="Rectangle 2"/>
          <p:cNvSpPr/>
          <p:nvPr/>
        </p:nvSpPr>
        <p:spPr>
          <a:xfrm>
            <a:off x="475129" y="1126345"/>
            <a:ext cx="8050306" cy="12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566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8" name="Picture 4" descr="http://i.dailymail.co.uk/i/pix/2014/03/14/article-2581167-1C48FA0F00000578-775_964x7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676" y="65554"/>
            <a:ext cx="9056594" cy="679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60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a00132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506072"/>
            <a:ext cx="4823012" cy="5180272"/>
          </a:xfrm>
          <a:noFill/>
        </p:spPr>
      </p:pic>
      <p:sp>
        <p:nvSpPr>
          <p:cNvPr id="6" name="Title 2"/>
          <p:cNvSpPr txBox="1">
            <a:spLocks/>
          </p:cNvSpPr>
          <p:nvPr/>
        </p:nvSpPr>
        <p:spPr>
          <a:xfrm>
            <a:off x="922524" y="92869"/>
            <a:ext cx="4860551" cy="9318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6600" b="1" smtClean="0">
                <a:effectLst>
                  <a:outerShdw blurRad="38100" dist="38100" dir="2700000" algn="tl">
                    <a:srgbClr val="000000">
                      <a:alpha val="43137"/>
                    </a:srgbClr>
                  </a:outerShdw>
                </a:effectLst>
              </a:rPr>
              <a:t>Trenches</a:t>
            </a:r>
            <a:endParaRPr lang="en-US" altLang="en-US" sz="6600" b="1" dirty="0" smtClean="0">
              <a:effectLst>
                <a:outerShdw blurRad="38100" dist="38100" dir="2700000" algn="tl">
                  <a:srgbClr val="000000">
                    <a:alpha val="43137"/>
                  </a:srgbClr>
                </a:outerShdw>
              </a:effectLst>
            </a:endParaRPr>
          </a:p>
        </p:txBody>
      </p:sp>
      <p:sp>
        <p:nvSpPr>
          <p:cNvPr id="7" name="Rectangle 6"/>
          <p:cNvSpPr/>
          <p:nvPr/>
        </p:nvSpPr>
        <p:spPr>
          <a:xfrm>
            <a:off x="475129" y="1126345"/>
            <a:ext cx="8050306" cy="12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a66c7b.medialib.glogster.com/media/41/41426b88152654287d3585db0245ad28fccff1380b532d9c8ceb9f85dc4d8f87/turks-trench-anz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533" y="1506075"/>
            <a:ext cx="7279467" cy="518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9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852" y="223306"/>
            <a:ext cx="9404723" cy="1400530"/>
          </a:xfrm>
        </p:spPr>
        <p:txBody>
          <a:bodyPr/>
          <a:lstStyle/>
          <a:p>
            <a:pPr eaLnBrk="1" hangingPunct="1"/>
            <a:r>
              <a:rPr lang="en-US" altLang="en-US" sz="4800" b="1" dirty="0" smtClean="0">
                <a:effectLst>
                  <a:outerShdw blurRad="38100" dist="38100" dir="2700000" algn="tl">
                    <a:srgbClr val="000000">
                      <a:alpha val="43137"/>
                    </a:srgbClr>
                  </a:outerShdw>
                </a:effectLst>
              </a:rPr>
              <a:t>No Mans Land</a:t>
            </a:r>
            <a:br>
              <a:rPr lang="en-US" altLang="en-US" sz="4800" b="1" dirty="0" smtClean="0">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(a hellish experience)</a:t>
            </a:r>
            <a:endParaRPr lang="en-US" altLang="en-US" sz="4800" b="1" dirty="0" smtClean="0">
              <a:effectLst>
                <a:outerShdw blurRad="38100" dist="38100" dir="2700000" algn="tl">
                  <a:srgbClr val="000000">
                    <a:alpha val="43137"/>
                  </a:srgbClr>
                </a:outerShdw>
              </a:effectLst>
            </a:endParaRPr>
          </a:p>
        </p:txBody>
      </p:sp>
      <p:sp>
        <p:nvSpPr>
          <p:cNvPr id="6147" name="Rectangle 8"/>
          <p:cNvSpPr>
            <a:spLocks noGrp="1" noChangeArrowheads="1"/>
          </p:cNvSpPr>
          <p:nvPr>
            <p:ph idx="1"/>
          </p:nvPr>
        </p:nvSpPr>
        <p:spPr>
          <a:xfrm>
            <a:off x="367554" y="1815355"/>
            <a:ext cx="11546540" cy="1080245"/>
          </a:xfrm>
        </p:spPr>
        <p:txBody>
          <a:bodyPr>
            <a:normAutofit/>
          </a:bodyPr>
          <a:lstStyle/>
          <a:p>
            <a:pPr eaLnBrk="1" hangingPunct="1">
              <a:buFontTx/>
              <a:buNone/>
            </a:pPr>
            <a:r>
              <a:rPr lang="en-US" altLang="en-US" sz="1800" dirty="0"/>
              <a:t>	Heavily defended by machine guns and riflemen on both sides, it was often riddled with land mines and barbed wire, as well as corpses and wounded soldiers who were not able to make it back to their own trenches. Intense bombing and artillery often blanketed the ground leaving giant craters. </a:t>
            </a:r>
          </a:p>
        </p:txBody>
      </p:sp>
      <p:pic>
        <p:nvPicPr>
          <p:cNvPr id="4098" name="Picture 2" descr="http://www.canadianheritage.org/images/large/20836.jpg"/>
          <p:cNvPicPr>
            <a:picLocks noChangeAspect="1" noChangeArrowheads="1"/>
          </p:cNvPicPr>
          <p:nvPr/>
        </p:nvPicPr>
        <p:blipFill rotWithShape="1">
          <a:blip r:embed="rId2">
            <a:extLst>
              <a:ext uri="{28A0092B-C50C-407E-A947-70E740481C1C}">
                <a14:useLocalDpi xmlns:a14="http://schemas.microsoft.com/office/drawing/2010/main" val="0"/>
              </a:ext>
            </a:extLst>
          </a:blip>
          <a:srcRect t="8105" b="18437"/>
          <a:stretch/>
        </p:blipFill>
        <p:spPr bwMode="auto">
          <a:xfrm>
            <a:off x="2502738" y="2841811"/>
            <a:ext cx="6838950" cy="401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731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852" y="223306"/>
            <a:ext cx="9404723" cy="1400530"/>
          </a:xfrm>
        </p:spPr>
        <p:txBody>
          <a:bodyPr/>
          <a:lstStyle/>
          <a:p>
            <a:pPr eaLnBrk="1" hangingPunct="1"/>
            <a:r>
              <a:rPr lang="en-US" altLang="en-US" sz="4800" b="1" dirty="0" smtClean="0">
                <a:effectLst>
                  <a:outerShdw blurRad="38100" dist="38100" dir="2700000" algn="tl">
                    <a:srgbClr val="000000">
                      <a:alpha val="43137"/>
                    </a:srgbClr>
                  </a:outerShdw>
                </a:effectLst>
              </a:rPr>
              <a:t>No Mans Land</a:t>
            </a:r>
            <a:br>
              <a:rPr lang="en-US" altLang="en-US" sz="4800" b="1" dirty="0" smtClean="0">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(a hellish experience)</a:t>
            </a:r>
            <a:endParaRPr lang="en-US" altLang="en-US" sz="4800" b="1" dirty="0" smtClean="0">
              <a:effectLst>
                <a:outerShdw blurRad="38100" dist="38100" dir="2700000" algn="tl">
                  <a:srgbClr val="000000">
                    <a:alpha val="43137"/>
                  </a:srgbClr>
                </a:outerShdw>
              </a:effectLst>
            </a:endParaRPr>
          </a:p>
        </p:txBody>
      </p:sp>
      <p:pic>
        <p:nvPicPr>
          <p:cNvPr id="4100" name="Picture 4" descr="https://img0.etsystatic.com/000/0/5696755/il_fullxfull.266645426.jpg"/>
          <p:cNvPicPr>
            <a:picLocks noChangeAspect="1" noChangeArrowheads="1"/>
          </p:cNvPicPr>
          <p:nvPr/>
        </p:nvPicPr>
        <p:blipFill rotWithShape="1">
          <a:blip r:embed="rId2">
            <a:extLst>
              <a:ext uri="{28A0092B-C50C-407E-A947-70E740481C1C}">
                <a14:useLocalDpi xmlns:a14="http://schemas.microsoft.com/office/drawing/2010/main" val="0"/>
              </a:ext>
            </a:extLst>
          </a:blip>
          <a:srcRect t="14035" r="7290"/>
          <a:stretch/>
        </p:blipFill>
        <p:spPr bwMode="auto">
          <a:xfrm>
            <a:off x="1445129" y="62753"/>
            <a:ext cx="8568447" cy="670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172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64041" y="261406"/>
            <a:ext cx="9404723" cy="1400530"/>
          </a:xfrm>
        </p:spPr>
        <p:txBody>
          <a:bodyPr/>
          <a:lstStyle/>
          <a:p>
            <a:pPr eaLnBrk="1" hangingPunct="1"/>
            <a:r>
              <a:rPr lang="en-US" altLang="en-US" sz="4800" b="1" dirty="0" smtClean="0">
                <a:effectLst>
                  <a:outerShdw blurRad="38100" dist="38100" dir="2700000" algn="tl">
                    <a:srgbClr val="000000">
                      <a:alpha val="43137"/>
                    </a:srgbClr>
                  </a:outerShdw>
                </a:effectLst>
              </a:rPr>
              <a:t>Red Cross Stretcher Bearers</a:t>
            </a:r>
          </a:p>
        </p:txBody>
      </p:sp>
      <p:sp>
        <p:nvSpPr>
          <p:cNvPr id="7171" name="Rectangle 3"/>
          <p:cNvSpPr>
            <a:spLocks noGrp="1" noChangeArrowheads="1"/>
          </p:cNvSpPr>
          <p:nvPr>
            <p:ph type="body" idx="1"/>
          </p:nvPr>
        </p:nvSpPr>
        <p:spPr>
          <a:xfrm>
            <a:off x="430306" y="1376083"/>
            <a:ext cx="11358282" cy="914400"/>
          </a:xfrm>
        </p:spPr>
        <p:txBody>
          <a:bodyPr>
            <a:noAutofit/>
          </a:bodyPr>
          <a:lstStyle/>
          <a:p>
            <a:pPr eaLnBrk="1" hangingPunct="1">
              <a:buFontTx/>
              <a:buNone/>
            </a:pPr>
            <a:r>
              <a:rPr lang="en-US" altLang="en-US" sz="1800" dirty="0"/>
              <a:t>	Once in a while truces would be called so that the injured could be retrieved and the dead could be buried.   Generally, senior commands disapproved of any slackening of the offensive for humanitarian reasons and ordered their troops not to permit enemy stretcher-bearers to operate in no man's land. These orders were often ignored.</a:t>
            </a:r>
          </a:p>
        </p:txBody>
      </p:sp>
      <p:pic>
        <p:nvPicPr>
          <p:cNvPr id="3074" name="Picture 2" descr="http://upload.wikimedia.org/wikipedia/commons/thumb/6/6f/Q_005935PilckemRidge1August1917StretcherBearersBoesinghe.jpg/779px-Q_005935PilckemRidge1August1917StretcherBearersBoesinghe.jpg"/>
          <p:cNvPicPr>
            <a:picLocks noChangeAspect="1" noChangeArrowheads="1"/>
          </p:cNvPicPr>
          <p:nvPr/>
        </p:nvPicPr>
        <p:blipFill rotWithShape="1">
          <a:blip r:embed="rId2">
            <a:extLst>
              <a:ext uri="{28A0092B-C50C-407E-A947-70E740481C1C}">
                <a14:useLocalDpi xmlns:a14="http://schemas.microsoft.com/office/drawing/2010/main" val="0"/>
              </a:ext>
            </a:extLst>
          </a:blip>
          <a:srcRect t="30232"/>
          <a:stretch/>
        </p:blipFill>
        <p:spPr bwMode="auto">
          <a:xfrm>
            <a:off x="1733363" y="2689411"/>
            <a:ext cx="7419975" cy="398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3161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1413</TotalTime>
  <Words>323</Words>
  <Application>Microsoft Office PowerPoint</Application>
  <PresentationFormat>Widescreen</PresentationFormat>
  <Paragraphs>58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Georgia</vt:lpstr>
      <vt:lpstr>Wingdings 3</vt:lpstr>
      <vt:lpstr>Ion</vt:lpstr>
      <vt:lpstr>WWI: Trench Warfare  </vt:lpstr>
      <vt:lpstr>https://www.youtube.com/watch?v=qB4cdRgIcB8 (2:00)</vt:lpstr>
      <vt:lpstr>WWI Soldiers Equipment</vt:lpstr>
      <vt:lpstr>Trenches</vt:lpstr>
      <vt:lpstr>PowerPoint Presentation</vt:lpstr>
      <vt:lpstr>PowerPoint Presentation</vt:lpstr>
      <vt:lpstr>No Mans Land (a hellish experience)</vt:lpstr>
      <vt:lpstr>No Mans Land (a hellish experience)</vt:lpstr>
      <vt:lpstr>Red Cross Stretcher Bearers</vt:lpstr>
      <vt:lpstr>PowerPoint Presentation</vt:lpstr>
      <vt:lpstr>Trench Foot</vt:lpstr>
      <vt:lpstr>Shell Shock the “1000 yard stare"  </vt:lpstr>
      <vt:lpstr>https://www.youtube.com/watch?v=P92guhd7d-8 (12:02)</vt:lpstr>
      <vt:lpstr>Our Plan Today…</vt:lpstr>
      <vt:lpstr>PowerPoint Presentation</vt:lpstr>
      <vt:lpstr>Weapons</vt:lpstr>
      <vt:lpstr>Machine Guns </vt:lpstr>
      <vt:lpstr>British Mark V Star</vt:lpstr>
      <vt:lpstr>Gas</vt:lpstr>
      <vt:lpstr>Airplanes</vt:lpstr>
      <vt:lpstr>https://www.youtube.com/watch?v=c-LxzD6Luj4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Beck</dc:creator>
  <cp:lastModifiedBy>Janice Beck</cp:lastModifiedBy>
  <cp:revision>29</cp:revision>
  <dcterms:created xsi:type="dcterms:W3CDTF">2015-02-24T04:43:44Z</dcterms:created>
  <dcterms:modified xsi:type="dcterms:W3CDTF">2015-03-25T20:49:03Z</dcterms:modified>
</cp:coreProperties>
</file>